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media/image45.jpg" ContentType="image/jpeg"/>
  <Override PartName="/ppt/media/image46.jpg" ContentType="image/jpeg"/>
  <Override PartName="/ppt/media/image50.jpg" ContentType="image/jpeg"/>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68" r:id="rId1"/>
    <p:sldMasterId id="2147484463" r:id="rId2"/>
  </p:sldMasterIdLst>
  <p:notesMasterIdLst>
    <p:notesMasterId r:id="rId61"/>
  </p:notesMasterIdLst>
  <p:handoutMasterIdLst>
    <p:handoutMasterId r:id="rId62"/>
  </p:handoutMasterIdLst>
  <p:sldIdLst>
    <p:sldId id="700" r:id="rId3"/>
    <p:sldId id="623" r:id="rId4"/>
    <p:sldId id="699" r:id="rId5"/>
    <p:sldId id="2147376942" r:id="rId6"/>
    <p:sldId id="2147376924" r:id="rId7"/>
    <p:sldId id="2147376925" r:id="rId8"/>
    <p:sldId id="2147376926" r:id="rId9"/>
    <p:sldId id="2147376927" r:id="rId10"/>
    <p:sldId id="2147376928" r:id="rId11"/>
    <p:sldId id="2147376929" r:id="rId12"/>
    <p:sldId id="2147376930" r:id="rId13"/>
    <p:sldId id="2147376931" r:id="rId14"/>
    <p:sldId id="2147376932" r:id="rId15"/>
    <p:sldId id="682" r:id="rId16"/>
    <p:sldId id="2147376855" r:id="rId17"/>
    <p:sldId id="258" r:id="rId18"/>
    <p:sldId id="2147376858" r:id="rId19"/>
    <p:sldId id="2147376856" r:id="rId20"/>
    <p:sldId id="2147376943" r:id="rId21"/>
    <p:sldId id="2147376934" r:id="rId22"/>
    <p:sldId id="2147376935" r:id="rId23"/>
    <p:sldId id="627" r:id="rId24"/>
    <p:sldId id="2147376944" r:id="rId25"/>
    <p:sldId id="2147376945" r:id="rId26"/>
    <p:sldId id="2147376849" r:id="rId27"/>
    <p:sldId id="2147376869" r:id="rId28"/>
    <p:sldId id="634" r:id="rId29"/>
    <p:sldId id="2147376870" r:id="rId30"/>
    <p:sldId id="2147376918" r:id="rId31"/>
    <p:sldId id="2147376920" r:id="rId32"/>
    <p:sldId id="2147376936" r:id="rId33"/>
    <p:sldId id="2147376907" r:id="rId34"/>
    <p:sldId id="2147376871" r:id="rId35"/>
    <p:sldId id="2147376874" r:id="rId36"/>
    <p:sldId id="260" r:id="rId37"/>
    <p:sldId id="2147376938" r:id="rId38"/>
    <p:sldId id="2147376947" r:id="rId39"/>
    <p:sldId id="2147376909" r:id="rId40"/>
    <p:sldId id="2147376878" r:id="rId41"/>
    <p:sldId id="2147376879" r:id="rId42"/>
    <p:sldId id="2147376882" r:id="rId43"/>
    <p:sldId id="2147376887" r:id="rId44"/>
    <p:sldId id="2147376914" r:id="rId45"/>
    <p:sldId id="2147376950" r:id="rId46"/>
    <p:sldId id="2147376951" r:id="rId47"/>
    <p:sldId id="2147376952" r:id="rId48"/>
    <p:sldId id="2147376953" r:id="rId49"/>
    <p:sldId id="2147376954" r:id="rId50"/>
    <p:sldId id="2147376955" r:id="rId51"/>
    <p:sldId id="2147376888" r:id="rId52"/>
    <p:sldId id="651" r:id="rId53"/>
    <p:sldId id="2147376896" r:id="rId54"/>
    <p:sldId id="2147376948" r:id="rId55"/>
    <p:sldId id="2147376949" r:id="rId56"/>
    <p:sldId id="2147376901" r:id="rId57"/>
    <p:sldId id="2147376941" r:id="rId58"/>
    <p:sldId id="2147376902" r:id="rId59"/>
    <p:sldId id="448" r:id="rId60"/>
  </p:sldIdLst>
  <p:sldSz cx="12192000" cy="6858000"/>
  <p:notesSz cx="6858000" cy="9144000"/>
  <p:custDataLst>
    <p:tags r:id="rId63"/>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EFAFB233-063F-42B5-8137-9DF3F51BA10A}">
      <p15:sldGuideLst xmlns:p15="http://schemas.microsoft.com/office/powerpoint/2012/main">
        <p15:guide id="1" orient="horz" pos="368" userDrawn="1">
          <p15:clr>
            <a:srgbClr val="F26B43"/>
          </p15:clr>
        </p15:guide>
        <p15:guide id="2" pos="3863" userDrawn="1">
          <p15:clr>
            <a:srgbClr val="A4A3A4"/>
          </p15:clr>
        </p15:guide>
        <p15:guide id="5" orient="horz" pos="1366" userDrawn="1">
          <p15:clr>
            <a:srgbClr val="A4A3A4"/>
          </p15:clr>
        </p15:guide>
        <p15:guide id="6" orient="horz" pos="3974" userDrawn="1">
          <p15:clr>
            <a:srgbClr val="F26B43"/>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388C911-A855-6195-2179-63B76E760E9C}" name="Kanehara Youko （金原洋子）" initials="K（" userId="5sB/QSxHhHkE7eNuGiJ3kSP+lPpRBKnd0AUqqKJBkP0=" providerId="None"/>
  <p188:author id="{517ADC27-8662-4BC6-C30C-B2605A452F8A}" name="平野 武" initials="武平" userId="S::tahirano@auth.workers-hub.com::a2a25bb1-f310-44e1-97cc-bb2f92961b20" providerId="AD"/>
  <p188:author id="{B5192429-D67E-F0BD-11D5-3451B326DEC7}" name="金原 洋子" initials="" userId="S::ykanehar@auth.workers-hub.com::d28df815-f665-47eb-8674-a11eeab58ff6" providerId="AD"/>
  <p188:author id="{30D52F8F-F2F3-F944-5855-F3C90BDFF909}" name="櫻井 英昭" initials="英櫻" userId="S::hidsakur@auth.workers-hub.com::cbde959f-210b-426d-bf70-74ff6907a5e3" providerId="AD"/>
  <p188:author id="{81AC35EC-3AB9-D8BA-C651-420410A37382}" name="石崎 亮太" initials="石崎" userId="S::ryota.ishizaki@auth.workers-hub.com::803ed28c-22c9-4462-b847-26c84a6b595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9541"/>
    <a:srgbClr val="FAAF6F"/>
    <a:srgbClr val="A9A9A9"/>
    <a:srgbClr val="BFBFBF"/>
    <a:srgbClr val="002060"/>
    <a:srgbClr val="F1F1F4"/>
    <a:srgbClr val="8C8CAC"/>
    <a:srgbClr val="262663"/>
    <a:srgbClr val="404076"/>
    <a:srgbClr val="0000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540" autoAdjust="0"/>
  </p:normalViewPr>
  <p:slideViewPr>
    <p:cSldViewPr snapToGrid="0">
      <p:cViewPr varScale="1">
        <p:scale>
          <a:sx n="63" d="100"/>
          <a:sy n="63" d="100"/>
        </p:scale>
        <p:origin x="804" y="56"/>
      </p:cViewPr>
      <p:guideLst>
        <p:guide orient="horz" pos="368"/>
        <p:guide pos="3863"/>
        <p:guide orient="horz" pos="1366"/>
        <p:guide orient="horz" pos="397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gs" Target="tags/tag1.xml"/><Relationship Id="rId68" Type="http://schemas.microsoft.com/office/2018/10/relationships/authors" Targe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notesMaster" Target="notesMasters/notes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683-4257-81DA-E4CCF737DE31}"/>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C683-4257-81DA-E4CCF737DE31}"/>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C683-4257-81DA-E4CCF737DE31}"/>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C683-4257-81DA-E4CCF737DE31}"/>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C683-4257-81DA-E4CCF737DE31}"/>
              </c:ext>
            </c:extLst>
          </c:dPt>
          <c:dPt>
            <c:idx val="5"/>
            <c:bubble3D val="0"/>
            <c:spPr>
              <a:solidFill>
                <a:schemeClr val="tx2">
                  <a:alpha val="10000"/>
                </a:schemeClr>
              </a:solidFill>
              <a:ln w="19050">
                <a:solidFill>
                  <a:schemeClr val="lt1"/>
                </a:solidFill>
              </a:ln>
              <a:effectLst/>
            </c:spPr>
            <c:extLst>
              <c:ext xmlns:c16="http://schemas.microsoft.com/office/drawing/2014/chart" uri="{C3380CC4-5D6E-409C-BE32-E72D297353CC}">
                <c16:uniqueId val="{0000000B-C683-4257-81DA-E4CCF737DE31}"/>
              </c:ext>
            </c:extLst>
          </c:dPt>
          <c:cat>
            <c:strRef>
              <c:f>Sheet1!$A$2:$A$7</c:f>
              <c:strCache>
                <c:ptCount val="5"/>
                <c:pt idx="0">
                  <c:v>10代以下</c:v>
                </c:pt>
                <c:pt idx="1">
                  <c:v>20代</c:v>
                </c:pt>
                <c:pt idx="2">
                  <c:v>30代</c:v>
                </c:pt>
                <c:pt idx="3">
                  <c:v>40代</c:v>
                </c:pt>
                <c:pt idx="4">
                  <c:v>50代以上</c:v>
                </c:pt>
              </c:strCache>
            </c:strRef>
          </c:cat>
          <c:val>
            <c:numRef>
              <c:f>Sheet1!$B$2:$B$7</c:f>
              <c:numCache>
                <c:formatCode>General</c:formatCode>
                <c:ptCount val="6"/>
                <c:pt idx="0">
                  <c:v>3</c:v>
                </c:pt>
                <c:pt idx="1">
                  <c:v>9</c:v>
                </c:pt>
                <c:pt idx="2">
                  <c:v>6</c:v>
                </c:pt>
                <c:pt idx="3">
                  <c:v>5</c:v>
                </c:pt>
                <c:pt idx="4">
                  <c:v>10</c:v>
                </c:pt>
              </c:numCache>
            </c:numRef>
          </c:val>
          <c:extLst>
            <c:ext xmlns:c16="http://schemas.microsoft.com/office/drawing/2014/chart" uri="{C3380CC4-5D6E-409C-BE32-E72D297353CC}">
              <c16:uniqueId val="{0000000C-C683-4257-81DA-E4CCF737DE3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accent4"/>
            </a:solidFill>
            <a:ln>
              <a:solidFill>
                <a:schemeClr val="accent1"/>
              </a:solidFill>
            </a:ln>
          </c:spPr>
          <c:dPt>
            <c:idx val="0"/>
            <c:bubble3D val="0"/>
            <c:spPr>
              <a:pattFill prst="ltUpDiag">
                <a:fgClr>
                  <a:schemeClr val="tx2"/>
                </a:fgClr>
                <a:bgClr>
                  <a:schemeClr val="bg1"/>
                </a:bgClr>
              </a:pattFill>
              <a:ln w="50800">
                <a:solidFill>
                  <a:schemeClr val="bg1"/>
                </a:solidFill>
              </a:ln>
              <a:effectLst/>
            </c:spPr>
            <c:extLst>
              <c:ext xmlns:c16="http://schemas.microsoft.com/office/drawing/2014/chart" uri="{C3380CC4-5D6E-409C-BE32-E72D297353CC}">
                <c16:uniqueId val="{00000001-25D3-479D-A099-3B08617570FC}"/>
              </c:ext>
            </c:extLst>
          </c:dPt>
          <c:dPt>
            <c:idx val="1"/>
            <c:bubble3D val="0"/>
            <c:spPr>
              <a:solidFill>
                <a:schemeClr val="tx2"/>
              </a:solidFill>
              <a:ln w="50800">
                <a:solidFill>
                  <a:schemeClr val="bg1"/>
                </a:solidFill>
              </a:ln>
              <a:effectLst/>
            </c:spPr>
            <c:extLst>
              <c:ext xmlns:c16="http://schemas.microsoft.com/office/drawing/2014/chart" uri="{C3380CC4-5D6E-409C-BE32-E72D297353CC}">
                <c16:uniqueId val="{00000003-25D3-479D-A099-3B08617570FC}"/>
              </c:ext>
            </c:extLst>
          </c:dPt>
          <c:cat>
            <c:strRef>
              <c:f>Sheet1!$A$2:$A$3</c:f>
              <c:strCache>
                <c:ptCount val="2"/>
                <c:pt idx="0">
                  <c:v>男性</c:v>
                </c:pt>
                <c:pt idx="1">
                  <c:v>女性</c:v>
                </c:pt>
              </c:strCache>
            </c:strRef>
          </c:cat>
          <c:val>
            <c:numRef>
              <c:f>Sheet1!$B$2:$B$3</c:f>
              <c:numCache>
                <c:formatCode>General</c:formatCode>
                <c:ptCount val="2"/>
                <c:pt idx="0">
                  <c:v>33</c:v>
                </c:pt>
                <c:pt idx="1">
                  <c:v>67</c:v>
                </c:pt>
              </c:numCache>
            </c:numRef>
          </c:val>
          <c:extLst>
            <c:ext xmlns:c16="http://schemas.microsoft.com/office/drawing/2014/chart" uri="{C3380CC4-5D6E-409C-BE32-E72D297353CC}">
              <c16:uniqueId val="{00000004-25D3-479D-A099-3B08617570FC}"/>
            </c:ext>
          </c:extLst>
        </c:ser>
        <c:dLbls>
          <c:showLegendKey val="0"/>
          <c:showVal val="0"/>
          <c:showCatName val="0"/>
          <c:showSerName val="0"/>
          <c:showPercent val="0"/>
          <c:showBubbleSize val="0"/>
          <c:showLeaderLines val="1"/>
        </c:dLbls>
        <c:firstSliceAng val="0"/>
        <c:holeSize val="34"/>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BE7-46D0-A8DA-92CA69A82D7E}"/>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5BE7-46D0-A8DA-92CA69A82D7E}"/>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5BE7-46D0-A8DA-92CA69A82D7E}"/>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5BE7-46D0-A8DA-92CA69A82D7E}"/>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5BE7-46D0-A8DA-92CA69A82D7E}"/>
              </c:ext>
            </c:extLst>
          </c:dPt>
          <c:dPt>
            <c:idx val="5"/>
            <c:bubble3D val="0"/>
            <c:spPr>
              <a:solidFill>
                <a:schemeClr val="tx2">
                  <a:alpha val="10000"/>
                </a:schemeClr>
              </a:solidFill>
              <a:ln w="19050">
                <a:solidFill>
                  <a:schemeClr val="lt1"/>
                </a:solidFill>
              </a:ln>
              <a:effectLst/>
            </c:spPr>
            <c:extLst>
              <c:ext xmlns:c16="http://schemas.microsoft.com/office/drawing/2014/chart" uri="{C3380CC4-5D6E-409C-BE32-E72D297353CC}">
                <c16:uniqueId val="{0000000B-5BE7-46D0-A8DA-92CA69A82D7E}"/>
              </c:ext>
            </c:extLst>
          </c:dPt>
          <c:cat>
            <c:strRef>
              <c:f>Sheet1!$A$2:$A$7</c:f>
              <c:strCache>
                <c:ptCount val="5"/>
                <c:pt idx="0">
                  <c:v>10代以下</c:v>
                </c:pt>
                <c:pt idx="1">
                  <c:v>20代</c:v>
                </c:pt>
                <c:pt idx="2">
                  <c:v>30代</c:v>
                </c:pt>
                <c:pt idx="3">
                  <c:v>40代</c:v>
                </c:pt>
                <c:pt idx="4">
                  <c:v>50代以上</c:v>
                </c:pt>
              </c:strCache>
            </c:strRef>
          </c:cat>
          <c:val>
            <c:numRef>
              <c:f>Sheet1!$B$2:$B$7</c:f>
              <c:numCache>
                <c:formatCode>General</c:formatCode>
                <c:ptCount val="6"/>
                <c:pt idx="0">
                  <c:v>5</c:v>
                </c:pt>
                <c:pt idx="1">
                  <c:v>11</c:v>
                </c:pt>
                <c:pt idx="2">
                  <c:v>15</c:v>
                </c:pt>
                <c:pt idx="3">
                  <c:v>20</c:v>
                </c:pt>
                <c:pt idx="4">
                  <c:v>16</c:v>
                </c:pt>
              </c:numCache>
            </c:numRef>
          </c:val>
          <c:extLst>
            <c:ext xmlns:c16="http://schemas.microsoft.com/office/drawing/2014/chart" uri="{C3380CC4-5D6E-409C-BE32-E72D297353CC}">
              <c16:uniqueId val="{0000000C-5BE7-46D0-A8DA-92CA69A82D7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006-4275-A791-B126DEAE53DF}"/>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9006-4275-A791-B126DEAE53DF}"/>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9006-4275-A791-B126DEAE53DF}"/>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9006-4275-A791-B126DEAE53DF}"/>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9006-4275-A791-B126DEAE53DF}"/>
              </c:ext>
            </c:extLst>
          </c:dPt>
          <c:dPt>
            <c:idx val="5"/>
            <c:bubble3D val="0"/>
            <c:spPr>
              <a:solidFill>
                <a:schemeClr val="tx2">
                  <a:alpha val="10000"/>
                </a:schemeClr>
              </a:solidFill>
              <a:ln w="19050">
                <a:solidFill>
                  <a:schemeClr val="lt1"/>
                </a:solidFill>
              </a:ln>
              <a:effectLst/>
            </c:spPr>
            <c:extLst>
              <c:ext xmlns:c16="http://schemas.microsoft.com/office/drawing/2014/chart" uri="{C3380CC4-5D6E-409C-BE32-E72D297353CC}">
                <c16:uniqueId val="{0000000B-9006-4275-A791-B126DEAE53DF}"/>
              </c:ext>
            </c:extLst>
          </c:dPt>
          <c:cat>
            <c:strRef>
              <c:f>Sheet1!$A$2:$A$7</c:f>
              <c:strCache>
                <c:ptCount val="6"/>
                <c:pt idx="0">
                  <c:v>会社員、公務員</c:v>
                </c:pt>
                <c:pt idx="1">
                  <c:v>学生</c:v>
                </c:pt>
                <c:pt idx="2">
                  <c:v>パート、アルバイト</c:v>
                </c:pt>
                <c:pt idx="3">
                  <c:v>専業主ふ</c:v>
                </c:pt>
                <c:pt idx="4">
                  <c:v>自営業、自由業</c:v>
                </c:pt>
                <c:pt idx="5">
                  <c:v>その他</c:v>
                </c:pt>
              </c:strCache>
            </c:strRef>
          </c:cat>
          <c:val>
            <c:numRef>
              <c:f>Sheet1!$B$2:$B$7</c:f>
              <c:numCache>
                <c:formatCode>General</c:formatCode>
                <c:ptCount val="6"/>
                <c:pt idx="0">
                  <c:v>37</c:v>
                </c:pt>
                <c:pt idx="1">
                  <c:v>11</c:v>
                </c:pt>
                <c:pt idx="2">
                  <c:v>18</c:v>
                </c:pt>
                <c:pt idx="3">
                  <c:v>17</c:v>
                </c:pt>
                <c:pt idx="4">
                  <c:v>3</c:v>
                </c:pt>
                <c:pt idx="5">
                  <c:v>14</c:v>
                </c:pt>
              </c:numCache>
            </c:numRef>
          </c:val>
          <c:extLst>
            <c:ext xmlns:c16="http://schemas.microsoft.com/office/drawing/2014/chart" uri="{C3380CC4-5D6E-409C-BE32-E72D297353CC}">
              <c16:uniqueId val="{0000000C-9006-4275-A791-B126DEAE53D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06/10/2026</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06/10/2026</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7D3608-BEF6-D83F-B437-FD19B5425D5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96F3806-F252-70E2-6F78-2C53317590D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1853AB9-F89B-6F28-C715-3E434D4CBE1D}"/>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6876659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a:extLst>
            <a:ext uri="{FF2B5EF4-FFF2-40B4-BE49-F238E27FC236}">
              <a16:creationId xmlns:a16="http://schemas.microsoft.com/office/drawing/2014/main" id="{47F93063-D731-D20F-D257-652443A5F9D3}"/>
            </a:ext>
          </a:extLst>
        </p:cNvPr>
        <p:cNvGrpSpPr/>
        <p:nvPr/>
      </p:nvGrpSpPr>
      <p:grpSpPr>
        <a:xfrm>
          <a:off x="0" y="0"/>
          <a:ext cx="0" cy="0"/>
          <a:chOff x="0" y="0"/>
          <a:chExt cx="0" cy="0"/>
        </a:xfrm>
      </p:grpSpPr>
      <p:sp>
        <p:nvSpPr>
          <p:cNvPr id="82" name="Google Shape;82;p3:notes">
            <a:extLst>
              <a:ext uri="{FF2B5EF4-FFF2-40B4-BE49-F238E27FC236}">
                <a16:creationId xmlns:a16="http://schemas.microsoft.com/office/drawing/2014/main" id="{90D54BEF-657A-E87D-33D3-19B1743F05F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 name="Google Shape;83;p3:notes">
            <a:extLst>
              <a:ext uri="{FF2B5EF4-FFF2-40B4-BE49-F238E27FC236}">
                <a16:creationId xmlns:a16="http://schemas.microsoft.com/office/drawing/2014/main" id="{D08EF32A-8E15-9C68-E96C-999435FA295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968644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a:extLst>
            <a:ext uri="{FF2B5EF4-FFF2-40B4-BE49-F238E27FC236}">
              <a16:creationId xmlns:a16="http://schemas.microsoft.com/office/drawing/2014/main" id="{46A671B1-BF30-5159-3C81-80E4121D41AD}"/>
            </a:ext>
          </a:extLst>
        </p:cNvPr>
        <p:cNvGrpSpPr/>
        <p:nvPr/>
      </p:nvGrpSpPr>
      <p:grpSpPr>
        <a:xfrm>
          <a:off x="0" y="0"/>
          <a:ext cx="0" cy="0"/>
          <a:chOff x="0" y="0"/>
          <a:chExt cx="0" cy="0"/>
        </a:xfrm>
      </p:grpSpPr>
      <p:sp>
        <p:nvSpPr>
          <p:cNvPr id="72" name="Google Shape;72;g3dd45998c6a_3_11:notes">
            <a:extLst>
              <a:ext uri="{FF2B5EF4-FFF2-40B4-BE49-F238E27FC236}">
                <a16:creationId xmlns:a16="http://schemas.microsoft.com/office/drawing/2014/main" id="{97109185-AC4E-A396-0E72-A86AE4321A8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 name="Google Shape;73;g3dd45998c6a_3_11:notes">
            <a:extLst>
              <a:ext uri="{FF2B5EF4-FFF2-40B4-BE49-F238E27FC236}">
                <a16:creationId xmlns:a16="http://schemas.microsoft.com/office/drawing/2014/main" id="{38CBE29B-BD9A-52D4-8654-E401A2AFDCC6}"/>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773301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a:extLst>
            <a:ext uri="{FF2B5EF4-FFF2-40B4-BE49-F238E27FC236}">
              <a16:creationId xmlns:a16="http://schemas.microsoft.com/office/drawing/2014/main" id="{F319B1A5-9BEC-75B8-26A7-81A209D6C2BA}"/>
            </a:ext>
          </a:extLst>
        </p:cNvPr>
        <p:cNvGrpSpPr/>
        <p:nvPr/>
      </p:nvGrpSpPr>
      <p:grpSpPr>
        <a:xfrm>
          <a:off x="0" y="0"/>
          <a:ext cx="0" cy="0"/>
          <a:chOff x="0" y="0"/>
          <a:chExt cx="0" cy="0"/>
        </a:xfrm>
      </p:grpSpPr>
      <p:sp>
        <p:nvSpPr>
          <p:cNvPr id="82" name="Google Shape;82;p3:notes">
            <a:extLst>
              <a:ext uri="{FF2B5EF4-FFF2-40B4-BE49-F238E27FC236}">
                <a16:creationId xmlns:a16="http://schemas.microsoft.com/office/drawing/2014/main" id="{D41E8563-C3B2-3F43-B9C7-1E8A8D27684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 name="Google Shape;83;p3:notes">
            <a:extLst>
              <a:ext uri="{FF2B5EF4-FFF2-40B4-BE49-F238E27FC236}">
                <a16:creationId xmlns:a16="http://schemas.microsoft.com/office/drawing/2014/main" id="{A0A09426-841A-A244-817B-21B6D5D79DC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589330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40816172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9627F4-8789-532E-A243-B10D994DB7D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F664C1B-6FFE-B22E-75B6-7E9B963C5AD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83E0B8-44D4-09F0-488F-FFB1C7B946CB}"/>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541264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A26890-AB65-F360-6CFB-3295790012F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371A349-B146-6207-F234-4B61C886FE2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EDAAC01-9817-054B-0BFD-27316FA83AAF}"/>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0690813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FF986-3321-86BE-CE0B-B63177B08D1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07C199C-9D91-9695-0E1D-CCDCF89B5EB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1436E79-437F-AD97-0E3D-67ABFDCCC082}"/>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42572258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6FE47-6C4C-D7A4-66D1-7ACB2A3C456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DC6F4F6-21FA-EF68-F9DF-645991755FB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2A3521-54C8-D3E7-3B97-66B64E838FCA}"/>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1164274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D92FC2-929D-6C14-549F-EE267A3AA66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8C3CCC0-803E-372D-AAAF-6E11E222CD1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00894D6-0466-E850-E009-626F5A4CC5DE}"/>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6585203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82110C-AEF3-6133-9BCD-A8B7122B2E3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19D22F9-F574-2D0B-BFC5-D13A7A86BD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50F970D-A55B-3E39-998E-DBCE187772A0}"/>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40338623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EA2B69-6D3E-99A2-5481-94094B86A3A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DA279C8-5F80-9117-2746-C66CBF8C833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6B478D5-0E0D-8BD1-2529-858F2DF31B61}"/>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0663232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 name="Google Shape;132;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F577F-728D-1BEB-8857-78C1E234D2E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2D2FAC6-77AF-DAE7-C649-B2DFBE28CF8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86FEA07-F096-34E7-94F9-3B1C19902C9A}"/>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998979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89D29-7CBF-8B2C-C5F0-CDCAB15E06F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9CB8E82-B979-C07E-A23E-59F1A62C846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1439003-EB75-54E4-AB1B-1F61FE6F9312}"/>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1445066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51B6E8-D6AF-3E2D-765D-9BD5D706AF4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C16BD11-6320-9D2A-C085-0E0E32E71B2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1B01153-C4AD-16DB-66B0-BE3D7C056DB0}"/>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8954306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4208B-6138-B42D-47CB-64C68B71243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ACFD71E-48D5-19EC-69FC-CBEC38A9B10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1828536-81A1-2652-6530-9B311CACE4F5}"/>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5425822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28BB20-4712-0766-C344-5E4EC94C9DA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9806120-BC42-704A-D43D-88BC83A8D16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F012D8-829B-5D42-F5C7-6065759ACA2A}"/>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809359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C9BDF-110C-1FEB-151F-7CF34F41FBB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1CB762-BFDD-AF50-00FC-28C9E3313C0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2468074-4847-E7C0-FD94-279CBEFA9BC4}"/>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3975755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9BFED5-89AE-B8A0-7932-32B1514626A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D9A09E4-8BFB-FE9A-2F38-7E81786F626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3D8CF30-7FB6-EF63-96C1-1BBF870F10E0}"/>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9385792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47924-D103-C05D-FE36-8B2F0F0C196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7A4C38-9E2E-C494-9584-8A130263CD0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39BE5C4-2F82-26EC-F585-A1ABDA15DCBD}"/>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8379258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6957E-222D-613F-087F-2A23361086A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1A25470-F89C-72AD-923F-1177FBBA9A8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3CFBFE4-E29C-6732-93D3-4AE001BBB3C0}"/>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4394785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D36EC9-A2BF-2616-0D2A-72681AB1783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42D8EC3-E8BE-DC86-EC06-D6DA6EB3D4E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E9908A7-4687-CD55-5CD7-53F2F5272DF6}"/>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856907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5216B-56C7-DB54-AF3A-C60721B42D5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CED7D5E-CF41-DAC8-69BC-99C272ACDC3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F54B4A0-1811-F639-7E4B-EEEA65219FF1}"/>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1854936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CF863-CF94-9796-525C-308B07AD1E3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351E9F9-C7EC-F9F2-3736-214E013433E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BC46763-D212-10CC-A674-310A451386D1}"/>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4651166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0D9F39-4A8A-0617-D4C4-DF34548853E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DE71EB3-2702-68A5-351E-4EC4DAC88BF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82DBCA4-3A70-33BB-E97A-E4200D278563}"/>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256628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9B0E7-9E2E-D107-240C-E8FC267883D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3EB501E-DAE3-3918-9792-CD2252E35FB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3AA39C5-3057-F33B-5FAA-C65A2BA81DE4}"/>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4382621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8F0D7D-DA97-0866-B238-724DCB284B2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867F19F-DBE8-1F11-F632-CF63A8EC59D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865A2F2-B66E-63E0-B921-00A6DBFAE005}"/>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9411856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8D9DC7-EB4F-3D5C-6526-1F68607A901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FABE3B4-3E57-DC48-5FD2-350093BBD11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86967FC-067E-1121-0C2A-D905CD60BD0A}"/>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0006819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3dd45998c6a_3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 name="Google Shape;73;g3dd45998c6a_3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704876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48"/>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1078271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_タイトル+コピーライト+ページ番号（広告主・代理店限定）">
  <p:cSld name="2_タイトル+コピーライト+ページ番号（広告主・代理店限定）">
    <p:spTree>
      <p:nvGrpSpPr>
        <p:cNvPr id="1" name="Shape 22"/>
        <p:cNvGrpSpPr/>
        <p:nvPr/>
      </p:nvGrpSpPr>
      <p:grpSpPr>
        <a:xfrm>
          <a:off x="0" y="0"/>
          <a:ext cx="0" cy="0"/>
          <a:chOff x="0" y="0"/>
          <a:chExt cx="0" cy="0"/>
        </a:xfrm>
      </p:grpSpPr>
      <p:sp>
        <p:nvSpPr>
          <p:cNvPr id="23" name="Google Shape;23;p12"/>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spcBef>
                <a:spcPts val="0"/>
              </a:spcBef>
              <a:spcAft>
                <a:spcPts val="0"/>
              </a:spcAft>
              <a:buNone/>
            </a:pPr>
            <a:fld id="{00000000-1234-1234-1234-123412341234}" type="slidenum">
              <a:rPr lang="ja-JP" sz="700" b="0" i="0" u="none" strike="noStrike" cap="none">
                <a:solidFill>
                  <a:srgbClr val="BFBFBF"/>
                </a:solidFill>
                <a:latin typeface="Meiryo"/>
                <a:ea typeface="Meiryo"/>
                <a:cs typeface="Meiryo"/>
                <a:sym typeface="Meiryo"/>
              </a:rPr>
              <a:t>‹#›</a:t>
            </a:fld>
            <a:endParaRPr sz="700" b="0" i="0" u="none" strike="noStrike" cap="none">
              <a:solidFill>
                <a:srgbClr val="BFBFBF"/>
              </a:solidFill>
              <a:latin typeface="Meiryo"/>
              <a:ea typeface="Meiryo"/>
              <a:cs typeface="Meiryo"/>
              <a:sym typeface="Meiryo"/>
            </a:endParaRPr>
          </a:p>
        </p:txBody>
      </p:sp>
      <p:pic>
        <p:nvPicPr>
          <p:cNvPr id="24" name="Google Shape;24;p12"/>
          <p:cNvPicPr preferRelativeResize="0"/>
          <p:nvPr/>
        </p:nvPicPr>
        <p:blipFill rotWithShape="1">
          <a:blip r:embed="rId2">
            <a:alphaModFix/>
          </a:blip>
          <a:srcRect/>
          <a:stretch/>
        </p:blipFill>
        <p:spPr>
          <a:xfrm>
            <a:off x="285750" y="6534150"/>
            <a:ext cx="814388" cy="93663"/>
          </a:xfrm>
          <a:prstGeom prst="rect">
            <a:avLst/>
          </a:prstGeom>
          <a:noFill/>
          <a:ln>
            <a:noFill/>
          </a:ln>
        </p:spPr>
      </p:pic>
      <p:sp>
        <p:nvSpPr>
          <p:cNvPr id="25" name="Google Shape;25;p12"/>
          <p:cNvSpPr txBox="1">
            <a:spLocks noGrp="1"/>
          </p:cNvSpPr>
          <p:nvPr>
            <p:ph type="ctrTitle"/>
          </p:nvPr>
        </p:nvSpPr>
        <p:spPr>
          <a:xfrm>
            <a:off x="692944" y="1565317"/>
            <a:ext cx="11014607" cy="56426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SzPts val="1400"/>
              <a:buNone/>
              <a:defRPr sz="2800" b="1" i="0" u="none" strike="noStrike" cap="none">
                <a:solidFill>
                  <a:srgbClr val="00003E"/>
                </a:solidFill>
                <a:latin typeface="Meiryo"/>
                <a:ea typeface="Meiryo"/>
                <a:cs typeface="Meiryo"/>
                <a:sym typeface="Meiryo"/>
              </a:defRPr>
            </a:lvl1pPr>
            <a:lvl2pPr marR="0" lvl="1"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26" name="Google Shape;26;p12"/>
          <p:cNvSpPr/>
          <p:nvPr/>
        </p:nvSpPr>
        <p:spPr>
          <a:xfrm>
            <a:off x="0" y="0"/>
            <a:ext cx="9984432" cy="777600"/>
          </a:xfrm>
          <a:custGeom>
            <a:avLst/>
            <a:gdLst/>
            <a:ahLst/>
            <a:cxnLst/>
            <a:rect l="l" t="t" r="r" b="b"/>
            <a:pathLst>
              <a:path w="9984432" h="1052736" extrusionOk="0">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srgbClr val="000000">
                <a:alpha val="1098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7" name="Google Shape;27;p12"/>
          <p:cNvSpPr/>
          <p:nvPr/>
        </p:nvSpPr>
        <p:spPr>
          <a:xfrm>
            <a:off x="0" y="-5818"/>
            <a:ext cx="1726717" cy="565422"/>
          </a:xfrm>
          <a:custGeom>
            <a:avLst/>
            <a:gdLst/>
            <a:ahLst/>
            <a:cxnLst/>
            <a:rect l="l" t="t" r="r" b="b"/>
            <a:pathLst>
              <a:path w="1726717" h="565422" extrusionOk="0">
                <a:moveTo>
                  <a:pt x="0" y="0"/>
                </a:moveTo>
                <a:lnTo>
                  <a:pt x="1726717" y="0"/>
                </a:lnTo>
                <a:lnTo>
                  <a:pt x="1511956" y="565422"/>
                </a:lnTo>
                <a:lnTo>
                  <a:pt x="0" y="565422"/>
                </a:lnTo>
                <a:lnTo>
                  <a:pt x="0" y="0"/>
                </a:lnTo>
                <a:close/>
              </a:path>
            </a:pathLst>
          </a:custGeom>
          <a:solidFill>
            <a:srgbClr val="03004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28" name="Google Shape;28;p12"/>
          <p:cNvSpPr txBox="1">
            <a:spLocks noGrp="1"/>
          </p:cNvSpPr>
          <p:nvPr>
            <p:ph type="body" idx="1"/>
          </p:nvPr>
        </p:nvSpPr>
        <p:spPr>
          <a:xfrm>
            <a:off x="595671" y="81412"/>
            <a:ext cx="866756" cy="410840"/>
          </a:xfrm>
          <a:prstGeom prst="rect">
            <a:avLst/>
          </a:prstGeom>
          <a:noFill/>
          <a:ln>
            <a:noFill/>
          </a:ln>
        </p:spPr>
        <p:txBody>
          <a:bodyPr spcFirstLastPara="1" wrap="square" lIns="0" tIns="36000" rIns="0" bIns="0" anchor="ctr" anchorCtr="0">
            <a:noAutofit/>
          </a:bodyPr>
          <a:lstStyle>
            <a:lvl1pPr marL="457200" marR="0" lvl="0" indent="-285750" algn="l" rtl="0">
              <a:lnSpc>
                <a:spcPct val="90000"/>
              </a:lnSpc>
              <a:spcBef>
                <a:spcPts val="1000"/>
              </a:spcBef>
              <a:spcAft>
                <a:spcPts val="0"/>
              </a:spcAft>
              <a:buClr>
                <a:schemeClr val="lt1"/>
              </a:buClr>
              <a:buSzPts val="900"/>
              <a:buFont typeface="Arial"/>
              <a:buChar char="•"/>
              <a:defRPr sz="900" b="0"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9" name="Google Shape;29;p12"/>
          <p:cNvSpPr>
            <a:spLocks noGrp="1"/>
          </p:cNvSpPr>
          <p:nvPr>
            <p:ph type="pic" idx="2"/>
          </p:nvPr>
        </p:nvSpPr>
        <p:spPr>
          <a:xfrm>
            <a:off x="56609" y="31805"/>
            <a:ext cx="498782" cy="497680"/>
          </a:xfrm>
          <a:prstGeom prst="rect">
            <a:avLst/>
          </a:prstGeom>
          <a:noFill/>
          <a:ln>
            <a:noFill/>
          </a:ln>
        </p:spPr>
        <p:txBody>
          <a:bodyPr/>
          <a:lstStyle/>
          <a:p>
            <a:endParaRPr lang="ja-JP" altLang="en-US"/>
          </a:p>
        </p:txBody>
      </p:sp>
      <p:sp>
        <p:nvSpPr>
          <p:cNvPr id="30" name="Google Shape;30;p12"/>
          <p:cNvSpPr txBox="1">
            <a:spLocks noGrp="1"/>
          </p:cNvSpPr>
          <p:nvPr>
            <p:ph type="body" idx="3"/>
          </p:nvPr>
        </p:nvSpPr>
        <p:spPr>
          <a:xfrm>
            <a:off x="1887808" y="252000"/>
            <a:ext cx="8136904" cy="335028"/>
          </a:xfrm>
          <a:prstGeom prst="rect">
            <a:avLst/>
          </a:prstGeom>
          <a:noFill/>
          <a:ln>
            <a:noFill/>
          </a:ln>
        </p:spPr>
        <p:txBody>
          <a:bodyPr spcFirstLastPara="1" wrap="square" lIns="0" tIns="0" rIns="0" bIns="0" anchor="ctr" anchorCtr="0">
            <a:noAutofit/>
          </a:bodyPr>
          <a:lstStyle>
            <a:lvl1pPr marL="457200" marR="0" lvl="0" indent="-228600" algn="l" rtl="0">
              <a:lnSpc>
                <a:spcPct val="90000"/>
              </a:lnSpc>
              <a:spcBef>
                <a:spcPts val="1000"/>
              </a:spcBef>
              <a:spcAft>
                <a:spcPts val="0"/>
              </a:spcAft>
              <a:buClr>
                <a:srgbClr val="00003E"/>
              </a:buClr>
              <a:buSzPts val="2000"/>
              <a:buFont typeface="Arial"/>
              <a:buNone/>
              <a:defRPr sz="2000" b="1" i="0" u="none" strike="noStrike" cap="none">
                <a:solidFill>
                  <a:srgbClr val="00003E"/>
                </a:solidFill>
                <a:latin typeface="Meiryo"/>
                <a:ea typeface="Meiryo"/>
                <a:cs typeface="Meiryo"/>
                <a:sym typeface="Meiry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9379993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7401707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Tree>
    <p:extLst>
      <p:ext uri="{BB962C8B-B14F-4D97-AF65-F5344CB8AC3E}">
        <p14:creationId xmlns:p14="http://schemas.microsoft.com/office/powerpoint/2010/main" val="6297376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404649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1184944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a:t>01</a:t>
            </a:r>
            <a:endParaRPr kumimoji="1" lang="ja-JP" altLang="en-US"/>
          </a:p>
        </p:txBody>
      </p:sp>
    </p:spTree>
    <p:extLst>
      <p:ext uri="{BB962C8B-B14F-4D97-AF65-F5344CB8AC3E}">
        <p14:creationId xmlns:p14="http://schemas.microsoft.com/office/powerpoint/2010/main" val="11462016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692944" y="1565317"/>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2013800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Tree>
    <p:extLst>
      <p:ext uri="{BB962C8B-B14F-4D97-AF65-F5344CB8AC3E}">
        <p14:creationId xmlns:p14="http://schemas.microsoft.com/office/powerpoint/2010/main" val="3995684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962082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最終ページ">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4931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3E"/>
                </a:solidFill>
                <a:latin typeface="+mn-ea"/>
                <a:ea typeface="+mn-ea"/>
                <a:cs typeface="Segoe UI" panose="020B0502040204020203" pitchFamily="34" charset="0"/>
              </a:rPr>
              <a:t>CONTENTS</a:t>
            </a:r>
            <a:endParaRPr kumimoji="1" lang="ja-JP" altLang="en-US" sz="2400" b="1" i="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087625"/>
            <a:ext cx="540000" cy="540000"/>
          </a:xfrm>
          <a:prstGeom prst="ellipse">
            <a:avLst/>
          </a:prstGeom>
          <a:solidFill>
            <a:schemeClr val="tx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1872729"/>
            <a:ext cx="540000" cy="540000"/>
          </a:xfrm>
          <a:prstGeom prst="ellipse">
            <a:avLst/>
          </a:prstGeom>
          <a:solidFill>
            <a:srgbClr val="03004A"/>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2657833"/>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p:cNvCxnSpPr>
          <p:nvPr userDrawn="1"/>
        </p:nvCxnSpPr>
        <p:spPr>
          <a:xfrm>
            <a:off x="1229730" y="1627625"/>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117760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2012679"/>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278174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8" name="円/楕円 50">
            <a:extLst>
              <a:ext uri="{FF2B5EF4-FFF2-40B4-BE49-F238E27FC236}">
                <a16:creationId xmlns:a16="http://schemas.microsoft.com/office/drawing/2014/main" id="{810962BC-ECC6-D04E-856C-0E8B296C491F}"/>
              </a:ext>
            </a:extLst>
          </p:cNvPr>
          <p:cNvSpPr>
            <a:spLocks noChangeAspect="1"/>
          </p:cNvSpPr>
          <p:nvPr userDrawn="1"/>
        </p:nvSpPr>
        <p:spPr>
          <a:xfrm>
            <a:off x="962348" y="3442937"/>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04</a:t>
            </a:r>
            <a:endParaRPr kumimoji="1" lang="ja-JP" altLang="en-US" sz="1800" b="1" i="0">
              <a:solidFill>
                <a:schemeClr val="bg1"/>
              </a:solidFill>
              <a:latin typeface="+mj-ea"/>
              <a:ea typeface="+mj-ea"/>
              <a:cs typeface="Segoe UI" panose="020B0502040204020203" pitchFamily="34" charset="0"/>
            </a:endParaRPr>
          </a:p>
        </p:txBody>
      </p:sp>
      <p:sp>
        <p:nvSpPr>
          <p:cNvPr id="19" name="円/楕円 50">
            <a:extLst>
              <a:ext uri="{FF2B5EF4-FFF2-40B4-BE49-F238E27FC236}">
                <a16:creationId xmlns:a16="http://schemas.microsoft.com/office/drawing/2014/main" id="{86894B14-9B7A-F635-D617-322F844D5037}"/>
              </a:ext>
            </a:extLst>
          </p:cNvPr>
          <p:cNvSpPr>
            <a:spLocks noChangeAspect="1"/>
          </p:cNvSpPr>
          <p:nvPr userDrawn="1"/>
        </p:nvSpPr>
        <p:spPr>
          <a:xfrm>
            <a:off x="958340" y="5013145"/>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06</a:t>
            </a:r>
            <a:endParaRPr kumimoji="1" lang="ja-JP" altLang="en-US" sz="1800" b="1" i="0">
              <a:solidFill>
                <a:schemeClr val="bg1"/>
              </a:solidFill>
              <a:latin typeface="+mj-ea"/>
              <a:ea typeface="+mj-ea"/>
              <a:cs typeface="Segoe UI" panose="020B0502040204020203" pitchFamily="34" charset="0"/>
            </a:endParaRPr>
          </a:p>
        </p:txBody>
      </p:sp>
      <p:sp>
        <p:nvSpPr>
          <p:cNvPr id="20" name="円/楕円 50">
            <a:extLst>
              <a:ext uri="{FF2B5EF4-FFF2-40B4-BE49-F238E27FC236}">
                <a16:creationId xmlns:a16="http://schemas.microsoft.com/office/drawing/2014/main" id="{4EF9F3DF-1A3D-C66E-CBE9-5A97C8849B08}"/>
              </a:ext>
            </a:extLst>
          </p:cNvPr>
          <p:cNvSpPr>
            <a:spLocks noChangeAspect="1"/>
          </p:cNvSpPr>
          <p:nvPr userDrawn="1"/>
        </p:nvSpPr>
        <p:spPr>
          <a:xfrm>
            <a:off x="962348" y="4228041"/>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05</a:t>
            </a:r>
            <a:endParaRPr kumimoji="1" lang="ja-JP" altLang="en-US" sz="1800" b="1" i="0">
              <a:solidFill>
                <a:schemeClr val="bg1"/>
              </a:solidFill>
              <a:latin typeface="+mj-ea"/>
              <a:ea typeface="+mj-ea"/>
              <a:cs typeface="Segoe UI" panose="020B0502040204020203" pitchFamily="34" charset="0"/>
            </a:endParaRPr>
          </a:p>
        </p:txBody>
      </p:sp>
      <p:sp>
        <p:nvSpPr>
          <p:cNvPr id="22" name="テキスト プレースホルダー 4">
            <a:extLst>
              <a:ext uri="{FF2B5EF4-FFF2-40B4-BE49-F238E27FC236}">
                <a16:creationId xmlns:a16="http://schemas.microsoft.com/office/drawing/2014/main" id="{09BB8F31-4E5A-8CC8-0885-67317BAA34BF}"/>
              </a:ext>
            </a:extLst>
          </p:cNvPr>
          <p:cNvSpPr>
            <a:spLocks noGrp="1"/>
          </p:cNvSpPr>
          <p:nvPr>
            <p:ph type="body" sz="quarter" idx="17" hasCustomPrompt="1"/>
          </p:nvPr>
        </p:nvSpPr>
        <p:spPr>
          <a:xfrm>
            <a:off x="1848388" y="3550811"/>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23" name="テキスト プレースホルダー 4">
            <a:extLst>
              <a:ext uri="{FF2B5EF4-FFF2-40B4-BE49-F238E27FC236}">
                <a16:creationId xmlns:a16="http://schemas.microsoft.com/office/drawing/2014/main" id="{F884DA5E-0DE7-B787-813E-ACCCEA79B913}"/>
              </a:ext>
            </a:extLst>
          </p:cNvPr>
          <p:cNvSpPr>
            <a:spLocks noGrp="1"/>
          </p:cNvSpPr>
          <p:nvPr>
            <p:ph type="body" sz="quarter" idx="18" hasCustomPrompt="1"/>
          </p:nvPr>
        </p:nvSpPr>
        <p:spPr>
          <a:xfrm>
            <a:off x="1848388" y="4344134"/>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24" name="テキスト プレースホルダー 4">
            <a:extLst>
              <a:ext uri="{FF2B5EF4-FFF2-40B4-BE49-F238E27FC236}">
                <a16:creationId xmlns:a16="http://schemas.microsoft.com/office/drawing/2014/main" id="{E9C2FACA-BFA4-9EB0-EFD8-23596F11C4C9}"/>
              </a:ext>
            </a:extLst>
          </p:cNvPr>
          <p:cNvSpPr>
            <a:spLocks noGrp="1"/>
          </p:cNvSpPr>
          <p:nvPr>
            <p:ph type="body" sz="quarter" idx="19" hasCustomPrompt="1"/>
          </p:nvPr>
        </p:nvSpPr>
        <p:spPr>
          <a:xfrm>
            <a:off x="1848388" y="5137457"/>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7" name="円/楕円 50">
            <a:extLst>
              <a:ext uri="{FF2B5EF4-FFF2-40B4-BE49-F238E27FC236}">
                <a16:creationId xmlns:a16="http://schemas.microsoft.com/office/drawing/2014/main" id="{A23F210E-45DD-3A8D-B5A2-870BC4523B34}"/>
              </a:ext>
            </a:extLst>
          </p:cNvPr>
          <p:cNvSpPr>
            <a:spLocks noChangeAspect="1"/>
          </p:cNvSpPr>
          <p:nvPr userDrawn="1"/>
        </p:nvSpPr>
        <p:spPr>
          <a:xfrm>
            <a:off x="934949" y="579824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07</a:t>
            </a:r>
            <a:endParaRPr kumimoji="1" lang="ja-JP" altLang="en-US" sz="1800" b="1" i="0">
              <a:solidFill>
                <a:schemeClr val="bg1"/>
              </a:solidFill>
              <a:latin typeface="+mj-ea"/>
              <a:ea typeface="+mj-ea"/>
              <a:cs typeface="Segoe UI" panose="020B0502040204020203" pitchFamily="34" charset="0"/>
            </a:endParaRPr>
          </a:p>
        </p:txBody>
      </p:sp>
      <p:sp>
        <p:nvSpPr>
          <p:cNvPr id="25" name="テキスト プレースホルダー 4">
            <a:extLst>
              <a:ext uri="{FF2B5EF4-FFF2-40B4-BE49-F238E27FC236}">
                <a16:creationId xmlns:a16="http://schemas.microsoft.com/office/drawing/2014/main" id="{A8B1465D-EF63-F129-E785-5E6109616F9E}"/>
              </a:ext>
            </a:extLst>
          </p:cNvPr>
          <p:cNvSpPr>
            <a:spLocks noGrp="1"/>
          </p:cNvSpPr>
          <p:nvPr>
            <p:ph type="body" sz="quarter" idx="20" hasCustomPrompt="1"/>
          </p:nvPr>
        </p:nvSpPr>
        <p:spPr>
          <a:xfrm>
            <a:off x="1848388" y="5892193"/>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cxnSp>
        <p:nvCxnSpPr>
          <p:cNvPr id="26" name="直線コネクタ 25">
            <a:extLst>
              <a:ext uri="{FF2B5EF4-FFF2-40B4-BE49-F238E27FC236}">
                <a16:creationId xmlns:a16="http://schemas.microsoft.com/office/drawing/2014/main" id="{95E8E18F-317A-2BDC-47CB-37431BAD7EE5}"/>
              </a:ext>
            </a:extLst>
          </p:cNvPr>
          <p:cNvCxnSpPr>
            <a:cxnSpLocks/>
          </p:cNvCxnSpPr>
          <p:nvPr userDrawn="1"/>
        </p:nvCxnSpPr>
        <p:spPr>
          <a:xfrm>
            <a:off x="1232725" y="2377669"/>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27" name="直線コネクタ 26">
            <a:extLst>
              <a:ext uri="{FF2B5EF4-FFF2-40B4-BE49-F238E27FC236}">
                <a16:creationId xmlns:a16="http://schemas.microsoft.com/office/drawing/2014/main" id="{823ED04B-0DBC-F66B-F292-15C794FA9374}"/>
              </a:ext>
            </a:extLst>
          </p:cNvPr>
          <p:cNvCxnSpPr>
            <a:cxnSpLocks/>
          </p:cNvCxnSpPr>
          <p:nvPr userDrawn="1"/>
        </p:nvCxnSpPr>
        <p:spPr>
          <a:xfrm>
            <a:off x="1229730" y="3183618"/>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28" name="直線コネクタ 27">
            <a:extLst>
              <a:ext uri="{FF2B5EF4-FFF2-40B4-BE49-F238E27FC236}">
                <a16:creationId xmlns:a16="http://schemas.microsoft.com/office/drawing/2014/main" id="{26A64ABC-249C-D35F-0DA6-FB29A0680BFD}"/>
              </a:ext>
            </a:extLst>
          </p:cNvPr>
          <p:cNvCxnSpPr>
            <a:cxnSpLocks/>
          </p:cNvCxnSpPr>
          <p:nvPr userDrawn="1"/>
        </p:nvCxnSpPr>
        <p:spPr>
          <a:xfrm>
            <a:off x="1231295" y="3947997"/>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29" name="直線コネクタ 28">
            <a:extLst>
              <a:ext uri="{FF2B5EF4-FFF2-40B4-BE49-F238E27FC236}">
                <a16:creationId xmlns:a16="http://schemas.microsoft.com/office/drawing/2014/main" id="{88649D63-E643-DAB9-0239-AACA92CEF099}"/>
              </a:ext>
            </a:extLst>
          </p:cNvPr>
          <p:cNvCxnSpPr>
            <a:cxnSpLocks/>
          </p:cNvCxnSpPr>
          <p:nvPr userDrawn="1"/>
        </p:nvCxnSpPr>
        <p:spPr>
          <a:xfrm>
            <a:off x="1226884" y="472361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7E473469-2CAC-506F-4C15-E3BB912B5E63}"/>
              </a:ext>
            </a:extLst>
          </p:cNvPr>
          <p:cNvCxnSpPr>
            <a:cxnSpLocks/>
          </p:cNvCxnSpPr>
          <p:nvPr userDrawn="1"/>
        </p:nvCxnSpPr>
        <p:spPr>
          <a:xfrm>
            <a:off x="1226884" y="5420147"/>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640996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a:t>01</a:t>
            </a:r>
            <a:endParaRPr kumimoji="1" lang="ja-JP" altLang="en-US"/>
          </a:p>
        </p:txBody>
      </p:sp>
    </p:spTree>
    <p:extLst>
      <p:ext uri="{BB962C8B-B14F-4D97-AF65-F5344CB8AC3E}">
        <p14:creationId xmlns:p14="http://schemas.microsoft.com/office/powerpoint/2010/main" val="1043772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692944" y="1565317"/>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8728031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B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307067113"/>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3.xml"/><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1.emf"/><Relationship Id="rId4" Type="http://schemas.openxmlformats.org/officeDocument/2006/relationships/slideLayout" Target="../slideLayouts/slideLayout15.xml"/><Relationship Id="rId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13"/>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4" imgW="7772400" imgH="10058400" progId="TCLayout.ActiveDocument.1">
                  <p:embed/>
                </p:oleObj>
              </mc:Choice>
              <mc:Fallback>
                <p:oleObj name="think-cellスライド" r:id="rId14" imgW="7772400" imgH="10058400" progId="TCLayout.ActiveDocument.1">
                  <p:embed/>
                  <p:pic>
                    <p:nvPicPr>
                      <p:cNvPr id="2" name="think-cell data - do not delete" hidden="1">
                        <a:extLst>
                          <a:ext uri="{FF2B5EF4-FFF2-40B4-BE49-F238E27FC236}">
                            <a16:creationId xmlns:a16="http://schemas.microsoft.com/office/drawing/2014/main" id="{B2F77BCE-7BC5-0A60-F32B-260926B7EFF2}"/>
                          </a:ext>
                        </a:extLst>
                      </p:cNvPr>
                      <p:cNvPicPr/>
                      <p:nvPr/>
                    </p:nvPicPr>
                    <p:blipFill>
                      <a:blip r:embed="rId15"/>
                      <a:stretch>
                        <a:fillRect/>
                      </a:stretch>
                    </p:blipFill>
                    <p:spPr>
                      <a:xfrm>
                        <a:off x="1588" y="1588"/>
                        <a:ext cx="1227" cy="1588"/>
                      </a:xfrm>
                      <a:prstGeom prst="rect">
                        <a:avLst/>
                      </a:prstGeom>
                    </p:spPr>
                  </p:pic>
                </p:oleObj>
              </mc:Fallback>
            </mc:AlternateContent>
          </a:graphicData>
        </a:graphic>
      </p:graphicFrame>
      <p:sp>
        <p:nvSpPr>
          <p:cNvPr id="3" name="角丸四角形 5">
            <a:extLst>
              <a:ext uri="{FF2B5EF4-FFF2-40B4-BE49-F238E27FC236}">
                <a16:creationId xmlns:a16="http://schemas.microsoft.com/office/drawing/2014/main" id="{13486BB1-D179-E3EF-7DED-9D81B67E1821}"/>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広告主・代理店限定</a:t>
            </a:r>
          </a:p>
        </p:txBody>
      </p:sp>
    </p:spTree>
  </p:cSld>
  <p:clrMap bg1="lt1" tx1="dk1" bg2="lt2" tx2="dk2" accent1="accent1" accent2="accent2" accent3="accent3" accent4="accent4" accent5="accent5" accent6="accent6" hlink="hlink" folHlink="folHlink"/>
  <p:sldLayoutIdLst>
    <p:sldLayoutId id="2147484427" r:id="rId1"/>
    <p:sldLayoutId id="2147484429" r:id="rId2"/>
    <p:sldLayoutId id="2147484430" r:id="rId3"/>
    <p:sldLayoutId id="2147484431" r:id="rId4"/>
    <p:sldLayoutId id="2147484432" r:id="rId5"/>
    <p:sldLayoutId id="2147484458" r:id="rId6"/>
    <p:sldLayoutId id="2147484461" r:id="rId7"/>
    <p:sldLayoutId id="2147484462" r:id="rId8"/>
    <p:sldLayoutId id="2147484471" r:id="rId9"/>
    <p:sldLayoutId id="2147484472" r:id="rId10"/>
    <p:sldLayoutId id="2147484473" r:id="rId11"/>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8"/>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9" imgW="7772400" imgH="10058400" progId="TCLayout.ActiveDocument.1">
                  <p:embed/>
                </p:oleObj>
              </mc:Choice>
              <mc:Fallback>
                <p:oleObj name="think-cellスライド" r:id="rId9" imgW="7772400" imgH="10058400" progId="TCLayout.ActiveDocument.1">
                  <p:embed/>
                  <p:pic>
                    <p:nvPicPr>
                      <p:cNvPr id="2" name="think-cell data - do not delete" hidden="1">
                        <a:extLst>
                          <a:ext uri="{FF2B5EF4-FFF2-40B4-BE49-F238E27FC236}">
                            <a16:creationId xmlns:a16="http://schemas.microsoft.com/office/drawing/2014/main" id="{B2F77BCE-7BC5-0A60-F32B-260926B7EFF2}"/>
                          </a:ext>
                        </a:extLst>
                      </p:cNvPr>
                      <p:cNvPicPr/>
                      <p:nvPr/>
                    </p:nvPicPr>
                    <p:blipFill>
                      <a:blip r:embed="rId10"/>
                      <a:stretch>
                        <a:fillRect/>
                      </a:stretch>
                    </p:blipFill>
                    <p:spPr>
                      <a:xfrm>
                        <a:off x="1588" y="1588"/>
                        <a:ext cx="1227" cy="1588"/>
                      </a:xfrm>
                      <a:prstGeom prst="rect">
                        <a:avLst/>
                      </a:prstGeom>
                    </p:spPr>
                  </p:pic>
                </p:oleObj>
              </mc:Fallback>
            </mc:AlternateContent>
          </a:graphicData>
        </a:graphic>
      </p:graphicFrame>
      <p:sp>
        <p:nvSpPr>
          <p:cNvPr id="3" name="角丸四角形 5">
            <a:extLst>
              <a:ext uri="{FF2B5EF4-FFF2-40B4-BE49-F238E27FC236}">
                <a16:creationId xmlns:a16="http://schemas.microsoft.com/office/drawing/2014/main" id="{13486BB1-D179-E3EF-7DED-9D81B67E1821}"/>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742345792"/>
      </p:ext>
    </p:extLst>
  </p:cSld>
  <p:clrMap bg1="lt1" tx1="dk1" bg2="lt2" tx2="dk2" accent1="accent1" accent2="accent2" accent3="accent3" accent4="accent4" accent5="accent5" accent6="accent6" hlink="hlink" folHlink="folHlink"/>
  <p:sldLayoutIdLst>
    <p:sldLayoutId id="2147484464" r:id="rId1"/>
    <p:sldLayoutId id="2147484465" r:id="rId2"/>
    <p:sldLayoutId id="2147484466" r:id="rId3"/>
    <p:sldLayoutId id="2147484467" r:id="rId4"/>
    <p:sldLayoutId id="2147484468" r:id="rId5"/>
    <p:sldLayoutId id="2147484469" r:id="rId6"/>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hyperlink" Target="https://s.yimg.jp/images/listing/pdfs/jp_accountshinsakijyun.pdf" TargetMode="External"/><Relationship Id="rId3" Type="http://schemas.openxmlformats.org/officeDocument/2006/relationships/image" Target="../media/image10.png"/><Relationship Id="rId7" Type="http://schemas.openxmlformats.org/officeDocument/2006/relationships/hyperlink" Target="https://www.lycbiz.com/jp/" TargetMode="External"/><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hyperlink" Target="https://form-business.yahoo.co.jp/claris/enqueteForm?inquiry_type=review_lnds" TargetMode="External"/><Relationship Id="rId5" Type="http://schemas.openxmlformats.org/officeDocument/2006/relationships/hyperlink" Target="mailto:ml-sales-media-req@lycorp.co.jp" TargetMode="External"/><Relationship Id="rId4" Type="http://schemas.openxmlformats.org/officeDocument/2006/relationships/hyperlink" Target="mailto:ml-sales-media-order@lycorp.co.jp"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s.yimg.jp/images/listing/pdfs/jp_accountshinsakijyun.pdf" TargetMode="External"/><Relationship Id="rId2" Type="http://schemas.openxmlformats.org/officeDocument/2006/relationships/image" Target="../media/image13.png"/><Relationship Id="rId1" Type="http://schemas.openxmlformats.org/officeDocument/2006/relationships/slideLayout" Target="../slideLayouts/slideLayout10.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hyperlink" Target="mailto:ml-sales-media-req@lycorp.co.jp" TargetMode="External"/><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26.png"/><Relationship Id="rId5" Type="http://schemas.openxmlformats.org/officeDocument/2006/relationships/image" Target="../media/image11.jpe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27.jpg"/><Relationship Id="rId5" Type="http://schemas.openxmlformats.org/officeDocument/2006/relationships/hyperlink" Target="mailto:ml-sales-media-req@lycorp.co.jp" TargetMode="Externa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hyperlink" Target="https://s.yimg.jp/images/listing/pdfs/jp_accountshinsakijyun.pdf" TargetMode="External"/><Relationship Id="rId2" Type="http://schemas.openxmlformats.org/officeDocument/2006/relationships/image" Target="../media/image13.png"/><Relationship Id="rId1" Type="http://schemas.openxmlformats.org/officeDocument/2006/relationships/slideLayout" Target="../slideLayouts/slideLayout10.xml"/><Relationship Id="rId5" Type="http://schemas.openxmlformats.org/officeDocument/2006/relationships/image" Target="../media/image28.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8.xml"/><Relationship Id="rId5" Type="http://schemas.openxmlformats.org/officeDocument/2006/relationships/image" Target="../media/image11.jpeg"/><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8.xml"/><Relationship Id="rId5" Type="http://schemas.openxmlformats.org/officeDocument/2006/relationships/image" Target="../media/image30.png"/><Relationship Id="rId4" Type="http://schemas.openxmlformats.org/officeDocument/2006/relationships/image" Target="../media/image11.jpeg"/></Relationships>
</file>

<file path=ppt/slides/_rels/slide25.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chart" Target="../charts/chart1.xml"/><Relationship Id="rId7" Type="http://schemas.openxmlformats.org/officeDocument/2006/relationships/image" Target="../media/image33.emf"/><Relationship Id="rId2" Type="http://schemas.openxmlformats.org/officeDocument/2006/relationships/image" Target="../media/image10.png"/><Relationship Id="rId1" Type="http://schemas.openxmlformats.org/officeDocument/2006/relationships/slideLayout" Target="../slideLayouts/slideLayout8.xml"/><Relationship Id="rId6" Type="http://schemas.openxmlformats.org/officeDocument/2006/relationships/image" Target="../media/image32.emf"/><Relationship Id="rId5" Type="http://schemas.openxmlformats.org/officeDocument/2006/relationships/image" Target="../media/image31.emf"/><Relationship Id="rId4" Type="http://schemas.openxmlformats.org/officeDocument/2006/relationships/chart" Target="../charts/chart2.xml"/><Relationship Id="rId9" Type="http://schemas.openxmlformats.org/officeDocument/2006/relationships/chart" Target="../charts/chart4.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37.sv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36.svg"/><Relationship Id="rId5" Type="http://schemas.openxmlformats.org/officeDocument/2006/relationships/image" Target="../media/image35.svg"/><Relationship Id="rId4" Type="http://schemas.openxmlformats.org/officeDocument/2006/relationships/image" Target="../media/image34.svg"/></Relationships>
</file>

<file path=ppt/slides/_rels/slide2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8.xml"/><Relationship Id="rId5" Type="http://schemas.openxmlformats.org/officeDocument/2006/relationships/image" Target="../media/image27.jpg"/><Relationship Id="rId4" Type="http://schemas.openxmlformats.org/officeDocument/2006/relationships/image" Target="../media/image11.jpeg"/></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hyperlink" Target="https://form-business.yahoo.co.jp/claris/enqueteForm?inquiry_type=review_lnds" TargetMode="External"/><Relationship Id="rId2" Type="http://schemas.openxmlformats.org/officeDocument/2006/relationships/image" Target="../media/image13.png"/><Relationship Id="rId1" Type="http://schemas.openxmlformats.org/officeDocument/2006/relationships/slideLayout" Target="../slideLayouts/slideLayout10.xml"/><Relationship Id="rId4" Type="http://schemas.openxmlformats.org/officeDocument/2006/relationships/hyperlink" Target="mailto:ml-sales-media-req@lycorp.co.jp"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8.xml"/><Relationship Id="rId5" Type="http://schemas.openxmlformats.org/officeDocument/2006/relationships/image" Target="../media/image40.tiff"/><Relationship Id="rId4" Type="http://schemas.openxmlformats.org/officeDocument/2006/relationships/image" Target="../media/image39.tiff"/></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8" Type="http://schemas.openxmlformats.org/officeDocument/2006/relationships/image" Target="../media/image45.jpg"/><Relationship Id="rId13" Type="http://schemas.openxmlformats.org/officeDocument/2006/relationships/image" Target="../media/image50.jpg"/><Relationship Id="rId3" Type="http://schemas.openxmlformats.org/officeDocument/2006/relationships/image" Target="../media/image24.png"/><Relationship Id="rId7" Type="http://schemas.openxmlformats.org/officeDocument/2006/relationships/image" Target="../media/image44.png"/><Relationship Id="rId12"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jpg"/></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54.emf"/><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53.emf"/><Relationship Id="rId5" Type="http://schemas.openxmlformats.org/officeDocument/2006/relationships/image" Target="../media/image52.emf"/><Relationship Id="rId4" Type="http://schemas.openxmlformats.org/officeDocument/2006/relationships/image" Target="../media/image51.emf"/></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8.xml"/><Relationship Id="rId5" Type="http://schemas.openxmlformats.org/officeDocument/2006/relationships/image" Target="../media/image55.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png"/><Relationship Id="rId3" Type="http://schemas.openxmlformats.org/officeDocument/2006/relationships/image" Target="../media/image10.png"/><Relationship Id="rId7" Type="http://schemas.openxmlformats.org/officeDocument/2006/relationships/image" Target="../media/image59.jpeg"/><Relationship Id="rId12" Type="http://schemas.openxmlformats.org/officeDocument/2006/relationships/image" Target="../media/image64.jpg"/><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image" Target="../media/image58.jpeg"/><Relationship Id="rId11" Type="http://schemas.openxmlformats.org/officeDocument/2006/relationships/image" Target="../media/image63.jpeg"/><Relationship Id="rId5" Type="http://schemas.openxmlformats.org/officeDocument/2006/relationships/image" Target="../media/image57.jpeg"/><Relationship Id="rId15" Type="http://schemas.openxmlformats.org/officeDocument/2006/relationships/image" Target="../media/image67.png"/><Relationship Id="rId10" Type="http://schemas.openxmlformats.org/officeDocument/2006/relationships/image" Target="../media/image62.jpeg"/><Relationship Id="rId4" Type="http://schemas.openxmlformats.org/officeDocument/2006/relationships/image" Target="../media/image56.jpeg"/><Relationship Id="rId9" Type="http://schemas.openxmlformats.org/officeDocument/2006/relationships/image" Target="../media/image61.jpeg"/><Relationship Id="rId14" Type="http://schemas.openxmlformats.org/officeDocument/2006/relationships/image" Target="../media/image66.png"/></Relationships>
</file>

<file path=ppt/slides/_rels/slide41.xml.rels><?xml version="1.0" encoding="UTF-8" standalone="yes"?>
<Relationships xmlns="http://schemas.openxmlformats.org/package/2006/relationships"><Relationship Id="rId8" Type="http://schemas.openxmlformats.org/officeDocument/2006/relationships/image" Target="../media/image72.png"/><Relationship Id="rId13" Type="http://schemas.openxmlformats.org/officeDocument/2006/relationships/image" Target="../media/image77.jpeg"/><Relationship Id="rId3" Type="http://schemas.openxmlformats.org/officeDocument/2006/relationships/image" Target="../media/image10.png"/><Relationship Id="rId7" Type="http://schemas.openxmlformats.org/officeDocument/2006/relationships/image" Target="../media/image71.jpeg"/><Relationship Id="rId12" Type="http://schemas.openxmlformats.org/officeDocument/2006/relationships/image" Target="../media/image76.png"/><Relationship Id="rId2" Type="http://schemas.openxmlformats.org/officeDocument/2006/relationships/notesSlide" Target="../notesSlides/notesSlide25.xml"/><Relationship Id="rId16" Type="http://schemas.openxmlformats.org/officeDocument/2006/relationships/image" Target="../media/image80.png"/><Relationship Id="rId1" Type="http://schemas.openxmlformats.org/officeDocument/2006/relationships/slideLayout" Target="../slideLayouts/slideLayout8.xml"/><Relationship Id="rId6" Type="http://schemas.openxmlformats.org/officeDocument/2006/relationships/image" Target="../media/image70.jpeg"/><Relationship Id="rId11" Type="http://schemas.openxmlformats.org/officeDocument/2006/relationships/image" Target="../media/image75.jpeg"/><Relationship Id="rId5" Type="http://schemas.openxmlformats.org/officeDocument/2006/relationships/image" Target="../media/image69.jpeg"/><Relationship Id="rId15" Type="http://schemas.openxmlformats.org/officeDocument/2006/relationships/image" Target="../media/image79.png"/><Relationship Id="rId10" Type="http://schemas.openxmlformats.org/officeDocument/2006/relationships/image" Target="../media/image74.jpeg"/><Relationship Id="rId4" Type="http://schemas.openxmlformats.org/officeDocument/2006/relationships/image" Target="../media/image68.jpeg"/><Relationship Id="rId9" Type="http://schemas.openxmlformats.org/officeDocument/2006/relationships/image" Target="../media/image73.png"/><Relationship Id="rId14" Type="http://schemas.openxmlformats.org/officeDocument/2006/relationships/image" Target="../media/image78.png"/></Relationships>
</file>

<file path=ppt/slides/_rels/slide42.xml.rels><?xml version="1.0" encoding="UTF-8" standalone="yes"?>
<Relationships xmlns="http://schemas.openxmlformats.org/package/2006/relationships"><Relationship Id="rId8" Type="http://schemas.openxmlformats.org/officeDocument/2006/relationships/image" Target="../media/image85.jpeg"/><Relationship Id="rId3" Type="http://schemas.openxmlformats.org/officeDocument/2006/relationships/image" Target="../media/image10.png"/><Relationship Id="rId7" Type="http://schemas.openxmlformats.org/officeDocument/2006/relationships/image" Target="../media/image84.jpeg"/><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81.jpeg"/></Relationships>
</file>

<file path=ppt/slides/_rels/slide43.xml.rels><?xml version="1.0" encoding="UTF-8" standalone="yes"?>
<Relationships xmlns="http://schemas.openxmlformats.org/package/2006/relationships"><Relationship Id="rId8" Type="http://schemas.openxmlformats.org/officeDocument/2006/relationships/hyperlink" Target="https://s.yimg.jp/images/listing/pdfs/jp_accountshinsakijyun.pdf" TargetMode="External"/><Relationship Id="rId3" Type="http://schemas.openxmlformats.org/officeDocument/2006/relationships/image" Target="../media/image10.png"/><Relationship Id="rId7" Type="http://schemas.openxmlformats.org/officeDocument/2006/relationships/hyperlink" Target="mailto:ml-sales-media-order@lycorp.co.jp" TargetMode="External"/><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hyperlink" Target="mailto:ml-sales-media-req@lycorp.co.jp" TargetMode="External"/><Relationship Id="rId5" Type="http://schemas.openxmlformats.org/officeDocument/2006/relationships/hyperlink" Target="https://s.yimg.jp/dl/displayads-guarantee/01/2026/displayads-guarantee_Specialfeature_LINE_DS_2026Q1.zip" TargetMode="External"/><Relationship Id="rId4" Type="http://schemas.openxmlformats.org/officeDocument/2006/relationships/hyperlink" Target="https://form-business.yahoo.co.jp/claris/enqueteForm?inquiry_type=review_lnds" TargetMode="External"/></Relationships>
</file>

<file path=ppt/slides/_rels/slide44.xml.rels><?xml version="1.0" encoding="UTF-8" standalone="yes"?>
<Relationships xmlns="http://schemas.openxmlformats.org/package/2006/relationships"><Relationship Id="rId8" Type="http://schemas.openxmlformats.org/officeDocument/2006/relationships/hyperlink" Target="mailto:ml-sales-media-req@lycorp.co.jp" TargetMode="External"/><Relationship Id="rId3" Type="http://schemas.openxmlformats.org/officeDocument/2006/relationships/image" Target="../media/image10.png"/><Relationship Id="rId7" Type="http://schemas.openxmlformats.org/officeDocument/2006/relationships/hyperlink" Target="https://s.yimg.jp/images/listing/pdfs/jp_accountshinsakijyun.pdf" TargetMode="External"/><Relationship Id="rId2" Type="http://schemas.openxmlformats.org/officeDocument/2006/relationships/notesSlide" Target="../notesSlides/notesSlide28.xml"/><Relationship Id="rId1" Type="http://schemas.openxmlformats.org/officeDocument/2006/relationships/slideLayout" Target="../slideLayouts/slideLayout8.xml"/><Relationship Id="rId6" Type="http://schemas.openxmlformats.org/officeDocument/2006/relationships/hyperlink" Target="mailto:ml-sales-media-order@lycorp.co.jp" TargetMode="External"/><Relationship Id="rId5" Type="http://schemas.openxmlformats.org/officeDocument/2006/relationships/hyperlink" Target="https://s.yimg.jp/dl/displayads-guarantee/01/2026/displayads-guarantee_Specialfeature_LINE_DS_2026Q1.zip" TargetMode="External"/><Relationship Id="rId4" Type="http://schemas.openxmlformats.org/officeDocument/2006/relationships/hyperlink" Target="https://form-business.yahoo.co.jp/claris/enqueteForm?inquiry_type=review_lnds"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hyperlink" Target="mailto:ml-sales-media-order@lycorp.co.jp"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s://www.lycbiz.com/sites/default/files/media/jp/docs/process-manager/LINE%20Biz-Process%20Manager_Manual.pdf" TargetMode="External"/><Relationship Id="rId2" Type="http://schemas.openxmlformats.org/officeDocument/2006/relationships/image" Target="../media/image13.png"/><Relationship Id="rId1" Type="http://schemas.openxmlformats.org/officeDocument/2006/relationships/slideLayout" Target="../slideLayouts/slideLayout10.xml"/><Relationship Id="rId4" Type="http://schemas.openxmlformats.org/officeDocument/2006/relationships/image" Target="../media/image86.svg"/></Relationships>
</file>

<file path=ppt/slides/_rels/slide47.xml.rels><?xml version="1.0" encoding="UTF-8" standalone="yes"?>
<Relationships xmlns="http://schemas.openxmlformats.org/package/2006/relationships"><Relationship Id="rId3" Type="http://schemas.openxmlformats.org/officeDocument/2006/relationships/hyperlink" Target="https://s.yimg.jp/images/listing/pdfs/jp_accountshinsakijyun.pdf" TargetMode="External"/><Relationship Id="rId2" Type="http://schemas.openxmlformats.org/officeDocument/2006/relationships/image" Target="../media/image13.png"/><Relationship Id="rId1" Type="http://schemas.openxmlformats.org/officeDocument/2006/relationships/slideLayout" Target="../slideLayouts/slideLayout10.xml"/><Relationship Id="rId5" Type="http://schemas.openxmlformats.org/officeDocument/2006/relationships/image" Target="../media/image28.png"/><Relationship Id="rId4" Type="http://schemas.openxmlformats.org/officeDocument/2006/relationships/image" Target="../media/image23.png"/></Relationships>
</file>

<file path=ppt/slides/_rels/slide4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12.svg"/><Relationship Id="rId4" Type="http://schemas.openxmlformats.org/officeDocument/2006/relationships/image" Target="../media/image11.jpeg"/></Relationships>
</file>

<file path=ppt/slides/_rels/slide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hyperlink" Target="https://www.lycbiz.com/jp/terms-and-policies/" TargetMode="External"/><Relationship Id="rId2" Type="http://schemas.openxmlformats.org/officeDocument/2006/relationships/image" Target="../media/image88.png"/><Relationship Id="rId1" Type="http://schemas.openxmlformats.org/officeDocument/2006/relationships/slideLayout" Target="../slideLayouts/slideLayout8.xml"/><Relationship Id="rId6" Type="http://schemas.openxmlformats.org/officeDocument/2006/relationships/hyperlink" Target="mailto:ml-sales-media-order@lycorp.co.jp" TargetMode="External"/><Relationship Id="rId5" Type="http://schemas.openxmlformats.org/officeDocument/2006/relationships/hyperlink" Target="mailto:ml-sales-media-req@lycorp.co.jp" TargetMode="External"/><Relationship Id="rId4" Type="http://schemas.openxmlformats.org/officeDocument/2006/relationships/hyperlink" Target="https://form-business.yahoo.co.jp/claris/enqueteForm?inquiry_type=review_lnds" TargetMode="External"/></Relationships>
</file>

<file path=ppt/slides/_rels/slide57.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hyperlink" Target="https://form-business.yahoo.co.jp/claris/enqueteForm?inquiry_type=review_lnds" TargetMode="External"/><Relationship Id="rId2" Type="http://schemas.openxmlformats.org/officeDocument/2006/relationships/image" Target="../media/image13.png"/><Relationship Id="rId1" Type="http://schemas.openxmlformats.org/officeDocument/2006/relationships/slideLayout" Target="../slideLayouts/slideLayout10.xml"/><Relationship Id="rId4" Type="http://schemas.openxmlformats.org/officeDocument/2006/relationships/hyperlink" Target="mailto:ml-sales-media-req@lycorp.co.jp"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0.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63EEF-140C-2162-B5B8-84689BC727D4}"/>
            </a:ext>
          </a:extLst>
        </p:cNvPr>
        <p:cNvGrpSpPr/>
        <p:nvPr/>
      </p:nvGrpSpPr>
      <p:grpSpPr>
        <a:xfrm>
          <a:off x="0" y="0"/>
          <a:ext cx="0" cy="0"/>
          <a:chOff x="0" y="0"/>
          <a:chExt cx="0" cy="0"/>
        </a:xfrm>
      </p:grpSpPr>
      <p:sp>
        <p:nvSpPr>
          <p:cNvPr id="10242" name="テキスト プレースホルダー 5">
            <a:extLst>
              <a:ext uri="{FF2B5EF4-FFF2-40B4-BE49-F238E27FC236}">
                <a16:creationId xmlns:a16="http://schemas.microsoft.com/office/drawing/2014/main" id="{C4168BCF-89ED-50DE-A3BB-87B89E3AE521}"/>
              </a:ext>
            </a:extLst>
          </p:cNvPr>
          <p:cNvSpPr>
            <a:spLocks noGrp="1" noChangeArrowheads="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ja-JP" sz="3600" dirty="0">
                <a:latin typeface="メイリオ"/>
                <a:ea typeface="メイリオ"/>
              </a:rPr>
              <a:t>LINE NEWS DIGEST Spot</a:t>
            </a:r>
            <a:br>
              <a:rPr lang="ja-JP" altLang="en-US" sz="3600" dirty="0">
                <a:latin typeface="+mn-ea"/>
              </a:rPr>
            </a:br>
            <a:r>
              <a:rPr lang="en-US" altLang="ja-JP" sz="3600" dirty="0">
                <a:latin typeface="メイリオ"/>
                <a:ea typeface="メイリオ"/>
              </a:rPr>
              <a:t>2026</a:t>
            </a:r>
            <a:r>
              <a:rPr lang="ja-JP" altLang="en-US" sz="3600" dirty="0">
                <a:latin typeface="メイリオ"/>
                <a:ea typeface="メイリオ"/>
              </a:rPr>
              <a:t>年</a:t>
            </a:r>
            <a:r>
              <a:rPr lang="en-US" altLang="ja-JP" sz="3600" dirty="0">
                <a:latin typeface="メイリオ"/>
                <a:ea typeface="メイリオ"/>
              </a:rPr>
              <a:t>7</a:t>
            </a:r>
            <a:r>
              <a:rPr lang="ja-JP" altLang="en-US" sz="3600" dirty="0">
                <a:latin typeface="メイリオ"/>
                <a:ea typeface="メイリオ"/>
              </a:rPr>
              <a:t>月～</a:t>
            </a:r>
            <a:r>
              <a:rPr lang="en-US" altLang="ja-JP" sz="3600" dirty="0">
                <a:latin typeface="メイリオ"/>
                <a:ea typeface="メイリオ"/>
              </a:rPr>
              <a:t>2026</a:t>
            </a:r>
            <a:r>
              <a:rPr lang="ja-JP" altLang="en-US" sz="3600" dirty="0">
                <a:latin typeface="メイリオ"/>
                <a:ea typeface="メイリオ"/>
              </a:rPr>
              <a:t>年</a:t>
            </a:r>
            <a:r>
              <a:rPr lang="en-US" altLang="ja-JP" sz="3600" dirty="0">
                <a:latin typeface="メイリオ"/>
                <a:ea typeface="メイリオ"/>
              </a:rPr>
              <a:t>9</a:t>
            </a:r>
            <a:r>
              <a:rPr lang="ja-JP" altLang="en-US" sz="3600" dirty="0">
                <a:latin typeface="メイリオ"/>
                <a:ea typeface="メイリオ"/>
              </a:rPr>
              <a:t>月　商品資料</a:t>
            </a:r>
            <a:endParaRPr lang="ja-JP" altLang="ja-JP" sz="3600" dirty="0"/>
          </a:p>
        </p:txBody>
      </p:sp>
      <p:sp>
        <p:nvSpPr>
          <p:cNvPr id="10243" name="テキスト プレースホルダー 6">
            <a:extLst>
              <a:ext uri="{FF2B5EF4-FFF2-40B4-BE49-F238E27FC236}">
                <a16:creationId xmlns:a16="http://schemas.microsoft.com/office/drawing/2014/main" id="{A17FE010-CFC4-317C-67A3-712AEE309A1A}"/>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2026/6/10</a:t>
            </a:r>
          </a:p>
          <a:p>
            <a:pPr eaLnBrk="1" hangingPunct="1"/>
            <a:endParaRPr lang="en-US" altLang="ja-JP" dirty="0">
              <a:latin typeface="メイリオ" panose="020B0604030504040204" pitchFamily="34" charset="-128"/>
              <a:ea typeface="メイリオ" panose="020B0604030504040204" pitchFamily="34" charset="-128"/>
            </a:endParaRPr>
          </a:p>
        </p:txBody>
      </p:sp>
      <p:sp>
        <p:nvSpPr>
          <p:cNvPr id="10241" name="テキスト プレースホルダー 4">
            <a:extLst>
              <a:ext uri="{FF2B5EF4-FFF2-40B4-BE49-F238E27FC236}">
                <a16:creationId xmlns:a16="http://schemas.microsoft.com/office/drawing/2014/main" id="{4B52A993-85D1-4A95-482B-EAA616AD5A0A}"/>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ヤフー株式会社</a:t>
            </a:r>
          </a:p>
        </p:txBody>
      </p:sp>
      <p:sp>
        <p:nvSpPr>
          <p:cNvPr id="2" name="角丸四角形 1">
            <a:extLst>
              <a:ext uri="{FF2B5EF4-FFF2-40B4-BE49-F238E27FC236}">
                <a16:creationId xmlns:a16="http://schemas.microsoft.com/office/drawing/2014/main" id="{8F503E33-092C-1411-F35C-9F93EA5A24E2}"/>
              </a:ext>
            </a:extLst>
          </p:cNvPr>
          <p:cNvSpPr/>
          <p:nvPr/>
        </p:nvSpPr>
        <p:spPr>
          <a:xfrm>
            <a:off x="587375" y="1123249"/>
            <a:ext cx="3922841" cy="4096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eaLnBrk="1" fontAlgn="auto" hangingPunct="1">
              <a:lnSpc>
                <a:spcPct val="120000"/>
              </a:lnSpc>
              <a:spcBef>
                <a:spcPts val="0"/>
              </a:spcBef>
              <a:spcAft>
                <a:spcPts val="0"/>
              </a:spcAft>
              <a:defRPr/>
            </a:pPr>
            <a:r>
              <a:rPr lang="en-US" altLang="ja-JP" sz="1200" b="1" dirty="0">
                <a:solidFill>
                  <a:schemeClr val="accent1"/>
                </a:solidFill>
                <a:latin typeface="メイリオ" panose="020B0604030504040204" pitchFamily="34" charset="-128"/>
                <a:ea typeface="メイリオ" panose="020B0604030504040204" pitchFamily="34" charset="-128"/>
              </a:rPr>
              <a:t>LINE</a:t>
            </a:r>
            <a:r>
              <a:rPr lang="ja-JP" altLang="en-US" sz="1200" b="1" dirty="0">
                <a:solidFill>
                  <a:schemeClr val="accent1"/>
                </a:solidFill>
                <a:latin typeface="メイリオ" panose="020B0604030504040204" pitchFamily="34" charset="-128"/>
                <a:ea typeface="メイリオ" panose="020B0604030504040204" pitchFamily="34" charset="-128"/>
              </a:rPr>
              <a:t>ヤフー広告 ディスプレイ広告（予約型）</a:t>
            </a:r>
          </a:p>
        </p:txBody>
      </p:sp>
    </p:spTree>
    <p:extLst>
      <p:ext uri="{BB962C8B-B14F-4D97-AF65-F5344CB8AC3E}">
        <p14:creationId xmlns:p14="http://schemas.microsoft.com/office/powerpoint/2010/main" val="1807006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1CBE8-9270-DB24-0EEB-DC5B1190055B}"/>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E1AD899-D952-1C0C-0BD3-D76CD457B138}"/>
              </a:ext>
            </a:extLst>
          </p:cNvPr>
          <p:cNvSpPr>
            <a:spLocks noGrp="1"/>
          </p:cNvSpPr>
          <p:nvPr>
            <p:ph type="body" sz="quarter" idx="12"/>
          </p:nvPr>
        </p:nvSpPr>
        <p:spPr>
          <a:xfrm>
            <a:off x="587922" y="67514"/>
            <a:ext cx="968503" cy="410840"/>
          </a:xfrm>
        </p:spPr>
        <p:txBody>
          <a:bodyPr/>
          <a:lstStyle/>
          <a:p>
            <a:pPr marL="0" indent="0">
              <a:buNone/>
            </a:pPr>
            <a:r>
              <a:rPr lang="ja-JP" altLang="en-US" dirty="0"/>
              <a:t>トライアル販売の</a:t>
            </a:r>
            <a:br>
              <a:rPr lang="en-US" altLang="ja-JP" dirty="0"/>
            </a:br>
            <a:r>
              <a:rPr lang="ja-JP" altLang="en-US" dirty="0"/>
              <a:t>ご案内</a:t>
            </a:r>
          </a:p>
        </p:txBody>
      </p:sp>
      <p:pic>
        <p:nvPicPr>
          <p:cNvPr id="6" name="図プレースホルダー 8" descr="アイコン&#10;&#10;自動的に生成された説明">
            <a:extLst>
              <a:ext uri="{FF2B5EF4-FFF2-40B4-BE49-F238E27FC236}">
                <a16:creationId xmlns:a16="http://schemas.microsoft.com/office/drawing/2014/main" id="{10F92898-BD77-1B58-792A-AB46C611861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310B6EAA-DBB3-D05B-1DB1-DC048061E37C}"/>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dirty="0">
                <a:latin typeface="メイリオ" panose="020B0604030504040204" pitchFamily="34" charset="-128"/>
                <a:ea typeface="メイリオ" panose="020B0604030504040204" pitchFamily="34" charset="-128"/>
              </a:rPr>
              <a:t>お申込みから配信まで　</a:t>
            </a:r>
            <a:r>
              <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34" charset="-128"/>
                <a:ea typeface="メイリオ" panose="020B0604030504040204" pitchFamily="34" charset="-128"/>
                <a:cs typeface="+mn-cs"/>
              </a:rPr>
              <a:t> </a:t>
            </a:r>
            <a:endParaRPr lang="ja-JP" altLang="en-US" sz="2000" i="0" dirty="0">
              <a:solidFill>
                <a:srgbClr val="000048"/>
              </a:solidFill>
              <a:effectLst/>
              <a:latin typeface="+mj-ea"/>
              <a:ea typeface="+mj-ea"/>
            </a:endParaRPr>
          </a:p>
        </p:txBody>
      </p:sp>
      <p:sp>
        <p:nvSpPr>
          <p:cNvPr id="2" name="object 7">
            <a:extLst>
              <a:ext uri="{FF2B5EF4-FFF2-40B4-BE49-F238E27FC236}">
                <a16:creationId xmlns:a16="http://schemas.microsoft.com/office/drawing/2014/main" id="{083FAD56-E735-08EA-0AE0-C3BE207F7737}"/>
              </a:ext>
            </a:extLst>
          </p:cNvPr>
          <p:cNvSpPr txBox="1"/>
          <p:nvPr/>
        </p:nvSpPr>
        <p:spPr>
          <a:xfrm>
            <a:off x="1350606" y="2439643"/>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3</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2" name="object 8">
            <a:extLst>
              <a:ext uri="{FF2B5EF4-FFF2-40B4-BE49-F238E27FC236}">
                <a16:creationId xmlns:a16="http://schemas.microsoft.com/office/drawing/2014/main" id="{D708C7EC-B57D-2DF2-1979-B5232BDD58C1}"/>
              </a:ext>
            </a:extLst>
          </p:cNvPr>
          <p:cNvSpPr txBox="1"/>
          <p:nvPr/>
        </p:nvSpPr>
        <p:spPr>
          <a:xfrm>
            <a:off x="4486680" y="3389268"/>
            <a:ext cx="6186497" cy="308802"/>
          </a:xfrm>
          <a:prstGeom prst="rect">
            <a:avLst/>
          </a:prstGeom>
        </p:spPr>
        <p:txBody>
          <a:bodyPr vert="horz" wrap="square" lIns="0" tIns="12700" rIns="0" bIns="0" rtlCol="0">
            <a:spAutoFit/>
          </a:bodyPr>
          <a:lstStyle/>
          <a:p>
            <a:pPr marL="12700" marR="5080">
              <a:lnSpc>
                <a:spcPct val="114599"/>
              </a:lnSpc>
              <a:spcBef>
                <a:spcPts val="100"/>
              </a:spcBef>
            </a:pPr>
            <a:r>
              <a:rPr lang="ja-JP" altLang="en-US" sz="800" spc="50">
                <a:solidFill>
                  <a:srgbClr val="333333"/>
                </a:solidFill>
                <a:latin typeface="Meiryo" panose="020B0604030504040204" pitchFamily="34" charset="-128"/>
                <a:ea typeface="Meiryo" panose="020B0604030504040204" pitchFamily="34" charset="-128"/>
                <a:cs typeface="Arial Unicode MS"/>
              </a:rPr>
              <a:t>弊社営業担当まで配信希望日の空き枠状況をご確認ください</a:t>
            </a:r>
            <a:r>
              <a:rPr sz="800">
                <a:solidFill>
                  <a:srgbClr val="333333"/>
                </a:solidFill>
                <a:latin typeface="Meiryo" panose="020B0604030504040204" pitchFamily="34" charset="-128"/>
                <a:ea typeface="Meiryo" panose="020B0604030504040204" pitchFamily="34" charset="-128"/>
                <a:cs typeface="Arial Unicode MS"/>
              </a:rPr>
              <a:t>。</a:t>
            </a:r>
            <a:endParaRPr lang="en-US" sz="800">
              <a:solidFill>
                <a:srgbClr val="333333"/>
              </a:solidFill>
              <a:latin typeface="Meiryo" panose="020B0604030504040204" pitchFamily="34" charset="-128"/>
              <a:ea typeface="Meiryo" panose="020B0604030504040204" pitchFamily="34" charset="-128"/>
              <a:cs typeface="Arial Unicode MS"/>
            </a:endParaRPr>
          </a:p>
          <a:p>
            <a:pPr marL="12700" marR="5080">
              <a:lnSpc>
                <a:spcPct val="114599"/>
              </a:lnSpc>
              <a:spcBef>
                <a:spcPts val="100"/>
              </a:spcBef>
            </a:pPr>
            <a:r>
              <a:rPr lang="en-US" altLang="ja-JP" sz="800">
                <a:solidFill>
                  <a:srgbClr val="333333"/>
                </a:solidFill>
                <a:latin typeface="Meiryo" panose="020B0604030504040204" pitchFamily="34" charset="-128"/>
                <a:ea typeface="Meiryo" panose="020B0604030504040204" pitchFamily="34" charset="-128"/>
                <a:cs typeface="Arial Unicode MS"/>
              </a:rPr>
              <a:t>※</a:t>
            </a:r>
            <a:r>
              <a:rPr lang="ja-JP" altLang="en-US" sz="800">
                <a:solidFill>
                  <a:srgbClr val="333333"/>
                </a:solidFill>
                <a:latin typeface="Meiryo" panose="020B0604030504040204" pitchFamily="34" charset="-128"/>
                <a:ea typeface="Meiryo" panose="020B0604030504040204" pitchFamily="34" charset="-128"/>
                <a:cs typeface="Arial Unicode MS"/>
              </a:rPr>
              <a:t>仮押さえする際は掲載可否シートのご提出が条件となります。</a:t>
            </a:r>
            <a:endParaRPr sz="800">
              <a:latin typeface="Meiryo" panose="020B0604030504040204" pitchFamily="34" charset="-128"/>
              <a:ea typeface="Meiryo" panose="020B0604030504040204" pitchFamily="34" charset="-128"/>
              <a:cs typeface="Arial Unicode MS"/>
            </a:endParaRPr>
          </a:p>
        </p:txBody>
      </p:sp>
      <p:sp>
        <p:nvSpPr>
          <p:cNvPr id="13" name="object 9">
            <a:extLst>
              <a:ext uri="{FF2B5EF4-FFF2-40B4-BE49-F238E27FC236}">
                <a16:creationId xmlns:a16="http://schemas.microsoft.com/office/drawing/2014/main" id="{D559CC74-F19A-AD8D-AFFC-D08749A910D5}"/>
              </a:ext>
            </a:extLst>
          </p:cNvPr>
          <p:cNvSpPr txBox="1"/>
          <p:nvPr/>
        </p:nvSpPr>
        <p:spPr>
          <a:xfrm>
            <a:off x="1349749" y="3416770"/>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lang="en-US" sz="700" b="1" spc="80" dirty="0">
                <a:solidFill>
                  <a:srgbClr val="002060"/>
                </a:solidFill>
                <a:latin typeface="Meiryo" panose="020B0604030504040204" pitchFamily="34" charset="-128"/>
                <a:ea typeface="Meiryo" panose="020B0604030504040204" pitchFamily="34" charset="-128"/>
                <a:cs typeface="HiraMinProN-W6"/>
              </a:rPr>
              <a:t> 4</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4" name="object 10">
            <a:extLst>
              <a:ext uri="{FF2B5EF4-FFF2-40B4-BE49-F238E27FC236}">
                <a16:creationId xmlns:a16="http://schemas.microsoft.com/office/drawing/2014/main" id="{252DD68E-F7C7-9760-3B66-FCFE2725CE43}"/>
              </a:ext>
            </a:extLst>
          </p:cNvPr>
          <p:cNvSpPr txBox="1"/>
          <p:nvPr/>
        </p:nvSpPr>
        <p:spPr>
          <a:xfrm>
            <a:off x="4458105" y="3884485"/>
            <a:ext cx="6429373" cy="271869"/>
          </a:xfrm>
          <a:prstGeom prst="rect">
            <a:avLst/>
          </a:prstGeom>
        </p:spPr>
        <p:txBody>
          <a:bodyPr vert="horz" wrap="square" lIns="0" tIns="12700" rIns="0" bIns="0" rtlCol="0" anchor="t">
            <a:spAutoFit/>
          </a:bodyPr>
          <a:lstStyle/>
          <a:p>
            <a:pPr marL="12065">
              <a:spcBef>
                <a:spcPts val="100"/>
              </a:spcBef>
            </a:pPr>
            <a:r>
              <a:rPr lang="en-US" altLang="ja-JP" sz="800" spc="6" dirty="0">
                <a:solidFill>
                  <a:schemeClr val="tx1">
                    <a:lumMod val="75000"/>
                    <a:lumOff val="25000"/>
                  </a:schemeClr>
                </a:solidFill>
                <a:latin typeface="Meiryo" panose="020B0604030504040204" pitchFamily="34" charset="-128"/>
                <a:ea typeface="Meiryo" panose="020B0604030504040204" pitchFamily="34" charset="-128"/>
                <a:cs typeface="Arial Unicode MS"/>
              </a:rPr>
              <a:t>LBPM</a:t>
            </a:r>
            <a:r>
              <a:rPr lang="ja-JP" altLang="en-US" sz="800" spc="6" dirty="0">
                <a:solidFill>
                  <a:schemeClr val="tx1">
                    <a:lumMod val="75000"/>
                    <a:lumOff val="25000"/>
                  </a:schemeClr>
                </a:solidFill>
                <a:latin typeface="Meiryo" panose="020B0604030504040204" pitchFamily="34" charset="-128"/>
                <a:ea typeface="Meiryo" panose="020B0604030504040204" pitchFamily="34" charset="-128"/>
                <a:cs typeface="Arial Unicode MS"/>
              </a:rPr>
              <a:t>より発注をしてください。</a:t>
            </a:r>
            <a:endParaRPr lang="en" altLang="ja-JP" sz="800" dirty="0">
              <a:solidFill>
                <a:srgbClr val="F7790F"/>
              </a:solidFill>
              <a:latin typeface="Meiryo" panose="020B0604030504040204" pitchFamily="34" charset="-128"/>
              <a:ea typeface="Meiryo" panose="020B0604030504040204" pitchFamily="34" charset="-128"/>
              <a:cs typeface="Arial Unicode MS"/>
              <a:hlinkClick r:id="rId4"/>
            </a:endParaRPr>
          </a:p>
          <a:p>
            <a:pPr marL="12700">
              <a:spcBef>
                <a:spcPts val="100"/>
              </a:spcBef>
            </a:pPr>
            <a:r>
              <a:rPr lang="en" altLang="ja-JP" sz="800" dirty="0">
                <a:solidFill>
                  <a:srgbClr val="F7790F"/>
                </a:solidFill>
                <a:latin typeface="Meiryo"/>
                <a:ea typeface="Meiryo"/>
                <a:cs typeface="Arial Unicode MS"/>
              </a:rPr>
              <a:t>発注締切日：掲載日の6営業日前 17:00</a:t>
            </a:r>
            <a:endParaRPr lang="en" altLang="ja-JP" sz="800" dirty="0">
              <a:solidFill>
                <a:srgbClr val="F7790F"/>
              </a:solidFill>
              <a:latin typeface="Meiryo" panose="020B0604030504040204" pitchFamily="34" charset="-128"/>
              <a:ea typeface="Meiryo" panose="020B0604030504040204" pitchFamily="34" charset="-128"/>
              <a:cs typeface="Arial Unicode MS"/>
            </a:endParaRPr>
          </a:p>
        </p:txBody>
      </p:sp>
      <p:sp>
        <p:nvSpPr>
          <p:cNvPr id="15" name="object 11">
            <a:extLst>
              <a:ext uri="{FF2B5EF4-FFF2-40B4-BE49-F238E27FC236}">
                <a16:creationId xmlns:a16="http://schemas.microsoft.com/office/drawing/2014/main" id="{428123B0-3DC9-05BC-805E-0170B5D30C6F}"/>
              </a:ext>
            </a:extLst>
          </p:cNvPr>
          <p:cNvSpPr txBox="1"/>
          <p:nvPr/>
        </p:nvSpPr>
        <p:spPr>
          <a:xfrm>
            <a:off x="1350606" y="3908381"/>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125" dirty="0">
                <a:solidFill>
                  <a:srgbClr val="002060"/>
                </a:solidFill>
                <a:latin typeface="Meiryo" panose="020B0604030504040204" pitchFamily="34" charset="-128"/>
                <a:ea typeface="Meiryo" panose="020B0604030504040204" pitchFamily="34" charset="-128"/>
                <a:cs typeface="HiraMinProN-W6"/>
              </a:rPr>
              <a:t>5</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6" name="object 12">
            <a:extLst>
              <a:ext uri="{FF2B5EF4-FFF2-40B4-BE49-F238E27FC236}">
                <a16:creationId xmlns:a16="http://schemas.microsoft.com/office/drawing/2014/main" id="{4F3F45A8-86AE-58A1-5C27-529804562C3E}"/>
              </a:ext>
            </a:extLst>
          </p:cNvPr>
          <p:cNvSpPr txBox="1"/>
          <p:nvPr/>
        </p:nvSpPr>
        <p:spPr>
          <a:xfrm>
            <a:off x="4486680" y="4826089"/>
            <a:ext cx="7137149" cy="492443"/>
          </a:xfrm>
          <a:prstGeom prst="rect">
            <a:avLst/>
          </a:prstGeom>
        </p:spPr>
        <p:txBody>
          <a:bodyPr vert="horz" wrap="square" lIns="0" tIns="12700" rIns="0" bIns="0" rtlCol="0" anchor="t">
            <a:spAutoFit/>
          </a:bodyPr>
          <a:lstStyle/>
          <a:p>
            <a:pPr marL="12700" marR="5080">
              <a:lnSpc>
                <a:spcPct val="125000"/>
              </a:lnSpc>
              <a:spcBef>
                <a:spcPts val="100"/>
              </a:spcBef>
            </a:pPr>
            <a:r>
              <a:rPr lang="ja-JP" altLang="en-US" sz="800">
                <a:solidFill>
                  <a:srgbClr val="333333"/>
                </a:solidFill>
                <a:latin typeface="Meiryo"/>
                <a:ea typeface="Meiryo"/>
                <a:cs typeface="Arial Unicode MS"/>
              </a:rPr>
              <a:t>配信</a:t>
            </a:r>
            <a:r>
              <a:rPr lang="ja-JP" sz="800" spc="-50">
                <a:solidFill>
                  <a:srgbClr val="333333"/>
                </a:solidFill>
                <a:latin typeface="Meiryo"/>
                <a:ea typeface="Meiryo"/>
                <a:cs typeface="Arial Unicode MS"/>
              </a:rPr>
              <a:t>日</a:t>
            </a:r>
            <a:r>
              <a:rPr lang="ja-JP" sz="800" spc="-95">
                <a:solidFill>
                  <a:srgbClr val="333333"/>
                </a:solidFill>
                <a:latin typeface="Meiryo"/>
                <a:ea typeface="Meiryo"/>
                <a:cs typeface="Arial Unicode MS"/>
              </a:rPr>
              <a:t>の</a:t>
            </a:r>
            <a:r>
              <a:rPr lang="en-US" sz="800" spc="-95">
                <a:solidFill>
                  <a:srgbClr val="333333"/>
                </a:solidFill>
                <a:latin typeface="Meiryo"/>
                <a:ea typeface="Meiryo"/>
                <a:cs typeface="Arial Unicode MS"/>
              </a:rPr>
              <a:t> </a:t>
            </a:r>
            <a:r>
              <a:rPr lang="en-US" sz="800" spc="50">
                <a:solidFill>
                  <a:srgbClr val="F7790F"/>
                </a:solidFill>
                <a:latin typeface="Meiryo"/>
                <a:ea typeface="Meiryo"/>
                <a:cs typeface="Arial Unicode MS"/>
              </a:rPr>
              <a:t>5</a:t>
            </a:r>
            <a:r>
              <a:rPr sz="800">
                <a:solidFill>
                  <a:srgbClr val="F7790F"/>
                </a:solidFill>
                <a:latin typeface="Meiryo"/>
                <a:ea typeface="Meiryo"/>
                <a:cs typeface="Arial Unicode MS"/>
              </a:rPr>
              <a:t>営</a:t>
            </a:r>
            <a:r>
              <a:rPr sz="800" spc="-30">
                <a:solidFill>
                  <a:srgbClr val="F7790F"/>
                </a:solidFill>
                <a:latin typeface="Meiryo"/>
                <a:ea typeface="Meiryo"/>
                <a:cs typeface="Arial Unicode MS"/>
              </a:rPr>
              <a:t>業</a:t>
            </a:r>
            <a:r>
              <a:rPr sz="800" spc="-35">
                <a:solidFill>
                  <a:srgbClr val="F7790F"/>
                </a:solidFill>
                <a:latin typeface="Meiryo"/>
                <a:ea typeface="Meiryo"/>
                <a:cs typeface="Arial Unicode MS"/>
              </a:rPr>
              <a:t>日</a:t>
            </a:r>
            <a:r>
              <a:rPr sz="800" spc="-30">
                <a:solidFill>
                  <a:srgbClr val="F7790F"/>
                </a:solidFill>
                <a:latin typeface="Meiryo"/>
                <a:ea typeface="Meiryo"/>
                <a:cs typeface="Arial Unicode MS"/>
              </a:rPr>
              <a:t>前</a:t>
            </a:r>
            <a:r>
              <a:rPr lang="en-US" sz="800" spc="30">
                <a:solidFill>
                  <a:srgbClr val="F7790F"/>
                </a:solidFill>
                <a:latin typeface="Meiryo"/>
                <a:ea typeface="Meiryo"/>
                <a:cs typeface="Arial Unicode MS"/>
              </a:rPr>
              <a:t>17:00</a:t>
            </a:r>
            <a:r>
              <a:rPr lang="ja-JP" sz="800" spc="-35">
                <a:solidFill>
                  <a:srgbClr val="F7790F"/>
                </a:solidFill>
                <a:latin typeface="Meiryo"/>
                <a:ea typeface="Meiryo"/>
                <a:cs typeface="Arial Unicode MS"/>
              </a:rPr>
              <a:t>ま</a:t>
            </a:r>
            <a:r>
              <a:rPr lang="ja-JP" sz="800">
                <a:solidFill>
                  <a:srgbClr val="F7790F"/>
                </a:solidFill>
                <a:latin typeface="Meiryo"/>
                <a:ea typeface="Meiryo"/>
                <a:cs typeface="Arial Unicode MS"/>
              </a:rPr>
              <a:t>で</a:t>
            </a:r>
            <a:r>
              <a:rPr lang="ja-JP" altLang="en-US" sz="800">
                <a:solidFill>
                  <a:schemeClr val="tx1">
                    <a:lumMod val="75000"/>
                    <a:lumOff val="25000"/>
                  </a:schemeClr>
                </a:solidFill>
                <a:latin typeface="Meiryo"/>
                <a:ea typeface="Meiryo"/>
                <a:cs typeface="Arial Unicode MS"/>
              </a:rPr>
              <a:t>に</a:t>
            </a:r>
            <a:r>
              <a:rPr lang="ja-JP" altLang="en-US" sz="800" spc="-90">
                <a:solidFill>
                  <a:srgbClr val="333333"/>
                </a:solidFill>
                <a:latin typeface="Meiryo"/>
                <a:ea typeface="Meiryo"/>
                <a:cs typeface="Arial Unicode MS"/>
              </a:rPr>
              <a:t>フォーマットに沿ってメールにてご入稿ください（入稿規定の審査がございます） 。</a:t>
            </a:r>
            <a:endParaRPr lang="en-US" altLang="ja-JP" sz="800" spc="-90">
              <a:solidFill>
                <a:srgbClr val="333333"/>
              </a:solidFill>
              <a:latin typeface="Meiryo"/>
              <a:ea typeface="Meiryo"/>
              <a:cs typeface="Arial Unicode MS"/>
            </a:endParaRPr>
          </a:p>
          <a:p>
            <a:pPr marL="12700" marR="5080">
              <a:lnSpc>
                <a:spcPct val="125000"/>
              </a:lnSpc>
              <a:spcBef>
                <a:spcPts val="100"/>
              </a:spcBef>
            </a:pPr>
            <a:r>
              <a:rPr sz="800" spc="5">
                <a:solidFill>
                  <a:srgbClr val="F7790F"/>
                </a:solidFill>
                <a:latin typeface="Meiryo" panose="020B0604030504040204" pitchFamily="34" charset="-128"/>
                <a:ea typeface="Meiryo" panose="020B0604030504040204" pitchFamily="34" charset="-128"/>
                <a:cs typeface="Arial Unicode MS"/>
              </a:rPr>
              <a:t>医</a:t>
            </a:r>
            <a:r>
              <a:rPr sz="800">
                <a:solidFill>
                  <a:srgbClr val="F7790F"/>
                </a:solidFill>
                <a:latin typeface="Meiryo" panose="020B0604030504040204" pitchFamily="34" charset="-128"/>
                <a:ea typeface="Meiryo" panose="020B0604030504040204" pitchFamily="34" charset="-128"/>
                <a:cs typeface="Arial Unicode MS"/>
              </a:rPr>
              <a:t>薬品</a:t>
            </a:r>
            <a:r>
              <a:rPr sz="800" spc="-400">
                <a:solidFill>
                  <a:srgbClr val="F7790F"/>
                </a:solidFill>
                <a:latin typeface="Meiryo" panose="020B0604030504040204" pitchFamily="34" charset="-128"/>
                <a:ea typeface="Meiryo" panose="020B0604030504040204" pitchFamily="34" charset="-128"/>
                <a:cs typeface="Arial Unicode MS"/>
              </a:rPr>
              <a:t>、</a:t>
            </a:r>
            <a:r>
              <a:rPr sz="800">
                <a:solidFill>
                  <a:srgbClr val="F7790F"/>
                </a:solidFill>
                <a:latin typeface="Meiryo" panose="020B0604030504040204" pitchFamily="34" charset="-128"/>
                <a:ea typeface="Meiryo" panose="020B0604030504040204" pitchFamily="34" charset="-128"/>
                <a:cs typeface="Arial Unicode MS"/>
              </a:rPr>
              <a:t>医療</a:t>
            </a:r>
            <a:r>
              <a:rPr sz="800" spc="-20">
                <a:solidFill>
                  <a:srgbClr val="F7790F"/>
                </a:solidFill>
                <a:latin typeface="Meiryo" panose="020B0604030504040204" pitchFamily="34" charset="-128"/>
                <a:ea typeface="Meiryo" panose="020B0604030504040204" pitchFamily="34" charset="-128"/>
                <a:cs typeface="Arial Unicode MS"/>
              </a:rPr>
              <a:t>品</a:t>
            </a:r>
            <a:r>
              <a:rPr sz="800" spc="-35">
                <a:solidFill>
                  <a:srgbClr val="F7790F"/>
                </a:solidFill>
                <a:latin typeface="Meiryo" panose="020B0604030504040204" pitchFamily="34" charset="-128"/>
                <a:ea typeface="Meiryo" panose="020B0604030504040204" pitchFamily="34" charset="-128"/>
                <a:cs typeface="Arial Unicode MS"/>
              </a:rPr>
              <a:t>あ</a:t>
            </a:r>
            <a:r>
              <a:rPr sz="800" spc="-60">
                <a:solidFill>
                  <a:srgbClr val="F7790F"/>
                </a:solidFill>
                <a:latin typeface="Meiryo" panose="020B0604030504040204" pitchFamily="34" charset="-128"/>
                <a:ea typeface="Meiryo" panose="020B0604030504040204" pitchFamily="34" charset="-128"/>
                <a:cs typeface="Arial Unicode MS"/>
              </a:rPr>
              <a:t>る</a:t>
            </a:r>
            <a:r>
              <a:rPr sz="800" spc="-30">
                <a:solidFill>
                  <a:srgbClr val="F7790F"/>
                </a:solidFill>
                <a:latin typeface="Meiryo" panose="020B0604030504040204" pitchFamily="34" charset="-128"/>
                <a:ea typeface="Meiryo" panose="020B0604030504040204" pitchFamily="34" charset="-128"/>
                <a:cs typeface="Arial Unicode MS"/>
              </a:rPr>
              <a:t>いは</a:t>
            </a:r>
            <a:r>
              <a:rPr sz="800" spc="-45">
                <a:solidFill>
                  <a:srgbClr val="F7790F"/>
                </a:solidFill>
                <a:latin typeface="Meiryo" panose="020B0604030504040204" pitchFamily="34" charset="-128"/>
                <a:ea typeface="Meiryo" panose="020B0604030504040204" pitchFamily="34" charset="-128"/>
                <a:cs typeface="Arial Unicode MS"/>
              </a:rPr>
              <a:t>キ</a:t>
            </a:r>
            <a:r>
              <a:rPr sz="800" spc="-125">
                <a:solidFill>
                  <a:srgbClr val="F7790F"/>
                </a:solidFill>
                <a:latin typeface="Meiryo" panose="020B0604030504040204" pitchFamily="34" charset="-128"/>
                <a:ea typeface="Meiryo" panose="020B0604030504040204" pitchFamily="34" charset="-128"/>
                <a:cs typeface="Arial Unicode MS"/>
              </a:rPr>
              <a:t>ャ</a:t>
            </a:r>
            <a:r>
              <a:rPr sz="800" spc="-60">
                <a:solidFill>
                  <a:srgbClr val="F7790F"/>
                </a:solidFill>
                <a:latin typeface="Meiryo" panose="020B0604030504040204" pitchFamily="34" charset="-128"/>
                <a:ea typeface="Meiryo" panose="020B0604030504040204" pitchFamily="34" charset="-128"/>
                <a:cs typeface="Arial Unicode MS"/>
              </a:rPr>
              <a:t>ン</a:t>
            </a:r>
            <a:r>
              <a:rPr sz="800" spc="-50">
                <a:solidFill>
                  <a:srgbClr val="F7790F"/>
                </a:solidFill>
                <a:latin typeface="Meiryo" panose="020B0604030504040204" pitchFamily="34" charset="-128"/>
                <a:ea typeface="Meiryo" panose="020B0604030504040204" pitchFamily="34" charset="-128"/>
                <a:cs typeface="Arial Unicode MS"/>
              </a:rPr>
              <a:t>ペ</a:t>
            </a:r>
            <a:r>
              <a:rPr sz="800" spc="-125">
                <a:solidFill>
                  <a:srgbClr val="F7790F"/>
                </a:solidFill>
                <a:latin typeface="Meiryo" panose="020B0604030504040204" pitchFamily="34" charset="-128"/>
                <a:ea typeface="Meiryo" panose="020B0604030504040204" pitchFamily="34" charset="-128"/>
                <a:cs typeface="Arial Unicode MS"/>
              </a:rPr>
              <a:t>ー</a:t>
            </a:r>
            <a:r>
              <a:rPr sz="800" spc="-20">
                <a:solidFill>
                  <a:srgbClr val="F7790F"/>
                </a:solidFill>
                <a:latin typeface="Meiryo" panose="020B0604030504040204" pitchFamily="34" charset="-128"/>
                <a:ea typeface="Meiryo" panose="020B0604030504040204" pitchFamily="34" charset="-128"/>
                <a:cs typeface="Arial Unicode MS"/>
              </a:rPr>
              <a:t>ン</a:t>
            </a:r>
            <a:r>
              <a:rPr sz="800">
                <a:solidFill>
                  <a:srgbClr val="F7790F"/>
                </a:solidFill>
                <a:latin typeface="Meiryo" panose="020B0604030504040204" pitchFamily="34" charset="-128"/>
                <a:ea typeface="Meiryo" panose="020B0604030504040204" pitchFamily="34" charset="-128"/>
                <a:cs typeface="Arial Unicode MS"/>
              </a:rPr>
              <a:t>告</a:t>
            </a:r>
            <a:r>
              <a:rPr sz="800" spc="-10">
                <a:solidFill>
                  <a:srgbClr val="F7790F"/>
                </a:solidFill>
                <a:latin typeface="Meiryo" panose="020B0604030504040204" pitchFamily="34" charset="-128"/>
                <a:ea typeface="Meiryo" panose="020B0604030504040204" pitchFamily="34" charset="-128"/>
                <a:cs typeface="Arial Unicode MS"/>
              </a:rPr>
              <a:t>知</a:t>
            </a:r>
            <a:r>
              <a:rPr sz="800" spc="-50">
                <a:solidFill>
                  <a:srgbClr val="F7790F"/>
                </a:solidFill>
                <a:latin typeface="Meiryo" panose="020B0604030504040204" pitchFamily="34" charset="-128"/>
                <a:ea typeface="Meiryo" panose="020B0604030504040204" pitchFamily="34" charset="-128"/>
                <a:cs typeface="Arial Unicode MS"/>
              </a:rPr>
              <a:t>な</a:t>
            </a:r>
            <a:r>
              <a:rPr sz="800">
                <a:solidFill>
                  <a:srgbClr val="F7790F"/>
                </a:solidFill>
                <a:latin typeface="Meiryo" panose="020B0604030504040204" pitchFamily="34" charset="-128"/>
                <a:ea typeface="Meiryo" panose="020B0604030504040204" pitchFamily="34" charset="-128"/>
                <a:cs typeface="Arial Unicode MS"/>
              </a:rPr>
              <a:t>ど</a:t>
            </a:r>
            <a:r>
              <a:rPr sz="800" spc="-400">
                <a:solidFill>
                  <a:srgbClr val="F7790F"/>
                </a:solidFill>
                <a:latin typeface="Meiryo" panose="020B0604030504040204" pitchFamily="34" charset="-128"/>
                <a:ea typeface="Meiryo" panose="020B0604030504040204" pitchFamily="34" charset="-128"/>
                <a:cs typeface="Arial Unicode MS"/>
              </a:rPr>
              <a:t>、</a:t>
            </a:r>
            <a:r>
              <a:rPr sz="800" spc="10">
                <a:solidFill>
                  <a:srgbClr val="F7790F"/>
                </a:solidFill>
                <a:latin typeface="Meiryo" panose="020B0604030504040204" pitchFamily="34" charset="-128"/>
                <a:ea typeface="Meiryo" panose="020B0604030504040204" pitchFamily="34" charset="-128"/>
                <a:cs typeface="Arial Unicode MS"/>
              </a:rPr>
              <a:t>薬</a:t>
            </a:r>
            <a:r>
              <a:rPr sz="800">
                <a:solidFill>
                  <a:srgbClr val="F7790F"/>
                </a:solidFill>
                <a:latin typeface="Meiryo" panose="020B0604030504040204" pitchFamily="34" charset="-128"/>
                <a:ea typeface="Meiryo" panose="020B0604030504040204" pitchFamily="34" charset="-128"/>
                <a:cs typeface="Arial Unicode MS"/>
              </a:rPr>
              <a:t>機</a:t>
            </a:r>
            <a:r>
              <a:rPr sz="800" spc="-200">
                <a:solidFill>
                  <a:srgbClr val="F7790F"/>
                </a:solidFill>
                <a:latin typeface="Meiryo" panose="020B0604030504040204" pitchFamily="34" charset="-128"/>
                <a:ea typeface="Meiryo" panose="020B0604030504040204" pitchFamily="34" charset="-128"/>
                <a:cs typeface="Arial Unicode MS"/>
              </a:rPr>
              <a:t>法・</a:t>
            </a:r>
            <a:r>
              <a:rPr sz="800">
                <a:solidFill>
                  <a:srgbClr val="F7790F"/>
                </a:solidFill>
                <a:latin typeface="Meiryo" panose="020B0604030504040204" pitchFamily="34" charset="-128"/>
                <a:ea typeface="Meiryo" panose="020B0604030504040204" pitchFamily="34" charset="-128"/>
                <a:cs typeface="Arial Unicode MS"/>
              </a:rPr>
              <a:t>景</a:t>
            </a:r>
            <a:r>
              <a:rPr sz="800" spc="10">
                <a:solidFill>
                  <a:srgbClr val="F7790F"/>
                </a:solidFill>
                <a:latin typeface="Meiryo" panose="020B0604030504040204" pitchFamily="34" charset="-128"/>
                <a:ea typeface="Meiryo" panose="020B0604030504040204" pitchFamily="34" charset="-128"/>
                <a:cs typeface="Arial Unicode MS"/>
              </a:rPr>
              <a:t>表</a:t>
            </a:r>
            <a:r>
              <a:rPr sz="800">
                <a:solidFill>
                  <a:srgbClr val="F7790F"/>
                </a:solidFill>
                <a:latin typeface="Meiryo" panose="020B0604030504040204" pitchFamily="34" charset="-128"/>
                <a:ea typeface="Meiryo" panose="020B0604030504040204" pitchFamily="34" charset="-128"/>
                <a:cs typeface="Arial Unicode MS"/>
              </a:rPr>
              <a:t>法</a:t>
            </a:r>
            <a:r>
              <a:rPr sz="800" spc="5">
                <a:solidFill>
                  <a:srgbClr val="F7790F"/>
                </a:solidFill>
                <a:latin typeface="Meiryo" panose="020B0604030504040204" pitchFamily="34" charset="-128"/>
                <a:ea typeface="Meiryo" panose="020B0604030504040204" pitchFamily="34" charset="-128"/>
                <a:cs typeface="Arial Unicode MS"/>
              </a:rPr>
              <a:t>準</a:t>
            </a:r>
            <a:r>
              <a:rPr sz="800" spc="-5">
                <a:solidFill>
                  <a:srgbClr val="F7790F"/>
                </a:solidFill>
                <a:latin typeface="Meiryo" panose="020B0604030504040204" pitchFamily="34" charset="-128"/>
                <a:ea typeface="Meiryo" panose="020B0604030504040204" pitchFamily="34" charset="-128"/>
                <a:cs typeface="Arial Unicode MS"/>
              </a:rPr>
              <a:t>拠の</a:t>
            </a:r>
            <a:r>
              <a:rPr sz="800" spc="5">
                <a:solidFill>
                  <a:srgbClr val="F7790F"/>
                </a:solidFill>
                <a:latin typeface="Meiryo" panose="020B0604030504040204" pitchFamily="34" charset="-128"/>
                <a:ea typeface="Meiryo" panose="020B0604030504040204" pitchFamily="34" charset="-128"/>
                <a:cs typeface="Arial Unicode MS"/>
              </a:rPr>
              <a:t>審</a:t>
            </a:r>
            <a:r>
              <a:rPr sz="800">
                <a:solidFill>
                  <a:srgbClr val="F7790F"/>
                </a:solidFill>
                <a:latin typeface="Meiryo" panose="020B0604030504040204" pitchFamily="34" charset="-128"/>
                <a:ea typeface="Meiryo" panose="020B0604030504040204" pitchFamily="34" charset="-128"/>
                <a:cs typeface="Arial Unicode MS"/>
              </a:rPr>
              <a:t>査</a:t>
            </a:r>
            <a:r>
              <a:rPr sz="800" spc="-25">
                <a:solidFill>
                  <a:srgbClr val="F7790F"/>
                </a:solidFill>
                <a:latin typeface="Meiryo" panose="020B0604030504040204" pitchFamily="34" charset="-128"/>
                <a:ea typeface="Meiryo" panose="020B0604030504040204" pitchFamily="34" charset="-128"/>
                <a:cs typeface="Arial Unicode MS"/>
              </a:rPr>
              <a:t>を</a:t>
            </a:r>
            <a:r>
              <a:rPr sz="800">
                <a:solidFill>
                  <a:srgbClr val="F7790F"/>
                </a:solidFill>
                <a:latin typeface="Meiryo" panose="020B0604030504040204" pitchFamily="34" charset="-128"/>
                <a:ea typeface="Meiryo" panose="020B0604030504040204" pitchFamily="34" charset="-128"/>
                <a:cs typeface="Arial Unicode MS"/>
              </a:rPr>
              <a:t>必</a:t>
            </a:r>
            <a:r>
              <a:rPr sz="800" spc="-45">
                <a:solidFill>
                  <a:srgbClr val="F7790F"/>
                </a:solidFill>
                <a:latin typeface="Meiryo" panose="020B0604030504040204" pitchFamily="34" charset="-128"/>
                <a:ea typeface="Meiryo" panose="020B0604030504040204" pitchFamily="34" charset="-128"/>
                <a:cs typeface="Arial Unicode MS"/>
              </a:rPr>
              <a:t>要</a:t>
            </a:r>
            <a:r>
              <a:rPr sz="800" spc="-65">
                <a:solidFill>
                  <a:srgbClr val="F7790F"/>
                </a:solidFill>
                <a:latin typeface="Meiryo" panose="020B0604030504040204" pitchFamily="34" charset="-128"/>
                <a:ea typeface="Meiryo" panose="020B0604030504040204" pitchFamily="34" charset="-128"/>
                <a:cs typeface="Arial Unicode MS"/>
              </a:rPr>
              <a:t>と</a:t>
            </a:r>
            <a:r>
              <a:rPr sz="800" spc="-70">
                <a:solidFill>
                  <a:srgbClr val="F7790F"/>
                </a:solidFill>
                <a:latin typeface="Meiryo" panose="020B0604030504040204" pitchFamily="34" charset="-128"/>
                <a:ea typeface="Meiryo" panose="020B0604030504040204" pitchFamily="34" charset="-128"/>
                <a:cs typeface="Arial Unicode MS"/>
              </a:rPr>
              <a:t>す</a:t>
            </a:r>
            <a:r>
              <a:rPr sz="800" spc="-15">
                <a:solidFill>
                  <a:srgbClr val="F7790F"/>
                </a:solidFill>
                <a:latin typeface="Meiryo" panose="020B0604030504040204" pitchFamily="34" charset="-128"/>
                <a:ea typeface="Meiryo" panose="020B0604030504040204" pitchFamily="34" charset="-128"/>
                <a:cs typeface="Arial Unicode MS"/>
              </a:rPr>
              <a:t>る</a:t>
            </a:r>
            <a:r>
              <a:rPr sz="800" spc="-10">
                <a:solidFill>
                  <a:srgbClr val="F7790F"/>
                </a:solidFill>
                <a:latin typeface="Meiryo" panose="020B0604030504040204" pitchFamily="34" charset="-128"/>
                <a:ea typeface="Meiryo" panose="020B0604030504040204" pitchFamily="34" charset="-128"/>
                <a:cs typeface="Arial Unicode MS"/>
              </a:rPr>
              <a:t>与件は</a:t>
            </a:r>
            <a:r>
              <a:rPr lang="en-US" sz="800" spc="65">
                <a:solidFill>
                  <a:srgbClr val="F7790F"/>
                </a:solidFill>
                <a:latin typeface="Meiryo" panose="020B0604030504040204" pitchFamily="34" charset="-128"/>
                <a:ea typeface="Meiryo" panose="020B0604030504040204" pitchFamily="34" charset="-128"/>
                <a:cs typeface="Arial Unicode MS"/>
              </a:rPr>
              <a:t>8</a:t>
            </a:r>
            <a:r>
              <a:rPr sz="800">
                <a:solidFill>
                  <a:srgbClr val="F7790F"/>
                </a:solidFill>
                <a:latin typeface="Meiryo" panose="020B0604030504040204" pitchFamily="34" charset="-128"/>
                <a:ea typeface="Meiryo" panose="020B0604030504040204" pitchFamily="34" charset="-128"/>
                <a:cs typeface="Arial Unicode MS"/>
              </a:rPr>
              <a:t>営</a:t>
            </a:r>
            <a:r>
              <a:rPr sz="800" spc="-30">
                <a:solidFill>
                  <a:srgbClr val="F7790F"/>
                </a:solidFill>
                <a:latin typeface="Meiryo" panose="020B0604030504040204" pitchFamily="34" charset="-128"/>
                <a:ea typeface="Meiryo" panose="020B0604030504040204" pitchFamily="34" charset="-128"/>
                <a:cs typeface="Arial Unicode MS"/>
              </a:rPr>
              <a:t>業</a:t>
            </a:r>
            <a:r>
              <a:rPr sz="800" spc="-35">
                <a:solidFill>
                  <a:srgbClr val="F7790F"/>
                </a:solidFill>
                <a:latin typeface="Meiryo" panose="020B0604030504040204" pitchFamily="34" charset="-128"/>
                <a:ea typeface="Meiryo" panose="020B0604030504040204" pitchFamily="34" charset="-128"/>
                <a:cs typeface="Arial Unicode MS"/>
              </a:rPr>
              <a:t>日</a:t>
            </a:r>
            <a:r>
              <a:rPr sz="800" spc="-25">
                <a:solidFill>
                  <a:srgbClr val="F7790F"/>
                </a:solidFill>
                <a:latin typeface="Meiryo" panose="020B0604030504040204" pitchFamily="34" charset="-128"/>
                <a:ea typeface="Meiryo" panose="020B0604030504040204" pitchFamily="34" charset="-128"/>
                <a:cs typeface="Arial Unicode MS"/>
              </a:rPr>
              <a:t>前</a:t>
            </a:r>
            <a:r>
              <a:rPr sz="800" spc="-35">
                <a:solidFill>
                  <a:srgbClr val="F7790F"/>
                </a:solidFill>
                <a:latin typeface="Meiryo" panose="020B0604030504040204" pitchFamily="34" charset="-128"/>
                <a:ea typeface="Meiryo" panose="020B0604030504040204" pitchFamily="34" charset="-128"/>
                <a:cs typeface="Arial Unicode MS"/>
              </a:rPr>
              <a:t>ま</a:t>
            </a:r>
            <a:r>
              <a:rPr sz="800" spc="-25">
                <a:solidFill>
                  <a:srgbClr val="F7790F"/>
                </a:solidFill>
                <a:latin typeface="Meiryo" panose="020B0604030504040204" pitchFamily="34" charset="-128"/>
                <a:ea typeface="Meiryo" panose="020B0604030504040204" pitchFamily="34" charset="-128"/>
                <a:cs typeface="Arial Unicode MS"/>
              </a:rPr>
              <a:t>で</a:t>
            </a:r>
            <a:r>
              <a:rPr sz="800" spc="-60">
                <a:solidFill>
                  <a:srgbClr val="F7790F"/>
                </a:solidFill>
                <a:latin typeface="Meiryo" panose="020B0604030504040204" pitchFamily="34" charset="-128"/>
                <a:ea typeface="Meiryo" panose="020B0604030504040204" pitchFamily="34" charset="-128"/>
                <a:cs typeface="Arial Unicode MS"/>
              </a:rPr>
              <a:t>に</a:t>
            </a:r>
            <a:r>
              <a:rPr sz="800" spc="-50">
                <a:latin typeface="Meiryo" panose="020B0604030504040204" pitchFamily="34" charset="-128"/>
                <a:ea typeface="Meiryo" panose="020B0604030504040204" pitchFamily="34" charset="-128"/>
                <a:cs typeface="Arial Unicode MS"/>
              </a:rPr>
              <a:t>ご</a:t>
            </a:r>
            <a:r>
              <a:rPr sz="800" spc="-30">
                <a:latin typeface="Meiryo" panose="020B0604030504040204" pitchFamily="34" charset="-128"/>
                <a:ea typeface="Meiryo" panose="020B0604030504040204" pitchFamily="34" charset="-128"/>
                <a:cs typeface="Arial Unicode MS"/>
              </a:rPr>
              <a:t>入</a:t>
            </a:r>
            <a:r>
              <a:rPr sz="800" spc="-55">
                <a:latin typeface="Meiryo" panose="020B0604030504040204" pitchFamily="34" charset="-128"/>
                <a:ea typeface="Meiryo" panose="020B0604030504040204" pitchFamily="34" charset="-128"/>
                <a:cs typeface="Arial Unicode MS"/>
              </a:rPr>
              <a:t>稿</a:t>
            </a:r>
            <a:r>
              <a:rPr sz="800" spc="-85">
                <a:latin typeface="Meiryo" panose="020B0604030504040204" pitchFamily="34" charset="-128"/>
                <a:ea typeface="Meiryo" panose="020B0604030504040204" pitchFamily="34" charset="-128"/>
                <a:cs typeface="Arial Unicode MS"/>
              </a:rPr>
              <a:t>く</a:t>
            </a:r>
            <a:r>
              <a:rPr sz="800" spc="-55">
                <a:latin typeface="Meiryo" panose="020B0604030504040204" pitchFamily="34" charset="-128"/>
                <a:ea typeface="Meiryo" panose="020B0604030504040204" pitchFamily="34" charset="-128"/>
                <a:cs typeface="Arial Unicode MS"/>
              </a:rPr>
              <a:t>だ</a:t>
            </a:r>
            <a:r>
              <a:rPr sz="800" spc="-60">
                <a:latin typeface="Meiryo" panose="020B0604030504040204" pitchFamily="34" charset="-128"/>
                <a:ea typeface="Meiryo" panose="020B0604030504040204" pitchFamily="34" charset="-128"/>
                <a:cs typeface="Arial Unicode MS"/>
              </a:rPr>
              <a:t>さ</a:t>
            </a:r>
            <a:r>
              <a:rPr sz="800">
                <a:latin typeface="Meiryo" panose="020B0604030504040204" pitchFamily="34" charset="-128"/>
                <a:ea typeface="Meiryo" panose="020B0604030504040204" pitchFamily="34" charset="-128"/>
                <a:cs typeface="Arial Unicode MS"/>
              </a:rPr>
              <a:t>い</a:t>
            </a:r>
            <a:r>
              <a:rPr lang="ja-JP" altLang="en-US" sz="800">
                <a:latin typeface="Meiryo" panose="020B0604030504040204" pitchFamily="34" charset="-128"/>
                <a:ea typeface="Meiryo" panose="020B0604030504040204" pitchFamily="34" charset="-128"/>
                <a:cs typeface="Arial Unicode MS"/>
              </a:rPr>
              <a:t>。</a:t>
            </a:r>
            <a:endParaRPr lang="en-US" altLang="ja-JP" sz="800">
              <a:latin typeface="Meiryo" panose="020B0604030504040204" pitchFamily="34" charset="-128"/>
              <a:ea typeface="Meiryo" panose="020B0604030504040204" pitchFamily="34" charset="-128"/>
              <a:cs typeface="Arial Unicode MS"/>
            </a:endParaRPr>
          </a:p>
          <a:p>
            <a:pPr marL="12700" marR="5080">
              <a:lnSpc>
                <a:spcPct val="125000"/>
              </a:lnSpc>
              <a:spcBef>
                <a:spcPts val="100"/>
              </a:spcBef>
            </a:pP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入稿用メールアドレス： </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hlinkClick r:id="rId5"/>
              </a:rPr>
              <a:t>ml-sales-media-req@lycorp.co.jp</a:t>
            </a:r>
            <a:endParaRPr lang="en-US" altLang="ja-JP" sz="800">
              <a:solidFill>
                <a:srgbClr val="FF0000"/>
              </a:solidFill>
              <a:latin typeface="Meiryo" panose="020B0604030504040204" pitchFamily="34" charset="-128"/>
              <a:ea typeface="Meiryo" panose="020B0604030504040204" pitchFamily="34" charset="-128"/>
              <a:cs typeface="Arial Unicode MS"/>
            </a:endParaRPr>
          </a:p>
        </p:txBody>
      </p:sp>
      <p:sp>
        <p:nvSpPr>
          <p:cNvPr id="17" name="object 13">
            <a:extLst>
              <a:ext uri="{FF2B5EF4-FFF2-40B4-BE49-F238E27FC236}">
                <a16:creationId xmlns:a16="http://schemas.microsoft.com/office/drawing/2014/main" id="{78C26957-19B8-D211-6516-B7FEA1DE8DAF}"/>
              </a:ext>
            </a:extLst>
          </p:cNvPr>
          <p:cNvSpPr txBox="1"/>
          <p:nvPr/>
        </p:nvSpPr>
        <p:spPr>
          <a:xfrm>
            <a:off x="1350606" y="4403063"/>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ja-JP" altLang="en-US" sz="700" b="1" spc="-55" dirty="0">
                <a:solidFill>
                  <a:srgbClr val="002060"/>
                </a:solidFill>
                <a:latin typeface="Meiryo" panose="020B0604030504040204" pitchFamily="34" charset="-128"/>
                <a:ea typeface="Meiryo" panose="020B0604030504040204" pitchFamily="34" charset="-128"/>
                <a:cs typeface="HiraMinProN-W6"/>
              </a:rPr>
              <a:t>６</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8" name="object 15">
            <a:extLst>
              <a:ext uri="{FF2B5EF4-FFF2-40B4-BE49-F238E27FC236}">
                <a16:creationId xmlns:a16="http://schemas.microsoft.com/office/drawing/2014/main" id="{ACD66753-51A4-F6CF-C2BA-528D84F1CC53}"/>
              </a:ext>
            </a:extLst>
          </p:cNvPr>
          <p:cNvSpPr txBox="1"/>
          <p:nvPr/>
        </p:nvSpPr>
        <p:spPr>
          <a:xfrm>
            <a:off x="1350606" y="4883789"/>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ja-JP" altLang="en-US" sz="700" b="1" spc="-55" dirty="0">
                <a:solidFill>
                  <a:srgbClr val="002060"/>
                </a:solidFill>
                <a:latin typeface="Meiryo" panose="020B0604030504040204" pitchFamily="34" charset="-128"/>
                <a:ea typeface="Meiryo" panose="020B0604030504040204" pitchFamily="34" charset="-128"/>
                <a:cs typeface="HiraMinProN-W6"/>
              </a:rPr>
              <a:t>７</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9" name="object 17">
            <a:extLst>
              <a:ext uri="{FF2B5EF4-FFF2-40B4-BE49-F238E27FC236}">
                <a16:creationId xmlns:a16="http://schemas.microsoft.com/office/drawing/2014/main" id="{236F0254-9FD3-EEB2-B8B1-C1CE1D49E91F}"/>
              </a:ext>
            </a:extLst>
          </p:cNvPr>
          <p:cNvSpPr txBox="1"/>
          <p:nvPr/>
        </p:nvSpPr>
        <p:spPr>
          <a:xfrm>
            <a:off x="1349749" y="5452452"/>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ja-JP" altLang="en-US" sz="700" b="1" spc="-55" dirty="0">
                <a:solidFill>
                  <a:srgbClr val="002060"/>
                </a:solidFill>
                <a:latin typeface="Meiryo" panose="020B0604030504040204" pitchFamily="34" charset="-128"/>
                <a:ea typeface="Meiryo" panose="020B0604030504040204" pitchFamily="34" charset="-128"/>
                <a:cs typeface="HiraMinProN-W6"/>
              </a:rPr>
              <a:t>８</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20" name="object 22">
            <a:extLst>
              <a:ext uri="{FF2B5EF4-FFF2-40B4-BE49-F238E27FC236}">
                <a16:creationId xmlns:a16="http://schemas.microsoft.com/office/drawing/2014/main" id="{72BFA148-E1AF-263C-91F4-ADAE64049FBB}"/>
              </a:ext>
            </a:extLst>
          </p:cNvPr>
          <p:cNvSpPr txBox="1"/>
          <p:nvPr/>
        </p:nvSpPr>
        <p:spPr>
          <a:xfrm>
            <a:off x="4486680" y="5830096"/>
            <a:ext cx="2777507" cy="135935"/>
          </a:xfrm>
          <a:prstGeom prst="rect">
            <a:avLst/>
          </a:prstGeom>
        </p:spPr>
        <p:txBody>
          <a:bodyPr vert="horz" wrap="square" lIns="0" tIns="12700" rIns="0" bIns="0" rtlCol="0">
            <a:spAutoFit/>
          </a:bodyPr>
          <a:lstStyle/>
          <a:p>
            <a:pPr marL="12700">
              <a:spcBef>
                <a:spcPts val="100"/>
              </a:spcBef>
            </a:pPr>
            <a:r>
              <a:rPr sz="800" err="1">
                <a:solidFill>
                  <a:srgbClr val="333333"/>
                </a:solidFill>
                <a:latin typeface="Meiryo" panose="020B0604030504040204" pitchFamily="34" charset="-128"/>
                <a:ea typeface="Meiryo" panose="020B0604030504040204" pitchFamily="34" charset="-128"/>
                <a:cs typeface="Arial Unicode MS"/>
              </a:rPr>
              <a:t>各</a:t>
            </a:r>
            <a:r>
              <a:rPr sz="800" spc="-10" err="1">
                <a:solidFill>
                  <a:srgbClr val="333333"/>
                </a:solidFill>
                <a:latin typeface="Meiryo" panose="020B0604030504040204" pitchFamily="34" charset="-128"/>
                <a:ea typeface="Meiryo" panose="020B0604030504040204" pitchFamily="34" charset="-128"/>
                <a:cs typeface="Arial Unicode MS"/>
              </a:rPr>
              <a:t>枠</a:t>
            </a:r>
            <a:r>
              <a:rPr sz="800" err="1">
                <a:solidFill>
                  <a:srgbClr val="333333"/>
                </a:solidFill>
                <a:latin typeface="Meiryo" panose="020B0604030504040204" pitchFamily="34" charset="-128"/>
                <a:ea typeface="Meiryo" panose="020B0604030504040204" pitchFamily="34" charset="-128"/>
                <a:cs typeface="Arial Unicode MS"/>
              </a:rPr>
              <a:t>所</a:t>
            </a:r>
            <a:r>
              <a:rPr sz="800" spc="-40" err="1">
                <a:solidFill>
                  <a:srgbClr val="333333"/>
                </a:solidFill>
                <a:latin typeface="Meiryo" panose="020B0604030504040204" pitchFamily="34" charset="-128"/>
                <a:ea typeface="Meiryo" panose="020B0604030504040204" pitchFamily="34" charset="-128"/>
                <a:cs typeface="Arial Unicode MS"/>
              </a:rPr>
              <a:t>定</a:t>
            </a:r>
            <a:r>
              <a:rPr sz="800" spc="-30" err="1">
                <a:solidFill>
                  <a:srgbClr val="333333"/>
                </a:solidFill>
                <a:latin typeface="Meiryo" panose="020B0604030504040204" pitchFamily="34" charset="-128"/>
                <a:ea typeface="Meiryo" panose="020B0604030504040204" pitchFamily="34" charset="-128"/>
                <a:cs typeface="Arial Unicode MS"/>
              </a:rPr>
              <a:t>日</a:t>
            </a:r>
            <a:r>
              <a:rPr sz="800" spc="-55" err="1">
                <a:solidFill>
                  <a:srgbClr val="333333"/>
                </a:solidFill>
                <a:latin typeface="Meiryo" panose="020B0604030504040204" pitchFamily="34" charset="-128"/>
                <a:ea typeface="Meiryo" panose="020B0604030504040204" pitchFamily="34" charset="-128"/>
                <a:cs typeface="Arial Unicode MS"/>
              </a:rPr>
              <a:t>時</a:t>
            </a:r>
            <a:r>
              <a:rPr lang="ja-JP" altLang="en-US" sz="800" spc="-100">
                <a:solidFill>
                  <a:srgbClr val="333333"/>
                </a:solidFill>
                <a:latin typeface="Meiryo" panose="020B0604030504040204" pitchFamily="34" charset="-128"/>
                <a:ea typeface="Meiryo" panose="020B0604030504040204" pitchFamily="34" charset="-128"/>
                <a:cs typeface="Arial Unicode MS"/>
              </a:rPr>
              <a:t>に配信</a:t>
            </a:r>
            <a:r>
              <a:rPr sz="800" spc="-40" err="1">
                <a:solidFill>
                  <a:srgbClr val="333333"/>
                </a:solidFill>
                <a:latin typeface="Meiryo" panose="020B0604030504040204" pitchFamily="34" charset="-128"/>
                <a:ea typeface="Meiryo" panose="020B0604030504040204" pitchFamily="34" charset="-128"/>
                <a:cs typeface="Arial Unicode MS"/>
              </a:rPr>
              <a:t>い</a:t>
            </a:r>
            <a:r>
              <a:rPr sz="800" spc="-80" err="1">
                <a:solidFill>
                  <a:srgbClr val="333333"/>
                </a:solidFill>
                <a:latin typeface="Meiryo" panose="020B0604030504040204" pitchFamily="34" charset="-128"/>
                <a:ea typeface="Meiryo" panose="020B0604030504040204" pitchFamily="34" charset="-128"/>
                <a:cs typeface="Arial Unicode MS"/>
              </a:rPr>
              <a:t>た</a:t>
            </a:r>
            <a:r>
              <a:rPr sz="800" spc="-85" err="1">
                <a:solidFill>
                  <a:srgbClr val="333333"/>
                </a:solidFill>
                <a:latin typeface="Meiryo" panose="020B0604030504040204" pitchFamily="34" charset="-128"/>
                <a:ea typeface="Meiryo" panose="020B0604030504040204" pitchFamily="34" charset="-128"/>
                <a:cs typeface="Arial Unicode MS"/>
              </a:rPr>
              <a:t>し</a:t>
            </a:r>
            <a:r>
              <a:rPr sz="800" spc="-35" err="1">
                <a:solidFill>
                  <a:srgbClr val="333333"/>
                </a:solidFill>
                <a:latin typeface="Meiryo" panose="020B0604030504040204" pitchFamily="34" charset="-128"/>
                <a:ea typeface="Meiryo" panose="020B0604030504040204" pitchFamily="34" charset="-128"/>
                <a:cs typeface="Arial Unicode MS"/>
              </a:rPr>
              <a:t>ま</a:t>
            </a:r>
            <a:r>
              <a:rPr sz="800" err="1">
                <a:solidFill>
                  <a:srgbClr val="333333"/>
                </a:solidFill>
                <a:latin typeface="Meiryo" panose="020B0604030504040204" pitchFamily="34" charset="-128"/>
                <a:ea typeface="Meiryo" panose="020B0604030504040204" pitchFamily="34" charset="-128"/>
                <a:cs typeface="Arial Unicode MS"/>
              </a:rPr>
              <a:t>す</a:t>
            </a:r>
            <a:r>
              <a:rPr sz="800">
                <a:solidFill>
                  <a:srgbClr val="333333"/>
                </a:solidFill>
                <a:latin typeface="Meiryo" panose="020B0604030504040204" pitchFamily="34" charset="-128"/>
                <a:ea typeface="Meiryo" panose="020B0604030504040204" pitchFamily="34" charset="-128"/>
                <a:cs typeface="Arial Unicode MS"/>
              </a:rPr>
              <a:t>。</a:t>
            </a:r>
            <a:endParaRPr sz="800">
              <a:latin typeface="Meiryo" panose="020B0604030504040204" pitchFamily="34" charset="-128"/>
              <a:ea typeface="Meiryo" panose="020B0604030504040204" pitchFamily="34" charset="-128"/>
              <a:cs typeface="Arial Unicode MS"/>
            </a:endParaRPr>
          </a:p>
        </p:txBody>
      </p:sp>
      <p:sp>
        <p:nvSpPr>
          <p:cNvPr id="21" name="object 23">
            <a:extLst>
              <a:ext uri="{FF2B5EF4-FFF2-40B4-BE49-F238E27FC236}">
                <a16:creationId xmlns:a16="http://schemas.microsoft.com/office/drawing/2014/main" id="{5CD34A1A-EB08-48E3-1D48-98BA81E4BF8F}"/>
              </a:ext>
            </a:extLst>
          </p:cNvPr>
          <p:cNvSpPr txBox="1"/>
          <p:nvPr/>
        </p:nvSpPr>
        <p:spPr>
          <a:xfrm>
            <a:off x="1996849" y="2439643"/>
            <a:ext cx="2802225" cy="654025"/>
          </a:xfrm>
          <a:prstGeom prst="rect">
            <a:avLst/>
          </a:prstGeom>
        </p:spPr>
        <p:txBody>
          <a:bodyPr vert="horz" wrap="square" lIns="0" tIns="12700" rIns="0" bIns="0" rtlCol="0">
            <a:spAutoFit/>
          </a:bodyPr>
          <a:lstStyle/>
          <a:p>
            <a:pPr marL="12700">
              <a:spcBef>
                <a:spcPts val="100"/>
              </a:spcBef>
            </a:pPr>
            <a:r>
              <a:rPr sz="1600" b="1" spc="15" dirty="0" err="1">
                <a:solidFill>
                  <a:srgbClr val="002060"/>
                </a:solidFill>
                <a:latin typeface="Meiryo" panose="020B0604030504040204" pitchFamily="34" charset="-128"/>
                <a:ea typeface="Meiryo" panose="020B0604030504040204" pitchFamily="34" charset="-128"/>
                <a:cs typeface="HiraMinProN-W6"/>
              </a:rPr>
              <a:t>審査</a:t>
            </a:r>
            <a:endParaRPr lang="en-US" sz="1600" b="1" spc="15" dirty="0">
              <a:solidFill>
                <a:srgbClr val="002060"/>
              </a:solidFill>
              <a:latin typeface="Meiryo" panose="020B0604030504040204" pitchFamily="34" charset="-128"/>
              <a:ea typeface="Meiryo" panose="020B0604030504040204" pitchFamily="34" charset="-128"/>
              <a:cs typeface="HiraMinProN-W6"/>
            </a:endParaRPr>
          </a:p>
          <a:p>
            <a:pPr marL="12700">
              <a:spcBef>
                <a:spcPts val="100"/>
              </a:spcBef>
            </a:pPr>
            <a:r>
              <a:rPr lang="en-US" sz="1200" b="1" spc="15" dirty="0">
                <a:solidFill>
                  <a:srgbClr val="002060"/>
                </a:solidFill>
                <a:latin typeface="Meiryo" panose="020B0604030504040204" pitchFamily="34" charset="-128"/>
                <a:ea typeface="Meiryo" panose="020B0604030504040204" pitchFamily="34" charset="-128"/>
                <a:cs typeface="HiraMinProN-W6"/>
              </a:rPr>
              <a:t>(</a:t>
            </a:r>
            <a:r>
              <a:rPr lang="en-US" altLang="ja-JP" sz="1200" b="1" spc="15" dirty="0">
                <a:solidFill>
                  <a:srgbClr val="002060"/>
                </a:solidFill>
                <a:latin typeface="Meiryo" panose="020B0604030504040204" pitchFamily="34" charset="-128"/>
                <a:ea typeface="Meiryo" panose="020B0604030504040204" pitchFamily="34" charset="-128"/>
                <a:cs typeface="HiraMinProN-W6"/>
              </a:rPr>
              <a:t>DS</a:t>
            </a:r>
            <a:r>
              <a:rPr lang="ja-JP" altLang="en-US" sz="1200" b="1" spc="15" dirty="0">
                <a:solidFill>
                  <a:srgbClr val="002060"/>
                </a:solidFill>
                <a:latin typeface="Meiryo" panose="020B0604030504040204" pitchFamily="34" charset="-128"/>
                <a:ea typeface="Meiryo" panose="020B0604030504040204" pitchFamily="34" charset="-128"/>
                <a:cs typeface="HiraMinProN-W6"/>
              </a:rPr>
              <a:t>掲載における　</a:t>
            </a:r>
            <a:endParaRPr lang="en-US" altLang="ja-JP" sz="1200" b="1" spc="15" dirty="0">
              <a:solidFill>
                <a:srgbClr val="002060"/>
              </a:solidFill>
              <a:latin typeface="Meiryo" panose="020B0604030504040204" pitchFamily="34" charset="-128"/>
              <a:ea typeface="Meiryo" panose="020B0604030504040204" pitchFamily="34" charset="-128"/>
              <a:cs typeface="HiraMinProN-W6"/>
            </a:endParaRPr>
          </a:p>
          <a:p>
            <a:pPr marL="12700">
              <a:spcBef>
                <a:spcPts val="100"/>
              </a:spcBef>
            </a:pPr>
            <a:r>
              <a:rPr lang="ja-JP" altLang="en-US" sz="1200" b="1" spc="15" dirty="0">
                <a:solidFill>
                  <a:srgbClr val="002060"/>
                </a:solidFill>
                <a:latin typeface="Meiryo" panose="020B0604030504040204" pitchFamily="34" charset="-128"/>
                <a:ea typeface="Meiryo" panose="020B0604030504040204" pitchFamily="34" charset="-128"/>
                <a:cs typeface="HiraMinProN-W6"/>
              </a:rPr>
              <a:t>　　企業商材可否</a:t>
            </a:r>
            <a:r>
              <a:rPr lang="en-US" altLang="ja-JP" sz="1200" b="1" spc="15" dirty="0">
                <a:solidFill>
                  <a:srgbClr val="002060"/>
                </a:solidFill>
                <a:latin typeface="Meiryo" panose="020B0604030504040204" pitchFamily="34" charset="-128"/>
                <a:ea typeface="Meiryo" panose="020B0604030504040204" pitchFamily="34" charset="-128"/>
                <a:cs typeface="HiraMinProN-W6"/>
              </a:rPr>
              <a:t>/</a:t>
            </a:r>
            <a:r>
              <a:rPr lang="ja-JP" altLang="en-US" sz="1200" b="1" spc="15" dirty="0">
                <a:solidFill>
                  <a:srgbClr val="002060"/>
                </a:solidFill>
                <a:latin typeface="Meiryo" panose="020B0604030504040204" pitchFamily="34" charset="-128"/>
                <a:ea typeface="Meiryo" panose="020B0604030504040204" pitchFamily="34" charset="-128"/>
                <a:cs typeface="HiraMinProN-W6"/>
              </a:rPr>
              <a:t>掲載可否審査</a:t>
            </a:r>
            <a:r>
              <a:rPr lang="en-US" altLang="ja-JP" sz="1200" b="1" spc="15" dirty="0">
                <a:solidFill>
                  <a:srgbClr val="002060"/>
                </a:solidFill>
                <a:latin typeface="Meiryo" panose="020B0604030504040204" pitchFamily="34" charset="-128"/>
                <a:ea typeface="Meiryo" panose="020B0604030504040204" pitchFamily="34" charset="-128"/>
                <a:cs typeface="HiraMinProN-W6"/>
              </a:rPr>
              <a:t>)</a:t>
            </a:r>
            <a:endParaRPr sz="1200" b="1" dirty="0">
              <a:solidFill>
                <a:srgbClr val="002060"/>
              </a:solidFill>
              <a:latin typeface="Meiryo" panose="020B0604030504040204" pitchFamily="34" charset="-128"/>
              <a:ea typeface="Meiryo" panose="020B0604030504040204" pitchFamily="34" charset="-128"/>
              <a:cs typeface="HiraMinProN-W6"/>
            </a:endParaRPr>
          </a:p>
        </p:txBody>
      </p:sp>
      <p:sp>
        <p:nvSpPr>
          <p:cNvPr id="22" name="object 24">
            <a:extLst>
              <a:ext uri="{FF2B5EF4-FFF2-40B4-BE49-F238E27FC236}">
                <a16:creationId xmlns:a16="http://schemas.microsoft.com/office/drawing/2014/main" id="{A74235C2-A1F4-019F-7081-3F0AC7E7E603}"/>
              </a:ext>
            </a:extLst>
          </p:cNvPr>
          <p:cNvSpPr txBox="1"/>
          <p:nvPr/>
        </p:nvSpPr>
        <p:spPr>
          <a:xfrm>
            <a:off x="1996849" y="3416650"/>
            <a:ext cx="2421438" cy="259045"/>
          </a:xfrm>
          <a:prstGeom prst="rect">
            <a:avLst/>
          </a:prstGeom>
        </p:spPr>
        <p:txBody>
          <a:bodyPr vert="horz" wrap="square" lIns="0" tIns="12700" rIns="0" bIns="0" rtlCol="0">
            <a:spAutoFit/>
          </a:bodyPr>
          <a:lstStyle/>
          <a:p>
            <a:pPr marL="12700">
              <a:spcBef>
                <a:spcPts val="100"/>
              </a:spcBef>
            </a:pPr>
            <a:r>
              <a:rPr sz="1600" b="1" spc="-85" dirty="0" err="1">
                <a:solidFill>
                  <a:srgbClr val="002060"/>
                </a:solidFill>
                <a:latin typeface="Meiryo" panose="020B0604030504040204" pitchFamily="34" charset="-128"/>
                <a:ea typeface="Meiryo" panose="020B0604030504040204" pitchFamily="34" charset="-128"/>
                <a:cs typeface="HiraMinProN-W6"/>
              </a:rPr>
              <a:t>空</a:t>
            </a:r>
            <a:r>
              <a:rPr sz="1600" b="1" spc="-70" dirty="0" err="1">
                <a:solidFill>
                  <a:srgbClr val="002060"/>
                </a:solidFill>
                <a:latin typeface="Meiryo" panose="020B0604030504040204" pitchFamily="34" charset="-128"/>
                <a:ea typeface="Meiryo" panose="020B0604030504040204" pitchFamily="34" charset="-128"/>
                <a:cs typeface="HiraMinProN-W6"/>
              </a:rPr>
              <a:t>き</a:t>
            </a:r>
            <a:r>
              <a:rPr sz="1600" b="1" spc="5" dirty="0" err="1">
                <a:solidFill>
                  <a:srgbClr val="002060"/>
                </a:solidFill>
                <a:latin typeface="Meiryo" panose="020B0604030504040204" pitchFamily="34" charset="-128"/>
                <a:ea typeface="Meiryo" panose="020B0604030504040204" pitchFamily="34" charset="-128"/>
                <a:cs typeface="HiraMinProN-W6"/>
              </a:rPr>
              <a:t>枠確</a:t>
            </a:r>
            <a:r>
              <a:rPr sz="1600" b="1" dirty="0" err="1">
                <a:solidFill>
                  <a:srgbClr val="002060"/>
                </a:solidFill>
                <a:latin typeface="Meiryo" panose="020B0604030504040204" pitchFamily="34" charset="-128"/>
                <a:ea typeface="Meiryo" panose="020B0604030504040204" pitchFamily="34" charset="-128"/>
                <a:cs typeface="HiraMinProN-W6"/>
              </a:rPr>
              <a:t>認</a:t>
            </a:r>
            <a:r>
              <a:rPr lang="ja-JP" altLang="en-US" sz="1600" b="1" dirty="0">
                <a:solidFill>
                  <a:srgbClr val="002060"/>
                </a:solidFill>
                <a:latin typeface="Meiryo" panose="020B0604030504040204" pitchFamily="34" charset="-128"/>
                <a:ea typeface="Meiryo" panose="020B0604030504040204" pitchFamily="34" charset="-128"/>
                <a:cs typeface="HiraMinProN-W6"/>
              </a:rPr>
              <a:t>・仮押さえ</a:t>
            </a:r>
            <a:endParaRPr sz="1600" b="1" dirty="0">
              <a:solidFill>
                <a:srgbClr val="002060"/>
              </a:solidFill>
              <a:latin typeface="Meiryo" panose="020B0604030504040204" pitchFamily="34" charset="-128"/>
              <a:ea typeface="Meiryo" panose="020B0604030504040204" pitchFamily="34" charset="-128"/>
              <a:cs typeface="HiraMinProN-W6"/>
            </a:endParaRPr>
          </a:p>
        </p:txBody>
      </p:sp>
      <p:sp>
        <p:nvSpPr>
          <p:cNvPr id="23" name="object 25">
            <a:extLst>
              <a:ext uri="{FF2B5EF4-FFF2-40B4-BE49-F238E27FC236}">
                <a16:creationId xmlns:a16="http://schemas.microsoft.com/office/drawing/2014/main" id="{596E201E-B268-4940-5626-53EF3E6484C4}"/>
              </a:ext>
            </a:extLst>
          </p:cNvPr>
          <p:cNvSpPr txBox="1"/>
          <p:nvPr/>
        </p:nvSpPr>
        <p:spPr>
          <a:xfrm>
            <a:off x="1996849" y="3895098"/>
            <a:ext cx="1486535" cy="259045"/>
          </a:xfrm>
          <a:prstGeom prst="rect">
            <a:avLst/>
          </a:prstGeom>
        </p:spPr>
        <p:txBody>
          <a:bodyPr vert="horz" wrap="square" lIns="0" tIns="12700" rIns="0" bIns="0" rtlCol="0">
            <a:spAutoFit/>
          </a:bodyPr>
          <a:lstStyle/>
          <a:p>
            <a:pPr marL="12700">
              <a:spcBef>
                <a:spcPts val="100"/>
              </a:spcBef>
            </a:pPr>
            <a:r>
              <a:rPr sz="1600" b="1" spc="15" dirty="0" err="1">
                <a:solidFill>
                  <a:srgbClr val="002060"/>
                </a:solidFill>
                <a:latin typeface="Meiryo" panose="020B0604030504040204" pitchFamily="34" charset="-128"/>
                <a:ea typeface="Meiryo" panose="020B0604030504040204" pitchFamily="34" charset="-128"/>
                <a:cs typeface="HiraMinProN-W6"/>
              </a:rPr>
              <a:t>発</a:t>
            </a:r>
            <a:r>
              <a:rPr sz="1600" b="1" spc="-450" dirty="0" err="1">
                <a:solidFill>
                  <a:srgbClr val="002060"/>
                </a:solidFill>
                <a:latin typeface="Meiryo" panose="020B0604030504040204" pitchFamily="34" charset="-128"/>
                <a:ea typeface="Meiryo" panose="020B0604030504040204" pitchFamily="34" charset="-128"/>
                <a:cs typeface="HiraMinProN-W6"/>
              </a:rPr>
              <a:t>注</a:t>
            </a:r>
            <a:endParaRPr sz="1600" b="1" dirty="0">
              <a:solidFill>
                <a:srgbClr val="002060"/>
              </a:solidFill>
              <a:latin typeface="Meiryo" panose="020B0604030504040204" pitchFamily="34" charset="-128"/>
              <a:ea typeface="Meiryo" panose="020B0604030504040204" pitchFamily="34" charset="-128"/>
              <a:cs typeface="HiraMinProN-W6"/>
            </a:endParaRPr>
          </a:p>
        </p:txBody>
      </p:sp>
      <p:sp>
        <p:nvSpPr>
          <p:cNvPr id="24" name="object 26">
            <a:extLst>
              <a:ext uri="{FF2B5EF4-FFF2-40B4-BE49-F238E27FC236}">
                <a16:creationId xmlns:a16="http://schemas.microsoft.com/office/drawing/2014/main" id="{75A8097B-008E-7BF7-CA26-6B641D8E29F7}"/>
              </a:ext>
            </a:extLst>
          </p:cNvPr>
          <p:cNvSpPr txBox="1"/>
          <p:nvPr/>
        </p:nvSpPr>
        <p:spPr>
          <a:xfrm>
            <a:off x="1995163" y="4839978"/>
            <a:ext cx="479425" cy="259045"/>
          </a:xfrm>
          <a:prstGeom prst="rect">
            <a:avLst/>
          </a:prstGeom>
        </p:spPr>
        <p:txBody>
          <a:bodyPr vert="horz" wrap="square" lIns="0" tIns="12700" rIns="0" bIns="0" rtlCol="0">
            <a:spAutoFit/>
          </a:bodyPr>
          <a:lstStyle/>
          <a:p>
            <a:pPr marL="12700">
              <a:spcBef>
                <a:spcPts val="100"/>
              </a:spcBef>
            </a:pPr>
            <a:r>
              <a:rPr sz="1600" b="1" spc="-15">
                <a:solidFill>
                  <a:srgbClr val="002060"/>
                </a:solidFill>
                <a:latin typeface="Meiryo" panose="020B0604030504040204" pitchFamily="34" charset="-128"/>
                <a:ea typeface="Meiryo" panose="020B0604030504040204" pitchFamily="34" charset="-128"/>
                <a:cs typeface="HiraMinProN-W6"/>
              </a:rPr>
              <a:t>入稿</a:t>
            </a:r>
            <a:endParaRPr sz="1600" b="1">
              <a:solidFill>
                <a:srgbClr val="002060"/>
              </a:solidFill>
              <a:latin typeface="Meiryo" panose="020B0604030504040204" pitchFamily="34" charset="-128"/>
              <a:ea typeface="Meiryo" panose="020B0604030504040204" pitchFamily="34" charset="-128"/>
              <a:cs typeface="HiraMinProN-W6"/>
            </a:endParaRPr>
          </a:p>
        </p:txBody>
      </p:sp>
      <p:sp>
        <p:nvSpPr>
          <p:cNvPr id="25" name="object 28">
            <a:extLst>
              <a:ext uri="{FF2B5EF4-FFF2-40B4-BE49-F238E27FC236}">
                <a16:creationId xmlns:a16="http://schemas.microsoft.com/office/drawing/2014/main" id="{E6D48CAA-4BEC-C7AD-3C70-2AACD43BC479}"/>
              </a:ext>
            </a:extLst>
          </p:cNvPr>
          <p:cNvSpPr txBox="1"/>
          <p:nvPr/>
        </p:nvSpPr>
        <p:spPr>
          <a:xfrm>
            <a:off x="1996849" y="5446020"/>
            <a:ext cx="1837443" cy="259045"/>
          </a:xfrm>
          <a:prstGeom prst="rect">
            <a:avLst/>
          </a:prstGeom>
        </p:spPr>
        <p:txBody>
          <a:bodyPr vert="horz" wrap="square" lIns="0" tIns="12700" rIns="0" bIns="0" rtlCol="0">
            <a:spAutoFit/>
          </a:bodyPr>
          <a:lstStyle/>
          <a:p>
            <a:pPr marL="12700">
              <a:spcBef>
                <a:spcPts val="100"/>
              </a:spcBef>
            </a:pPr>
            <a:r>
              <a:rPr lang="ja-JP" altLang="en-US" sz="1600" b="1" spc="-15">
                <a:solidFill>
                  <a:srgbClr val="002060"/>
                </a:solidFill>
                <a:latin typeface="Meiryo" panose="020B0604030504040204" pitchFamily="34" charset="-128"/>
                <a:ea typeface="Meiryo" panose="020B0604030504040204" pitchFamily="34" charset="-128"/>
                <a:cs typeface="HiraMinProN-W6"/>
              </a:rPr>
              <a:t>見出し候補</a:t>
            </a:r>
            <a:r>
              <a:rPr sz="1600" b="1" spc="-55" err="1">
                <a:solidFill>
                  <a:srgbClr val="002060"/>
                </a:solidFill>
                <a:latin typeface="Meiryo" panose="020B0604030504040204" pitchFamily="34" charset="-128"/>
                <a:ea typeface="Meiryo" panose="020B0604030504040204" pitchFamily="34" charset="-128"/>
                <a:cs typeface="HiraMinProN-W6"/>
              </a:rPr>
              <a:t>お</a:t>
            </a:r>
            <a:r>
              <a:rPr sz="1600" b="1" spc="-130" err="1">
                <a:solidFill>
                  <a:srgbClr val="002060"/>
                </a:solidFill>
                <a:latin typeface="Meiryo" panose="020B0604030504040204" pitchFamily="34" charset="-128"/>
                <a:ea typeface="Meiryo" panose="020B0604030504040204" pitchFamily="34" charset="-128"/>
                <a:cs typeface="HiraMinProN-W6"/>
              </a:rPr>
              <a:t>戻し</a:t>
            </a:r>
            <a:endParaRPr sz="1600" b="1">
              <a:solidFill>
                <a:srgbClr val="002060"/>
              </a:solidFill>
              <a:latin typeface="Meiryo" panose="020B0604030504040204" pitchFamily="34" charset="-128"/>
              <a:ea typeface="Meiryo" panose="020B0604030504040204" pitchFamily="34" charset="-128"/>
              <a:cs typeface="HiraMinProN-W6"/>
            </a:endParaRPr>
          </a:p>
        </p:txBody>
      </p:sp>
      <p:sp>
        <p:nvSpPr>
          <p:cNvPr id="26" name="object 31">
            <a:extLst>
              <a:ext uri="{FF2B5EF4-FFF2-40B4-BE49-F238E27FC236}">
                <a16:creationId xmlns:a16="http://schemas.microsoft.com/office/drawing/2014/main" id="{9AA90DE7-C956-8F2B-383B-C23000ADAB09}"/>
              </a:ext>
            </a:extLst>
          </p:cNvPr>
          <p:cNvSpPr txBox="1"/>
          <p:nvPr/>
        </p:nvSpPr>
        <p:spPr>
          <a:xfrm>
            <a:off x="1996849" y="5790140"/>
            <a:ext cx="939165" cy="259045"/>
          </a:xfrm>
          <a:prstGeom prst="rect">
            <a:avLst/>
          </a:prstGeom>
        </p:spPr>
        <p:txBody>
          <a:bodyPr vert="horz" wrap="square" lIns="0" tIns="12700" rIns="0" bIns="0" rtlCol="0">
            <a:spAutoFit/>
          </a:bodyPr>
          <a:lstStyle/>
          <a:p>
            <a:pPr marL="12700">
              <a:spcBef>
                <a:spcPts val="100"/>
              </a:spcBef>
            </a:pPr>
            <a:r>
              <a:rPr lang="ja-JP" altLang="en-US" sz="1600" b="1" spc="-10">
                <a:solidFill>
                  <a:srgbClr val="002060"/>
                </a:solidFill>
                <a:latin typeface="Meiryo" panose="020B0604030504040204" pitchFamily="34" charset="-128"/>
                <a:ea typeface="Meiryo" panose="020B0604030504040204" pitchFamily="34" charset="-128"/>
                <a:cs typeface="HiraMinProN-W6"/>
              </a:rPr>
              <a:t>配信</a:t>
            </a:r>
            <a:endParaRPr sz="1600" b="1">
              <a:solidFill>
                <a:srgbClr val="002060"/>
              </a:solidFill>
              <a:latin typeface="Meiryo" panose="020B0604030504040204" pitchFamily="34" charset="-128"/>
              <a:ea typeface="Meiryo" panose="020B0604030504040204" pitchFamily="34" charset="-128"/>
              <a:cs typeface="HiraMinProN-W6"/>
            </a:endParaRPr>
          </a:p>
        </p:txBody>
      </p:sp>
      <p:sp>
        <p:nvSpPr>
          <p:cNvPr id="27" name="object 32">
            <a:extLst>
              <a:ext uri="{FF2B5EF4-FFF2-40B4-BE49-F238E27FC236}">
                <a16:creationId xmlns:a16="http://schemas.microsoft.com/office/drawing/2014/main" id="{37AAE896-E2D5-BF6A-AD8E-203013F0C640}"/>
              </a:ext>
            </a:extLst>
          </p:cNvPr>
          <p:cNvSpPr txBox="1"/>
          <p:nvPr/>
        </p:nvSpPr>
        <p:spPr>
          <a:xfrm>
            <a:off x="1350606" y="5814752"/>
            <a:ext cx="644557"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ja-JP" altLang="en-US" sz="700" b="1" spc="125" dirty="0">
                <a:solidFill>
                  <a:srgbClr val="002060"/>
                </a:solidFill>
                <a:latin typeface="Meiryo" panose="020B0604030504040204" pitchFamily="34" charset="-128"/>
                <a:ea typeface="Meiryo" panose="020B0604030504040204" pitchFamily="34" charset="-128"/>
                <a:cs typeface="HiraMinProN-W6"/>
              </a:rPr>
              <a:t>９</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28" name="object 33">
            <a:extLst>
              <a:ext uri="{FF2B5EF4-FFF2-40B4-BE49-F238E27FC236}">
                <a16:creationId xmlns:a16="http://schemas.microsoft.com/office/drawing/2014/main" id="{4A2FF35A-DF38-BD39-9433-28CA990CC536}"/>
              </a:ext>
            </a:extLst>
          </p:cNvPr>
          <p:cNvSpPr/>
          <p:nvPr/>
        </p:nvSpPr>
        <p:spPr>
          <a:xfrm flipV="1">
            <a:off x="1217886" y="2263844"/>
            <a:ext cx="9455292" cy="45719"/>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9" name="object 43">
            <a:extLst>
              <a:ext uri="{FF2B5EF4-FFF2-40B4-BE49-F238E27FC236}">
                <a16:creationId xmlns:a16="http://schemas.microsoft.com/office/drawing/2014/main" id="{54A90F84-E4B4-0706-D182-31A852CE84DB}"/>
              </a:ext>
            </a:extLst>
          </p:cNvPr>
          <p:cNvSpPr txBox="1"/>
          <p:nvPr/>
        </p:nvSpPr>
        <p:spPr>
          <a:xfrm>
            <a:off x="4486680" y="2358811"/>
            <a:ext cx="6186497" cy="872034"/>
          </a:xfrm>
          <a:prstGeom prst="rect">
            <a:avLst/>
          </a:prstGeom>
        </p:spPr>
        <p:txBody>
          <a:bodyPr vert="horz" wrap="square" lIns="0" tIns="30480" rIns="0" bIns="0" rtlCol="0" anchor="t">
            <a:spAutoFit/>
          </a:bodyPr>
          <a:lstStyle/>
          <a:p>
            <a:pPr marL="12700">
              <a:spcBef>
                <a:spcPts val="240"/>
              </a:spcBef>
            </a:pPr>
            <a:r>
              <a:rPr lang="ja-JP" altLang="en-US" sz="800" spc="5" dirty="0">
                <a:solidFill>
                  <a:srgbClr val="333333"/>
                </a:solidFill>
                <a:latin typeface="Meiryo" panose="020B0604030504040204" pitchFamily="34" charset="-128"/>
                <a:ea typeface="Meiryo" panose="020B0604030504040204" pitchFamily="34" charset="-128"/>
                <a:cs typeface="Arial Unicode MS"/>
              </a:rPr>
              <a:t>企業・商材に関する掲載可否の申請をお願いいたします。</a:t>
            </a:r>
            <a:endParaRPr lang="en-US" altLang="ja-JP" sz="800" spc="5" dirty="0">
              <a:solidFill>
                <a:srgbClr val="333333"/>
              </a:solidFill>
              <a:latin typeface="Meiryo" panose="020B0604030504040204" pitchFamily="34" charset="-128"/>
              <a:ea typeface="Meiryo" panose="020B0604030504040204" pitchFamily="34" charset="-128"/>
              <a:cs typeface="Arial Unicode MS"/>
            </a:endParaRPr>
          </a:p>
          <a:p>
            <a:pPr marL="12700">
              <a:spcBef>
                <a:spcPts val="240"/>
              </a:spcBef>
            </a:pPr>
            <a:r>
              <a:rPr lang="ja-JP" altLang="en-US" sz="800" spc="5" dirty="0">
                <a:solidFill>
                  <a:srgbClr val="333333"/>
                </a:solidFill>
                <a:latin typeface="Meiryo"/>
                <a:ea typeface="Meiryo"/>
                <a:cs typeface="Arial Unicode MS"/>
              </a:rPr>
              <a:t>　　</a:t>
            </a:r>
            <a:r>
              <a:rPr lang="en-US" altLang="ja-JP" sz="800" spc="5" dirty="0">
                <a:solidFill>
                  <a:srgbClr val="333333"/>
                </a:solidFill>
                <a:latin typeface="Meiryo"/>
                <a:ea typeface="Meiryo"/>
                <a:cs typeface="Arial Unicode MS"/>
              </a:rPr>
              <a:t>URL</a:t>
            </a:r>
            <a:r>
              <a:rPr lang="ja-JP" altLang="en-US" sz="800" spc="5" dirty="0">
                <a:solidFill>
                  <a:srgbClr val="333333"/>
                </a:solidFill>
                <a:latin typeface="Meiryo"/>
                <a:ea typeface="Meiryo"/>
                <a:cs typeface="Arial Unicode MS"/>
              </a:rPr>
              <a:t>：</a:t>
            </a:r>
            <a:r>
              <a:rPr lang="en" altLang="ja-JP" sz="800" dirty="0">
                <a:solidFill>
                  <a:srgbClr val="DCA10D"/>
                </a:solidFill>
                <a:effectLst/>
                <a:latin typeface="Meiryo"/>
                <a:ea typeface="Meiryo"/>
                <a:hlinkClick r:id="rId6"/>
              </a:rPr>
              <a:t>https://form-business.yahoo.co.jp/claris/enqueteForm?inquiry_type=review_lnds</a:t>
            </a:r>
            <a:endParaRPr lang="en" altLang="ja-JP" sz="800" spc="5" dirty="0">
              <a:solidFill>
                <a:srgbClr val="333333"/>
              </a:solidFill>
              <a:latin typeface="Meiryo"/>
              <a:ea typeface="Meiryo"/>
              <a:cs typeface="Arial Unicode MS"/>
            </a:endParaRPr>
          </a:p>
          <a:p>
            <a:pPr marL="12700">
              <a:spcBef>
                <a:spcPts val="240"/>
              </a:spcBef>
            </a:pPr>
            <a:r>
              <a:rPr lang="en" altLang="ja-JP" sz="800" dirty="0">
                <a:solidFill>
                  <a:srgbClr val="DCA10D"/>
                </a:solidFill>
                <a:latin typeface="Meiryo"/>
                <a:ea typeface="Meiryo"/>
                <a:cs typeface="Arial Unicode MS"/>
              </a:rPr>
              <a:t>                </a:t>
            </a:r>
            <a:r>
              <a:rPr lang="en" altLang="ja-JP" sz="800" dirty="0">
                <a:latin typeface="Meiryo"/>
                <a:ea typeface="Meiryo"/>
                <a:cs typeface="Arial Unicode MS"/>
              </a:rPr>
              <a:t> LINEメディアADメニューは</a:t>
            </a:r>
            <a:r>
              <a:rPr lang="en" altLang="ja-JP" sz="800" dirty="0">
                <a:solidFill>
                  <a:srgbClr val="F99541"/>
                </a:solidFill>
                <a:latin typeface="Meiryo"/>
                <a:ea typeface="Meiryo"/>
                <a:cs typeface="Arial Unicode MS"/>
              </a:rPr>
              <a:t>「LINE NEWS（DIGEST Spott  Direct）」</a:t>
            </a:r>
            <a:r>
              <a:rPr lang="en" altLang="ja-JP" sz="800" dirty="0">
                <a:latin typeface="Meiryo"/>
                <a:ea typeface="Meiryo"/>
                <a:cs typeface="Arial Unicode MS"/>
              </a:rPr>
              <a:t>を選択してください</a:t>
            </a:r>
            <a:r>
              <a:rPr lang="en" altLang="ja-JP" sz="800" dirty="0">
                <a:solidFill>
                  <a:srgbClr val="DCA10D"/>
                </a:solidFill>
                <a:latin typeface="Meiryo"/>
                <a:ea typeface="Meiryo"/>
                <a:cs typeface="Arial Unicode MS"/>
              </a:rPr>
              <a:t>。</a:t>
            </a:r>
            <a:endParaRPr lang="en" dirty="0">
              <a:cs typeface="Calibri"/>
            </a:endParaRPr>
          </a:p>
          <a:p>
            <a:pPr marL="12700">
              <a:spcBef>
                <a:spcPts val="240"/>
              </a:spcBef>
            </a:pPr>
            <a:r>
              <a:rPr lang="ja-JP" altLang="en-US" sz="800" spc="5" dirty="0">
                <a:solidFill>
                  <a:srgbClr val="333333"/>
                </a:solidFill>
                <a:latin typeface="Meiryo"/>
                <a:ea typeface="Meiryo"/>
                <a:cs typeface="Arial Unicode MS"/>
              </a:rPr>
              <a:t>企業商材可否が完了しましたら、</a:t>
            </a:r>
            <a:r>
              <a:rPr lang="ja-JP" sz="800" spc="5" dirty="0">
                <a:solidFill>
                  <a:srgbClr val="333333"/>
                </a:solidFill>
                <a:latin typeface="Calibri"/>
                <a:ea typeface="Meiryo"/>
                <a:cs typeface="Calibri"/>
              </a:rPr>
              <a:t>掲載可否シート</a:t>
            </a:r>
            <a:r>
              <a:rPr lang="en-US" altLang="ja-JP" sz="800" spc="5" dirty="0">
                <a:solidFill>
                  <a:srgbClr val="333333"/>
                </a:solidFill>
                <a:latin typeface="Meiryo"/>
                <a:ea typeface="Meiryo"/>
                <a:cs typeface="Arial Unicode MS"/>
              </a:rPr>
              <a:t>※</a:t>
            </a:r>
            <a:r>
              <a:rPr lang="ja-JP" altLang="en-US" sz="800" spc="5" dirty="0">
                <a:solidFill>
                  <a:srgbClr val="333333"/>
                </a:solidFill>
                <a:latin typeface="Meiryo"/>
                <a:ea typeface="Meiryo"/>
                <a:cs typeface="Arial Unicode MS"/>
              </a:rPr>
              <a:t>に訴求内容、</a:t>
            </a:r>
            <a:r>
              <a:rPr lang="ja-JP" altLang="en-US" sz="800" spc="5" dirty="0">
                <a:solidFill>
                  <a:srgbClr val="F99541"/>
                </a:solidFill>
                <a:latin typeface="Meiryo"/>
                <a:ea typeface="Meiryo"/>
                <a:cs typeface="Arial Unicode MS"/>
              </a:rPr>
              <a:t>「</a:t>
            </a:r>
            <a:r>
              <a:rPr lang="en-US" altLang="ja-JP" sz="800" spc="5" dirty="0">
                <a:solidFill>
                  <a:srgbClr val="F99541"/>
                </a:solidFill>
                <a:latin typeface="Meiryo"/>
                <a:ea typeface="Meiryo"/>
                <a:cs typeface="Arial Unicode MS"/>
              </a:rPr>
              <a:t>DIGEST Spot Direct</a:t>
            </a:r>
            <a:r>
              <a:rPr lang="ja-JP" altLang="en-US" sz="800" spc="5" dirty="0">
                <a:solidFill>
                  <a:srgbClr val="F99541"/>
                </a:solidFill>
                <a:latin typeface="Meiryo"/>
                <a:ea typeface="Meiryo"/>
                <a:cs typeface="Arial Unicode MS"/>
              </a:rPr>
              <a:t>」</a:t>
            </a:r>
            <a:r>
              <a:rPr lang="ja-JP" altLang="en-US" sz="800" spc="5" dirty="0">
                <a:solidFill>
                  <a:srgbClr val="333333"/>
                </a:solidFill>
                <a:latin typeface="Meiryo"/>
                <a:ea typeface="Meiryo"/>
                <a:cs typeface="Arial Unicode MS"/>
              </a:rPr>
              <a:t>掲載希望の旨を</a:t>
            </a:r>
            <a:r>
              <a:rPr lang="ja-JP" sz="800" spc="5" dirty="0">
                <a:solidFill>
                  <a:srgbClr val="333333"/>
                </a:solidFill>
                <a:latin typeface="Calibri"/>
                <a:ea typeface="Meiryo"/>
                <a:cs typeface="Calibri"/>
              </a:rPr>
              <a:t>掲載可否シート</a:t>
            </a:r>
            <a:r>
              <a:rPr lang="ja-JP" altLang="en-US" sz="800" spc="5" dirty="0">
                <a:solidFill>
                  <a:srgbClr val="333333"/>
                </a:solidFill>
                <a:latin typeface="Meiryo"/>
                <a:ea typeface="Meiryo"/>
                <a:cs typeface="Arial Unicode MS"/>
              </a:rPr>
              <a:t>並びにメール本文にご記載のうえ、下記までご連絡ください。</a:t>
            </a:r>
            <a:endParaRPr lang="en-US" altLang="ja-JP" sz="800" spc="5" dirty="0">
              <a:solidFill>
                <a:srgbClr val="333333"/>
              </a:solidFill>
              <a:latin typeface="Meiryo"/>
              <a:ea typeface="Meiryo"/>
              <a:cs typeface="Arial Unicode MS"/>
            </a:endParaRPr>
          </a:p>
          <a:p>
            <a:pPr marL="12700">
              <a:spcBef>
                <a:spcPts val="240"/>
              </a:spcBef>
            </a:pPr>
            <a:r>
              <a:rPr lang="ja-JP" altLang="en-US" sz="800" dirty="0">
                <a:solidFill>
                  <a:srgbClr val="333333"/>
                </a:solidFill>
                <a:latin typeface="Meiryo"/>
                <a:ea typeface="Meiryo"/>
                <a:cs typeface="Arial Unicode MS"/>
              </a:rPr>
              <a:t>　　掲載可否に関するお問い合わせ用メールアドレス：</a:t>
            </a:r>
            <a:r>
              <a:rPr lang="en" altLang="ja-JP" sz="800" dirty="0">
                <a:solidFill>
                  <a:srgbClr val="333333"/>
                </a:solidFill>
                <a:latin typeface="Meiryo"/>
                <a:ea typeface="Meiryo"/>
                <a:cs typeface="Arial Unicode MS"/>
              </a:rPr>
              <a:t> </a:t>
            </a:r>
            <a:r>
              <a:rPr lang="en" altLang="ja-JP" sz="800" dirty="0">
                <a:solidFill>
                  <a:srgbClr val="F7790F"/>
                </a:solidFill>
                <a:latin typeface="Meiryo"/>
                <a:ea typeface="Meiryo"/>
                <a:cs typeface="Arial Unicode MS"/>
                <a:hlinkClick r:id="rId5"/>
              </a:rPr>
              <a:t>ml-sales-media-req@lycorp.co.jp</a:t>
            </a:r>
          </a:p>
        </p:txBody>
      </p:sp>
      <p:sp>
        <p:nvSpPr>
          <p:cNvPr id="30" name="object 3">
            <a:extLst>
              <a:ext uri="{FF2B5EF4-FFF2-40B4-BE49-F238E27FC236}">
                <a16:creationId xmlns:a16="http://schemas.microsoft.com/office/drawing/2014/main" id="{F733F226-A4EA-7D09-050F-4E510E3BB6EC}"/>
              </a:ext>
            </a:extLst>
          </p:cNvPr>
          <p:cNvSpPr txBox="1"/>
          <p:nvPr/>
        </p:nvSpPr>
        <p:spPr>
          <a:xfrm>
            <a:off x="1217886" y="6120789"/>
            <a:ext cx="10974114" cy="483044"/>
          </a:xfrm>
          <a:prstGeom prst="rect">
            <a:avLst/>
          </a:prstGeom>
        </p:spPr>
        <p:txBody>
          <a:bodyPr vert="horz" wrap="square" lIns="0" tIns="36412" rIns="0" bIns="0" rtlCol="0" anchor="t">
            <a:spAutoFit/>
          </a:bodyPr>
          <a:lstStyle/>
          <a:p>
            <a:pPr marL="14004">
              <a:spcBef>
                <a:spcPts val="287"/>
              </a:spcBef>
            </a:pPr>
            <a:r>
              <a:rPr lang="en-US" altLang="ja-JP" sz="800" spc="-11" dirty="0">
                <a:solidFill>
                  <a:schemeClr val="bg1">
                    <a:lumMod val="65000"/>
                  </a:schemeClr>
                </a:solidFill>
                <a:latin typeface="Meiryo" panose="020B0604030504040204" pitchFamily="34" charset="-128"/>
                <a:ea typeface="Meiryo" panose="020B0604030504040204" pitchFamily="34" charset="-128"/>
                <a:cs typeface="Arial Unicode MS"/>
              </a:rPr>
              <a:t>※</a:t>
            </a:r>
            <a:r>
              <a:rPr lang="ja-JP" altLang="en-US" sz="800" spc="-11" dirty="0">
                <a:solidFill>
                  <a:schemeClr val="bg1">
                    <a:lumMod val="65000"/>
                  </a:schemeClr>
                </a:solidFill>
                <a:latin typeface="Meiryo" panose="020B0604030504040204" pitchFamily="34" charset="-128"/>
                <a:ea typeface="Meiryo" panose="020B0604030504040204" pitchFamily="34" charset="-128"/>
                <a:cs typeface="Arial Unicode MS"/>
              </a:rPr>
              <a:t> お申し込みは「メールのみ有効」かつ「メール到着順」で枠決定させていただきます。</a:t>
            </a:r>
            <a:endParaRPr lang="en-US" altLang="ja-JP" sz="800" spc="-11" dirty="0">
              <a:solidFill>
                <a:schemeClr val="bg1">
                  <a:lumMod val="65000"/>
                </a:schemeClr>
              </a:solidFill>
              <a:latin typeface="Meiryo" panose="020B0604030504040204" pitchFamily="34" charset="-128"/>
              <a:ea typeface="Meiryo" panose="020B0604030504040204" pitchFamily="34" charset="-128"/>
              <a:cs typeface="Arial Unicode MS"/>
            </a:endParaRPr>
          </a:p>
          <a:p>
            <a:pPr marL="14004">
              <a:spcBef>
                <a:spcPts val="287"/>
              </a:spcBef>
            </a:pPr>
            <a:r>
              <a:rPr lang="en-US" altLang="ja-JP" sz="800" spc="-11" dirty="0">
                <a:solidFill>
                  <a:schemeClr val="bg1">
                    <a:lumMod val="65000"/>
                  </a:schemeClr>
                </a:solidFill>
                <a:latin typeface="Meiryo" panose="020B0604030504040204" pitchFamily="34" charset="-128"/>
                <a:ea typeface="Meiryo" panose="020B0604030504040204" pitchFamily="34" charset="-128"/>
                <a:cs typeface="Arial Unicode MS"/>
              </a:rPr>
              <a:t>※</a:t>
            </a:r>
            <a:r>
              <a:rPr lang="ja-JP" altLang="en-US" sz="800" spc="-11" dirty="0">
                <a:solidFill>
                  <a:schemeClr val="bg1">
                    <a:lumMod val="65000"/>
                  </a:schemeClr>
                </a:solidFill>
                <a:latin typeface="Meiryo" panose="020B0604030504040204" pitchFamily="34" charset="-128"/>
                <a:ea typeface="Meiryo" panose="020B0604030504040204" pitchFamily="34" charset="-128"/>
                <a:cs typeface="Arial Unicode MS"/>
              </a:rPr>
              <a:t> 指定の日程までに必要素材等をご提出いただけなかった場合には、翌営業日から起算してスケジュールを後ろ倒しとさせていただきます。</a:t>
            </a:r>
            <a:endParaRPr lang="en-US" altLang="ja-JP" sz="800" spc="-11" dirty="0">
              <a:solidFill>
                <a:schemeClr val="bg1">
                  <a:lumMod val="65000"/>
                </a:schemeClr>
              </a:solidFill>
              <a:latin typeface="Meiryo" panose="020B0604030504040204" pitchFamily="34" charset="-128"/>
              <a:ea typeface="Meiryo" panose="020B0604030504040204" pitchFamily="34" charset="-128"/>
              <a:cs typeface="Arial Unicode MS"/>
            </a:endParaRPr>
          </a:p>
          <a:p>
            <a:pPr marL="13970">
              <a:spcBef>
                <a:spcPts val="287"/>
              </a:spcBef>
            </a:pPr>
            <a:r>
              <a:rPr lang="en-US" altLang="ja-JP" sz="800" spc="-11" dirty="0">
                <a:solidFill>
                  <a:schemeClr val="bg1">
                    <a:lumMod val="65000"/>
                  </a:schemeClr>
                </a:solidFill>
                <a:latin typeface="Meiryo"/>
                <a:ea typeface="Meiryo"/>
                <a:cs typeface="Arial Unicode MS"/>
              </a:rPr>
              <a:t>※</a:t>
            </a:r>
            <a:r>
              <a:rPr lang="ja-JP" altLang="en-US" sz="800" spc="-11" dirty="0">
                <a:solidFill>
                  <a:schemeClr val="bg1">
                    <a:lumMod val="65000"/>
                  </a:schemeClr>
                </a:solidFill>
                <a:latin typeface="Meiryo"/>
                <a:ea typeface="Meiryo"/>
                <a:cs typeface="Arial Unicode MS"/>
              </a:rPr>
              <a:t> </a:t>
            </a:r>
            <a:r>
              <a:rPr lang="ja-JP" sz="800" spc="-11" dirty="0">
                <a:solidFill>
                  <a:schemeClr val="bg1">
                    <a:lumMod val="65000"/>
                  </a:schemeClr>
                </a:solidFill>
                <a:latin typeface="Calibri"/>
                <a:ea typeface="Meiryo"/>
                <a:cs typeface="Calibri"/>
              </a:rPr>
              <a:t>掲載可否シートは担当営業にお問い合わせいただければ、ご送付させていただきます。</a:t>
            </a:r>
            <a:endParaRPr lang="en-US" altLang="ja-JP" sz="800" spc="-11" dirty="0">
              <a:solidFill>
                <a:schemeClr val="bg1">
                  <a:lumMod val="65000"/>
                </a:schemeClr>
              </a:solidFill>
              <a:latin typeface="Meiryo"/>
              <a:ea typeface="Meiryo"/>
              <a:cs typeface="Arial Unicode MS"/>
            </a:endParaRPr>
          </a:p>
        </p:txBody>
      </p:sp>
      <p:sp>
        <p:nvSpPr>
          <p:cNvPr id="31" name="object 33">
            <a:extLst>
              <a:ext uri="{FF2B5EF4-FFF2-40B4-BE49-F238E27FC236}">
                <a16:creationId xmlns:a16="http://schemas.microsoft.com/office/drawing/2014/main" id="{8C5B56EE-2C0F-11D7-B611-1AB4DBA4F30A}"/>
              </a:ext>
            </a:extLst>
          </p:cNvPr>
          <p:cNvSpPr/>
          <p:nvPr/>
        </p:nvSpPr>
        <p:spPr>
          <a:xfrm flipV="1">
            <a:off x="1217886" y="3263845"/>
            <a:ext cx="9455292" cy="56303"/>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2" name="object 33">
            <a:extLst>
              <a:ext uri="{FF2B5EF4-FFF2-40B4-BE49-F238E27FC236}">
                <a16:creationId xmlns:a16="http://schemas.microsoft.com/office/drawing/2014/main" id="{457834A7-D9DA-A4AD-44BD-5381598130CD}"/>
              </a:ext>
            </a:extLst>
          </p:cNvPr>
          <p:cNvSpPr/>
          <p:nvPr/>
        </p:nvSpPr>
        <p:spPr>
          <a:xfrm flipV="1">
            <a:off x="1217886" y="3737998"/>
            <a:ext cx="9455292" cy="45719"/>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3" name="object 33">
            <a:extLst>
              <a:ext uri="{FF2B5EF4-FFF2-40B4-BE49-F238E27FC236}">
                <a16:creationId xmlns:a16="http://schemas.microsoft.com/office/drawing/2014/main" id="{3079DA16-14BE-D3DF-F029-9F73AE8F7687}"/>
              </a:ext>
            </a:extLst>
          </p:cNvPr>
          <p:cNvSpPr/>
          <p:nvPr/>
        </p:nvSpPr>
        <p:spPr>
          <a:xfrm flipV="1">
            <a:off x="1217886" y="4227511"/>
            <a:ext cx="9455292" cy="45719"/>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4" name="object 33">
            <a:extLst>
              <a:ext uri="{FF2B5EF4-FFF2-40B4-BE49-F238E27FC236}">
                <a16:creationId xmlns:a16="http://schemas.microsoft.com/office/drawing/2014/main" id="{58B388B7-C7E2-138C-3F2D-6AD139EF8CA9}"/>
              </a:ext>
            </a:extLst>
          </p:cNvPr>
          <p:cNvSpPr/>
          <p:nvPr/>
        </p:nvSpPr>
        <p:spPr>
          <a:xfrm flipV="1">
            <a:off x="1217886" y="4693024"/>
            <a:ext cx="9455292" cy="45719"/>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5" name="object 33">
            <a:extLst>
              <a:ext uri="{FF2B5EF4-FFF2-40B4-BE49-F238E27FC236}">
                <a16:creationId xmlns:a16="http://schemas.microsoft.com/office/drawing/2014/main" id="{6D7050CD-72DA-515E-12A5-D0DA9B31050F}"/>
              </a:ext>
            </a:extLst>
          </p:cNvPr>
          <p:cNvSpPr/>
          <p:nvPr/>
        </p:nvSpPr>
        <p:spPr>
          <a:xfrm flipV="1">
            <a:off x="1217886" y="5342768"/>
            <a:ext cx="9455292" cy="45719"/>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6" name="object 16">
            <a:extLst>
              <a:ext uri="{FF2B5EF4-FFF2-40B4-BE49-F238E27FC236}">
                <a16:creationId xmlns:a16="http://schemas.microsoft.com/office/drawing/2014/main" id="{BA6A2CD7-70FD-74B5-3844-C8754E8CD782}"/>
              </a:ext>
            </a:extLst>
          </p:cNvPr>
          <p:cNvSpPr txBox="1"/>
          <p:nvPr/>
        </p:nvSpPr>
        <p:spPr>
          <a:xfrm>
            <a:off x="4486680" y="5502609"/>
            <a:ext cx="5184305" cy="135935"/>
          </a:xfrm>
          <a:prstGeom prst="rect">
            <a:avLst/>
          </a:prstGeom>
        </p:spPr>
        <p:txBody>
          <a:bodyPr vert="horz" wrap="square" lIns="0" tIns="12700" rIns="0" bIns="0" rtlCol="0">
            <a:spAutoFit/>
          </a:bodyPr>
          <a:lstStyle/>
          <a:p>
            <a:pPr marL="12699">
              <a:spcBef>
                <a:spcPts val="100"/>
              </a:spcBef>
            </a:pPr>
            <a:r>
              <a:rPr lang="ja-JP" altLang="en-US" sz="800">
                <a:solidFill>
                  <a:srgbClr val="333333"/>
                </a:solidFill>
                <a:latin typeface="Meiryo" panose="020B0604030504040204" pitchFamily="34" charset="-128"/>
                <a:ea typeface="Meiryo" panose="020B0604030504040204" pitchFamily="34" charset="-128"/>
                <a:cs typeface="Arial Unicode MS"/>
              </a:rPr>
              <a:t>配信</a:t>
            </a:r>
            <a:r>
              <a:rPr lang="en-US" altLang="ja-JP" sz="800">
                <a:solidFill>
                  <a:srgbClr val="333333"/>
                </a:solidFill>
                <a:latin typeface="Meiryo" panose="020B0604030504040204" pitchFamily="34" charset="-128"/>
                <a:ea typeface="Meiryo" panose="020B0604030504040204" pitchFamily="34" charset="-128"/>
                <a:cs typeface="Arial Unicode MS"/>
              </a:rPr>
              <a:t>2</a:t>
            </a:r>
            <a:r>
              <a:rPr lang="ja-JP" altLang="en-US" sz="800">
                <a:solidFill>
                  <a:srgbClr val="333333"/>
                </a:solidFill>
                <a:latin typeface="Meiryo" panose="020B0604030504040204" pitchFamily="34" charset="-128"/>
                <a:ea typeface="Meiryo" panose="020B0604030504040204" pitchFamily="34" charset="-128"/>
                <a:cs typeface="Arial Unicode MS"/>
              </a:rPr>
              <a:t>営業日前までに候補の中から掲載に使用する見出しをメールにてご連絡ください。</a:t>
            </a:r>
            <a:endPar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37" name="object 33">
            <a:extLst>
              <a:ext uri="{FF2B5EF4-FFF2-40B4-BE49-F238E27FC236}">
                <a16:creationId xmlns:a16="http://schemas.microsoft.com/office/drawing/2014/main" id="{4E8417AC-35A6-6432-64E5-9D3F87025224}"/>
              </a:ext>
            </a:extLst>
          </p:cNvPr>
          <p:cNvSpPr/>
          <p:nvPr/>
        </p:nvSpPr>
        <p:spPr>
          <a:xfrm flipV="1">
            <a:off x="1217886" y="5683165"/>
            <a:ext cx="9455292" cy="45719"/>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8" name="object 33">
            <a:extLst>
              <a:ext uri="{FF2B5EF4-FFF2-40B4-BE49-F238E27FC236}">
                <a16:creationId xmlns:a16="http://schemas.microsoft.com/office/drawing/2014/main" id="{123094BC-25F1-F94F-892B-83D5A46493E1}"/>
              </a:ext>
            </a:extLst>
          </p:cNvPr>
          <p:cNvSpPr/>
          <p:nvPr/>
        </p:nvSpPr>
        <p:spPr>
          <a:xfrm flipV="1">
            <a:off x="1217886" y="6001616"/>
            <a:ext cx="9455292" cy="45719"/>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9" name="object 14">
            <a:extLst>
              <a:ext uri="{FF2B5EF4-FFF2-40B4-BE49-F238E27FC236}">
                <a16:creationId xmlns:a16="http://schemas.microsoft.com/office/drawing/2014/main" id="{19F83713-A450-B9A8-B342-CB5E6959DB07}"/>
              </a:ext>
            </a:extLst>
          </p:cNvPr>
          <p:cNvSpPr txBox="1"/>
          <p:nvPr/>
        </p:nvSpPr>
        <p:spPr>
          <a:xfrm>
            <a:off x="4486680" y="4445023"/>
            <a:ext cx="4572001" cy="135935"/>
          </a:xfrm>
          <a:prstGeom prst="rect">
            <a:avLst/>
          </a:prstGeom>
        </p:spPr>
        <p:txBody>
          <a:bodyPr vert="horz" wrap="square" lIns="0" tIns="12700" rIns="0" bIns="0" rtlCol="0">
            <a:spAutoFit/>
          </a:bodyPr>
          <a:lstStyle/>
          <a:p>
            <a:pPr marL="12699">
              <a:spcBef>
                <a:spcPts val="100"/>
              </a:spcBef>
            </a:pP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発注後、翌々</a:t>
            </a:r>
            <a:r>
              <a:rPr sz="800" err="1">
                <a:solidFill>
                  <a:srgbClr val="333333"/>
                </a:solidFill>
                <a:latin typeface="Meiryo" panose="020B0604030504040204" pitchFamily="34" charset="-128"/>
                <a:ea typeface="Meiryo" panose="020B0604030504040204" pitchFamily="34" charset="-128"/>
                <a:cs typeface="Arial Unicode MS"/>
              </a:rPr>
              <a:t>営</a:t>
            </a:r>
            <a:r>
              <a:rPr sz="800" spc="-30" err="1">
                <a:solidFill>
                  <a:srgbClr val="333333"/>
                </a:solidFill>
                <a:latin typeface="Meiryo" panose="020B0604030504040204" pitchFamily="34" charset="-128"/>
                <a:ea typeface="Meiryo" panose="020B0604030504040204" pitchFamily="34" charset="-128"/>
                <a:cs typeface="Arial Unicode MS"/>
              </a:rPr>
              <a:t>業</a:t>
            </a:r>
            <a:r>
              <a:rPr sz="800" spc="-35" err="1">
                <a:solidFill>
                  <a:srgbClr val="333333"/>
                </a:solidFill>
                <a:latin typeface="Meiryo" panose="020B0604030504040204" pitchFamily="34" charset="-128"/>
                <a:ea typeface="Meiryo" panose="020B0604030504040204" pitchFamily="34" charset="-128"/>
                <a:cs typeface="Arial Unicode MS"/>
              </a:rPr>
              <a:t>日</a:t>
            </a:r>
            <a:r>
              <a:rPr lang="ja-JP" altLang="en-US" sz="800" spc="-35">
                <a:solidFill>
                  <a:srgbClr val="333333"/>
                </a:solidFill>
                <a:latin typeface="Meiryo" panose="020B0604030504040204" pitchFamily="34" charset="-128"/>
                <a:ea typeface="Meiryo" panose="020B0604030504040204" pitchFamily="34" charset="-128"/>
                <a:cs typeface="Arial Unicode MS"/>
              </a:rPr>
              <a:t>中</a:t>
            </a:r>
            <a:r>
              <a:rPr lang="ja-JP" altLang="en-US" sz="800" spc="-25">
                <a:solidFill>
                  <a:srgbClr val="333333"/>
                </a:solidFill>
                <a:latin typeface="Meiryo" panose="020B0604030504040204" pitchFamily="34" charset="-128"/>
                <a:ea typeface="Meiryo" panose="020B0604030504040204" pitchFamily="34" charset="-128"/>
                <a:cs typeface="Arial Unicode MS"/>
              </a:rPr>
              <a:t>まで</a:t>
            </a:r>
            <a:r>
              <a:rPr sz="800" spc="-30" err="1">
                <a:solidFill>
                  <a:srgbClr val="333333"/>
                </a:solidFill>
                <a:latin typeface="Meiryo" panose="020B0604030504040204" pitchFamily="34" charset="-128"/>
                <a:ea typeface="Meiryo" panose="020B0604030504040204" pitchFamily="34" charset="-128"/>
                <a:cs typeface="Arial Unicode MS"/>
              </a:rPr>
              <a:t>に</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、誘導枠へ掲出する見出しテキストの候補を提出いたします。</a:t>
            </a:r>
          </a:p>
        </p:txBody>
      </p:sp>
      <p:sp>
        <p:nvSpPr>
          <p:cNvPr id="40" name="object 27">
            <a:extLst>
              <a:ext uri="{FF2B5EF4-FFF2-40B4-BE49-F238E27FC236}">
                <a16:creationId xmlns:a16="http://schemas.microsoft.com/office/drawing/2014/main" id="{EB14E319-05E2-86F3-A9D9-A89E0D95190D}"/>
              </a:ext>
            </a:extLst>
          </p:cNvPr>
          <p:cNvSpPr txBox="1"/>
          <p:nvPr/>
        </p:nvSpPr>
        <p:spPr>
          <a:xfrm>
            <a:off x="1995163" y="4375275"/>
            <a:ext cx="1563459" cy="259045"/>
          </a:xfrm>
          <a:prstGeom prst="rect">
            <a:avLst/>
          </a:prstGeom>
        </p:spPr>
        <p:txBody>
          <a:bodyPr vert="horz" wrap="square" lIns="0" tIns="12700" rIns="0" bIns="0" rtlCol="0">
            <a:spAutoFit/>
          </a:bodyPr>
          <a:lstStyle/>
          <a:p>
            <a:pPr marL="12700">
              <a:spcBef>
                <a:spcPts val="100"/>
              </a:spcBef>
            </a:pPr>
            <a:r>
              <a:rPr lang="ja-JP" altLang="en-US" sz="1600" b="1" spc="-15">
                <a:solidFill>
                  <a:srgbClr val="002060"/>
                </a:solidFill>
                <a:latin typeface="Meiryo" panose="020B0604030504040204" pitchFamily="34" charset="-128"/>
                <a:ea typeface="Meiryo" panose="020B0604030504040204" pitchFamily="34" charset="-128"/>
                <a:cs typeface="HiraMinProN-W6"/>
              </a:rPr>
              <a:t>見出し候補</a:t>
            </a:r>
            <a:r>
              <a:rPr sz="1600" b="1" spc="-20" err="1">
                <a:solidFill>
                  <a:srgbClr val="002060"/>
                </a:solidFill>
                <a:latin typeface="Meiryo" panose="020B0604030504040204" pitchFamily="34" charset="-128"/>
                <a:ea typeface="Meiryo" panose="020B0604030504040204" pitchFamily="34" charset="-128"/>
                <a:cs typeface="HiraMinProN-W6"/>
              </a:rPr>
              <a:t>提出</a:t>
            </a:r>
            <a:endParaRPr sz="1600" b="1">
              <a:solidFill>
                <a:srgbClr val="002060"/>
              </a:solidFill>
              <a:latin typeface="Meiryo" panose="020B0604030504040204" pitchFamily="34" charset="-128"/>
              <a:ea typeface="Meiryo" panose="020B0604030504040204" pitchFamily="34" charset="-128"/>
              <a:cs typeface="HiraMinProN-W6"/>
            </a:endParaRPr>
          </a:p>
        </p:txBody>
      </p:sp>
      <p:sp>
        <p:nvSpPr>
          <p:cNvPr id="4" name="AutoShape 2" descr="LINEヤフー for business">
            <a:hlinkClick r:id="rId7"/>
            <a:extLst>
              <a:ext uri="{FF2B5EF4-FFF2-40B4-BE49-F238E27FC236}">
                <a16:creationId xmlns:a16="http://schemas.microsoft.com/office/drawing/2014/main" id="{A911DC04-1491-DAE9-952C-31069DDC2EB9}"/>
              </a:ext>
            </a:extLst>
          </p:cNvPr>
          <p:cNvSpPr>
            <a:spLocks noChangeAspect="1" noChangeArrowheads="1"/>
          </p:cNvSpPr>
          <p:nvPr/>
        </p:nvSpPr>
        <p:spPr bwMode="auto">
          <a:xfrm>
            <a:off x="4514850" y="4261914"/>
            <a:ext cx="3162300" cy="2381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41" name="object 7">
            <a:extLst>
              <a:ext uri="{FF2B5EF4-FFF2-40B4-BE49-F238E27FC236}">
                <a16:creationId xmlns:a16="http://schemas.microsoft.com/office/drawing/2014/main" id="{35BAABFC-193A-779A-FA89-C2415106CAF2}"/>
              </a:ext>
            </a:extLst>
          </p:cNvPr>
          <p:cNvSpPr txBox="1"/>
          <p:nvPr/>
        </p:nvSpPr>
        <p:spPr>
          <a:xfrm>
            <a:off x="1350605" y="1188781"/>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sz="700" b="1" spc="125" dirty="0">
                <a:solidFill>
                  <a:srgbClr val="002060"/>
                </a:solidFill>
                <a:latin typeface="Meiryo" panose="020B0604030504040204" pitchFamily="34" charset="-128"/>
                <a:ea typeface="Meiryo" panose="020B0604030504040204" pitchFamily="34" charset="-128"/>
                <a:cs typeface="HiraMinProN-W6"/>
              </a:rPr>
              <a:t>1</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43" name="object 9">
            <a:extLst>
              <a:ext uri="{FF2B5EF4-FFF2-40B4-BE49-F238E27FC236}">
                <a16:creationId xmlns:a16="http://schemas.microsoft.com/office/drawing/2014/main" id="{F90310FA-AB74-75F8-4B5D-62CAA67BCC98}"/>
              </a:ext>
            </a:extLst>
          </p:cNvPr>
          <p:cNvSpPr txBox="1"/>
          <p:nvPr/>
        </p:nvSpPr>
        <p:spPr>
          <a:xfrm>
            <a:off x="1349748" y="1840232"/>
            <a:ext cx="450215" cy="120546"/>
          </a:xfrm>
          <a:prstGeom prst="rect">
            <a:avLst/>
          </a:prstGeom>
        </p:spPr>
        <p:txBody>
          <a:bodyPr vert="horz" wrap="square" lIns="0" tIns="12700" rIns="0" bIns="0" rtlCol="0">
            <a:spAutoFit/>
          </a:bodyPr>
          <a:lstStyle/>
          <a:p>
            <a:pPr marL="12700">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2</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45" name="object 23">
            <a:extLst>
              <a:ext uri="{FF2B5EF4-FFF2-40B4-BE49-F238E27FC236}">
                <a16:creationId xmlns:a16="http://schemas.microsoft.com/office/drawing/2014/main" id="{E5B6AACE-593E-595C-5C93-930215649D8B}"/>
              </a:ext>
            </a:extLst>
          </p:cNvPr>
          <p:cNvSpPr txBox="1"/>
          <p:nvPr/>
        </p:nvSpPr>
        <p:spPr>
          <a:xfrm>
            <a:off x="1996848" y="1188781"/>
            <a:ext cx="2802225" cy="456535"/>
          </a:xfrm>
          <a:prstGeom prst="rect">
            <a:avLst/>
          </a:prstGeom>
        </p:spPr>
        <p:txBody>
          <a:bodyPr vert="horz" wrap="square" lIns="0" tIns="12700" rIns="0" bIns="0" rtlCol="0">
            <a:spAutoFit/>
          </a:bodyPr>
          <a:lstStyle/>
          <a:p>
            <a:pPr marL="12700">
              <a:spcBef>
                <a:spcPts val="100"/>
              </a:spcBef>
            </a:pPr>
            <a:r>
              <a:rPr lang="ja-JP" altLang="en-US" sz="1600" b="1" spc="15" dirty="0">
                <a:solidFill>
                  <a:srgbClr val="002060"/>
                </a:solidFill>
                <a:latin typeface="Meiryo" panose="020B0604030504040204" pitchFamily="34" charset="-128"/>
                <a:ea typeface="Meiryo" panose="020B0604030504040204" pitchFamily="34" charset="-128"/>
                <a:cs typeface="HiraMinProN-W6"/>
              </a:rPr>
              <a:t>案件作成</a:t>
            </a:r>
            <a:endParaRPr lang="en-US" sz="1600" b="1" spc="15" dirty="0">
              <a:solidFill>
                <a:srgbClr val="002060"/>
              </a:solidFill>
              <a:latin typeface="Meiryo" panose="020B0604030504040204" pitchFamily="34" charset="-128"/>
              <a:ea typeface="Meiryo" panose="020B0604030504040204" pitchFamily="34" charset="-128"/>
              <a:cs typeface="HiraMinProN-W6"/>
            </a:endParaRPr>
          </a:p>
          <a:p>
            <a:pPr marL="12700">
              <a:spcBef>
                <a:spcPts val="100"/>
              </a:spcBef>
            </a:pPr>
            <a:endParaRPr sz="1200" b="1" dirty="0">
              <a:solidFill>
                <a:srgbClr val="002060"/>
              </a:solidFill>
              <a:latin typeface="Meiryo" panose="020B0604030504040204" pitchFamily="34" charset="-128"/>
              <a:ea typeface="Meiryo" panose="020B0604030504040204" pitchFamily="34" charset="-128"/>
              <a:cs typeface="HiraMinProN-W6"/>
            </a:endParaRPr>
          </a:p>
        </p:txBody>
      </p:sp>
      <p:sp>
        <p:nvSpPr>
          <p:cNvPr id="47" name="object 33">
            <a:extLst>
              <a:ext uri="{FF2B5EF4-FFF2-40B4-BE49-F238E27FC236}">
                <a16:creationId xmlns:a16="http://schemas.microsoft.com/office/drawing/2014/main" id="{830B3666-BA93-B4E5-9E8B-648EDB579166}"/>
              </a:ext>
            </a:extLst>
          </p:cNvPr>
          <p:cNvSpPr/>
          <p:nvPr/>
        </p:nvSpPr>
        <p:spPr>
          <a:xfrm flipV="1">
            <a:off x="1217885" y="1012982"/>
            <a:ext cx="9455292" cy="45719"/>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8" name="object 43">
            <a:extLst>
              <a:ext uri="{FF2B5EF4-FFF2-40B4-BE49-F238E27FC236}">
                <a16:creationId xmlns:a16="http://schemas.microsoft.com/office/drawing/2014/main" id="{77A8B3DC-E3C6-CEA9-7DD0-76E7C22F3AB3}"/>
              </a:ext>
            </a:extLst>
          </p:cNvPr>
          <p:cNvSpPr txBox="1"/>
          <p:nvPr/>
        </p:nvSpPr>
        <p:spPr>
          <a:xfrm>
            <a:off x="4486679" y="1107949"/>
            <a:ext cx="6186497" cy="723275"/>
          </a:xfrm>
          <a:prstGeom prst="rect">
            <a:avLst/>
          </a:prstGeom>
        </p:spPr>
        <p:txBody>
          <a:bodyPr vert="horz" wrap="square" lIns="0" tIns="30480" rIns="0" bIns="0" rtlCol="0" anchor="t">
            <a:spAutoFit/>
          </a:bodyPr>
          <a:lstStyle/>
          <a:p>
            <a:pPr marL="12700">
              <a:spcBef>
                <a:spcPts val="240"/>
              </a:spcBef>
            </a:pPr>
            <a:r>
              <a:rPr lang="en-US" altLang="ja-JP" sz="800" dirty="0">
                <a:solidFill>
                  <a:srgbClr val="0D0D0D"/>
                </a:solidFill>
                <a:latin typeface="メイリオ" panose="020B0604030504040204" pitchFamily="50" charset="-128"/>
                <a:ea typeface="メイリオ" panose="020B0604030504040204" pitchFamily="50" charset="-128"/>
              </a:rPr>
              <a:t>LINE Biz Process Manager</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LBPM</a:t>
            </a:r>
            <a:r>
              <a:rPr lang="ja-JP" altLang="en-US" sz="800" dirty="0">
                <a:solidFill>
                  <a:srgbClr val="0D0D0D"/>
                </a:solidFill>
                <a:latin typeface="メイリオ" panose="020B0604030504040204" pitchFamily="50" charset="-128"/>
                <a:ea typeface="メイリオ" panose="020B0604030504040204" pitchFamily="50" charset="-128"/>
              </a:rPr>
              <a:t>）より案件を作成してください。</a:t>
            </a:r>
            <a:endParaRPr lang="en-US" altLang="ja-JP" sz="800" dirty="0">
              <a:solidFill>
                <a:srgbClr val="0D0D0D"/>
              </a:solidFill>
              <a:latin typeface="メイリオ" panose="020B0604030504040204" pitchFamily="50" charset="-128"/>
              <a:ea typeface="メイリオ" panose="020B0604030504040204" pitchFamily="50" charset="-128"/>
            </a:endParaRPr>
          </a:p>
          <a:p>
            <a:pPr marL="12700">
              <a:spcBef>
                <a:spcPts val="240"/>
              </a:spcBef>
            </a:pPr>
            <a:r>
              <a:rPr lang="ja-JP" altLang="en-US" sz="800" dirty="0">
                <a:solidFill>
                  <a:srgbClr val="0D0D0D"/>
                </a:solidFill>
                <a:latin typeface="メイリオ" panose="020B0604030504040204" pitchFamily="50" charset="-128"/>
                <a:ea typeface="メイリオ" panose="020B0604030504040204" pitchFamily="50" charset="-128"/>
                <a:cs typeface="Arial Unicode MS"/>
              </a:rPr>
              <a:t>申込商品は以下を選択してください。</a:t>
            </a:r>
            <a:endParaRPr lang="en-US" altLang="ja-JP" sz="800" dirty="0">
              <a:solidFill>
                <a:srgbClr val="0D0D0D"/>
              </a:solidFill>
              <a:latin typeface="メイリオ" panose="020B0604030504040204" pitchFamily="50" charset="-128"/>
              <a:ea typeface="メイリオ" panose="020B0604030504040204" pitchFamily="50" charset="-128"/>
              <a:cs typeface="Arial Unicode MS"/>
              <a:hlinkClick r:id="rId5"/>
            </a:endParaRPr>
          </a:p>
          <a:p>
            <a:pPr marL="12700">
              <a:spcBef>
                <a:spcPts val="240"/>
              </a:spcBef>
            </a:pPr>
            <a:r>
              <a:rPr kumimoji="0" lang="ja-JP" altLang="en-US" sz="800" kern="0" dirty="0">
                <a:solidFill>
                  <a:srgbClr val="002AFF"/>
                </a:solidFill>
                <a:latin typeface="メイリオ" panose="020B0604030504040204" pitchFamily="50" charset="-128"/>
                <a:ea typeface="メイリオ" panose="020B0604030504040204" pitchFamily="50" charset="-128"/>
              </a:rPr>
              <a:t>　</a:t>
            </a:r>
            <a:r>
              <a:rPr kumimoji="0" lang="en-US" altLang="ja-JP" sz="800" b="1" kern="0" dirty="0">
                <a:solidFill>
                  <a:srgbClr val="002AFF"/>
                </a:solidFill>
                <a:latin typeface="メイリオ" panose="020B0604030504040204" pitchFamily="50" charset="-128"/>
                <a:ea typeface="メイリオ" panose="020B0604030504040204" pitchFamily="50" charset="-128"/>
              </a:rPr>
              <a:t>LINE</a:t>
            </a:r>
            <a:r>
              <a:rPr kumimoji="0" lang="ja-JP" altLang="en-US" sz="800" b="1" kern="0" dirty="0">
                <a:solidFill>
                  <a:srgbClr val="002AFF"/>
                </a:solidFill>
                <a:latin typeface="メイリオ" panose="020B0604030504040204" pitchFamily="50" charset="-128"/>
                <a:ea typeface="メイリオ" panose="020B0604030504040204" pitchFamily="50" charset="-128"/>
              </a:rPr>
              <a:t>広告</a:t>
            </a:r>
            <a:r>
              <a:rPr kumimoji="0" lang="en-US" altLang="ja-JP" sz="800" b="1" kern="0" dirty="0">
                <a:solidFill>
                  <a:srgbClr val="002AFF"/>
                </a:solidFill>
                <a:latin typeface="メイリオ" panose="020B0604030504040204" pitchFamily="50" charset="-128"/>
                <a:ea typeface="メイリオ" panose="020B0604030504040204" pitchFamily="50" charset="-128"/>
              </a:rPr>
              <a:t>/LINE</a:t>
            </a:r>
            <a:r>
              <a:rPr kumimoji="0" lang="ja-JP" altLang="en-US" sz="800" b="1" kern="0" dirty="0">
                <a:solidFill>
                  <a:srgbClr val="002AFF"/>
                </a:solidFill>
                <a:latin typeface="メイリオ" panose="020B0604030504040204" pitchFamily="50" charset="-128"/>
                <a:ea typeface="メイリオ" panose="020B0604030504040204" pitchFamily="50" charset="-128"/>
              </a:rPr>
              <a:t>ヤフー広告</a:t>
            </a:r>
            <a:br>
              <a:rPr kumimoji="0" lang="en-US" altLang="ja-JP" sz="800" kern="0" dirty="0">
                <a:solidFill>
                  <a:srgbClr val="002AFF"/>
                </a:solidFill>
                <a:latin typeface="メイリオ" panose="020B0604030504040204" pitchFamily="50" charset="-128"/>
                <a:ea typeface="メイリオ" panose="020B0604030504040204" pitchFamily="50" charset="-128"/>
              </a:rPr>
            </a:br>
            <a:r>
              <a:rPr kumimoji="0" lang="ja-JP" altLang="en-US" sz="800" kern="0" dirty="0">
                <a:solidFill>
                  <a:srgbClr val="002AFF"/>
                </a:solidFill>
                <a:latin typeface="メイリオ" panose="020B0604030504040204" pitchFamily="50" charset="-128"/>
                <a:ea typeface="メイリオ" panose="020B0604030504040204" pitchFamily="50" charset="-128"/>
              </a:rPr>
              <a:t>　　　特集・タイアップ広告・クリエイティブ企画</a:t>
            </a:r>
            <a:r>
              <a:rPr kumimoji="0" lang="ja-JP" altLang="en-US" sz="800" b="1" kern="0" dirty="0">
                <a:solidFill>
                  <a:srgbClr val="002AFF"/>
                </a:solidFill>
                <a:latin typeface="メイリオ" panose="020B0604030504040204" pitchFamily="50" charset="-128"/>
                <a:ea typeface="メイリオ" panose="020B0604030504040204" pitchFamily="50" charset="-128"/>
              </a:rPr>
              <a:t>（レギュラー商品）</a:t>
            </a:r>
            <a:endParaRPr kumimoji="0" lang="en-US" altLang="ja-JP" sz="800" kern="0" dirty="0">
              <a:solidFill>
                <a:srgbClr val="000000"/>
              </a:solidFill>
              <a:latin typeface="メイリオ" panose="020B0604030504040204" pitchFamily="50" charset="-128"/>
              <a:ea typeface="メイリオ" panose="020B0604030504040204" pitchFamily="50" charset="-128"/>
            </a:endParaRPr>
          </a:p>
          <a:p>
            <a:pPr marL="12700">
              <a:spcBef>
                <a:spcPts val="240"/>
              </a:spcBef>
            </a:pPr>
            <a:endParaRPr lang="en" altLang="ja-JP" sz="800" dirty="0">
              <a:solidFill>
                <a:srgbClr val="F7790F"/>
              </a:solidFill>
              <a:latin typeface="Meiryo"/>
              <a:ea typeface="Meiryo"/>
              <a:cs typeface="Arial Unicode MS"/>
              <a:hlinkClick r:id="rId5"/>
            </a:endParaRPr>
          </a:p>
        </p:txBody>
      </p:sp>
      <p:sp>
        <p:nvSpPr>
          <p:cNvPr id="49" name="object 33">
            <a:extLst>
              <a:ext uri="{FF2B5EF4-FFF2-40B4-BE49-F238E27FC236}">
                <a16:creationId xmlns:a16="http://schemas.microsoft.com/office/drawing/2014/main" id="{0810AD97-CC8C-966F-945D-97721ABF75A2}"/>
              </a:ext>
            </a:extLst>
          </p:cNvPr>
          <p:cNvSpPr/>
          <p:nvPr/>
        </p:nvSpPr>
        <p:spPr>
          <a:xfrm flipV="1">
            <a:off x="1217885" y="1687307"/>
            <a:ext cx="9455292" cy="56303"/>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51" name="object 23">
            <a:extLst>
              <a:ext uri="{FF2B5EF4-FFF2-40B4-BE49-F238E27FC236}">
                <a16:creationId xmlns:a16="http://schemas.microsoft.com/office/drawing/2014/main" id="{D7A54A31-1E62-371B-A6AE-8244719B2E68}"/>
              </a:ext>
            </a:extLst>
          </p:cNvPr>
          <p:cNvSpPr txBox="1"/>
          <p:nvPr/>
        </p:nvSpPr>
        <p:spPr>
          <a:xfrm>
            <a:off x="1996848" y="1815488"/>
            <a:ext cx="2802225" cy="456535"/>
          </a:xfrm>
          <a:prstGeom prst="rect">
            <a:avLst/>
          </a:prstGeom>
        </p:spPr>
        <p:txBody>
          <a:bodyPr vert="horz" wrap="square" lIns="0" tIns="12700" rIns="0" bIns="0" rtlCol="0">
            <a:spAutoFit/>
          </a:bodyPr>
          <a:lstStyle/>
          <a:p>
            <a:pPr marL="12700">
              <a:spcBef>
                <a:spcPts val="100"/>
              </a:spcBef>
            </a:pPr>
            <a:r>
              <a:rPr sz="1600" b="1" spc="15" dirty="0" err="1">
                <a:solidFill>
                  <a:srgbClr val="002060"/>
                </a:solidFill>
                <a:latin typeface="Meiryo" panose="020B0604030504040204" pitchFamily="34" charset="-128"/>
                <a:ea typeface="Meiryo" panose="020B0604030504040204" pitchFamily="34" charset="-128"/>
                <a:cs typeface="HiraMinProN-W6"/>
              </a:rPr>
              <a:t>審査</a:t>
            </a:r>
            <a:endParaRPr lang="en-US" sz="1600" b="1" spc="15" dirty="0">
              <a:solidFill>
                <a:srgbClr val="002060"/>
              </a:solidFill>
              <a:latin typeface="Meiryo" panose="020B0604030504040204" pitchFamily="34" charset="-128"/>
              <a:ea typeface="Meiryo" panose="020B0604030504040204" pitchFamily="34" charset="-128"/>
              <a:cs typeface="HiraMinProN-W6"/>
            </a:endParaRPr>
          </a:p>
          <a:p>
            <a:pPr marL="12700">
              <a:spcBef>
                <a:spcPts val="100"/>
              </a:spcBef>
            </a:pPr>
            <a:r>
              <a:rPr lang="en-US" sz="1200" b="1" spc="15" dirty="0">
                <a:solidFill>
                  <a:srgbClr val="002060"/>
                </a:solidFill>
                <a:latin typeface="Meiryo" panose="020B0604030504040204" pitchFamily="34" charset="-128"/>
                <a:ea typeface="Meiryo" panose="020B0604030504040204" pitchFamily="34" charset="-128"/>
                <a:cs typeface="HiraMinProN-W6"/>
              </a:rPr>
              <a:t>(</a:t>
            </a:r>
            <a:r>
              <a:rPr lang="en-US" altLang="ja-JP" sz="1200" b="1" spc="15" dirty="0">
                <a:solidFill>
                  <a:srgbClr val="002060"/>
                </a:solidFill>
                <a:latin typeface="Meiryo" panose="020B0604030504040204" pitchFamily="34" charset="-128"/>
                <a:ea typeface="Meiryo" panose="020B0604030504040204" pitchFamily="34" charset="-128"/>
                <a:cs typeface="HiraMinProN-W6"/>
              </a:rPr>
              <a:t>LY</a:t>
            </a:r>
            <a:r>
              <a:rPr lang="ja-JP" altLang="en-US" sz="1200" b="1" spc="15" dirty="0">
                <a:solidFill>
                  <a:srgbClr val="002060"/>
                </a:solidFill>
                <a:latin typeface="Meiryo" panose="020B0604030504040204" pitchFamily="34" charset="-128"/>
                <a:ea typeface="Meiryo" panose="020B0604030504040204" pitchFamily="34" charset="-128"/>
                <a:cs typeface="HiraMinProN-W6"/>
              </a:rPr>
              <a:t>サービス掲載の企業商材可否</a:t>
            </a:r>
            <a:r>
              <a:rPr lang="en-US" altLang="ja-JP" sz="1200" b="1" spc="15" dirty="0">
                <a:solidFill>
                  <a:srgbClr val="002060"/>
                </a:solidFill>
                <a:latin typeface="Meiryo" panose="020B0604030504040204" pitchFamily="34" charset="-128"/>
                <a:ea typeface="Meiryo" panose="020B0604030504040204" pitchFamily="34" charset="-128"/>
                <a:cs typeface="HiraMinProN-W6"/>
              </a:rPr>
              <a:t>)</a:t>
            </a:r>
            <a:endParaRPr sz="1200" b="1" dirty="0">
              <a:solidFill>
                <a:srgbClr val="002060"/>
              </a:solidFill>
              <a:latin typeface="Meiryo" panose="020B0604030504040204" pitchFamily="34" charset="-128"/>
              <a:ea typeface="Meiryo" panose="020B0604030504040204" pitchFamily="34" charset="-128"/>
              <a:cs typeface="HiraMinProN-W6"/>
            </a:endParaRPr>
          </a:p>
        </p:txBody>
      </p:sp>
      <p:sp>
        <p:nvSpPr>
          <p:cNvPr id="52" name="object 8">
            <a:extLst>
              <a:ext uri="{FF2B5EF4-FFF2-40B4-BE49-F238E27FC236}">
                <a16:creationId xmlns:a16="http://schemas.microsoft.com/office/drawing/2014/main" id="{15A81516-DBA2-2855-7E27-1379401C8073}"/>
              </a:ext>
            </a:extLst>
          </p:cNvPr>
          <p:cNvSpPr txBox="1"/>
          <p:nvPr/>
        </p:nvSpPr>
        <p:spPr>
          <a:xfrm>
            <a:off x="4486678" y="1924604"/>
            <a:ext cx="6186497" cy="154401"/>
          </a:xfrm>
          <a:prstGeom prst="rect">
            <a:avLst/>
          </a:prstGeom>
        </p:spPr>
        <p:txBody>
          <a:bodyPr vert="horz" wrap="square" lIns="0" tIns="12700" rIns="0" bIns="0" rtlCol="0">
            <a:spAutoFit/>
          </a:bodyPr>
          <a:lstStyle/>
          <a:p>
            <a:pPr lvl="0">
              <a:lnSpc>
                <a:spcPct val="120000"/>
              </a:lnSpc>
              <a:defRPr/>
            </a:pPr>
            <a:r>
              <a:rPr kumimoji="0" lang="ja-JP" altLang="en-US" sz="800" kern="0" dirty="0">
                <a:solidFill>
                  <a:srgbClr val="000000"/>
                </a:solidFill>
                <a:latin typeface="メイリオ" panose="020B0604030504040204" pitchFamily="50" charset="-128"/>
                <a:ea typeface="メイリオ" panose="020B0604030504040204" pitchFamily="50" charset="-128"/>
                <a:hlinkClick r:id="rId8"/>
              </a:rPr>
              <a:t>アカウント審査基準</a:t>
            </a:r>
            <a:r>
              <a:rPr kumimoji="0" lang="ja-JP" altLang="en-US" sz="800" kern="0" dirty="0">
                <a:solidFill>
                  <a:srgbClr val="000000"/>
                </a:solidFill>
                <a:latin typeface="メイリオ" panose="020B0604030504040204" pitchFamily="50" charset="-128"/>
                <a:ea typeface="メイリオ" panose="020B0604030504040204" pitchFamily="50" charset="-128"/>
              </a:rPr>
              <a:t>に基づき、広告主様・訴求内容の審査を行います。</a:t>
            </a:r>
            <a:endParaRPr kumimoji="0" lang="en-US" altLang="ja-JP" sz="800" kern="0" dirty="0">
              <a:solidFill>
                <a:srgbClr val="00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5334787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2AF701-6F8B-442A-54DE-26C5F9DE672E}"/>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D2724B6B-7586-CBCB-8C20-373D8BFF3EF9}"/>
              </a:ext>
            </a:extLst>
          </p:cNvPr>
          <p:cNvSpPr>
            <a:spLocks noGrp="1"/>
          </p:cNvSpPr>
          <p:nvPr>
            <p:ph type="body" sz="quarter" idx="10"/>
          </p:nvPr>
        </p:nvSpPr>
        <p:spPr/>
        <p:txBody>
          <a:bodyPr/>
          <a:lstStyle/>
          <a:p>
            <a:r>
              <a:rPr lang="ja-JP" altLang="en-US" dirty="0"/>
              <a:t>お申し込み方法</a:t>
            </a:r>
          </a:p>
        </p:txBody>
      </p:sp>
      <p:pic>
        <p:nvPicPr>
          <p:cNvPr id="44" name="図プレースホルダー 18" descr="アイコン&#10;&#10;自動的に生成された説明">
            <a:extLst>
              <a:ext uri="{FF2B5EF4-FFF2-40B4-BE49-F238E27FC236}">
                <a16:creationId xmlns:a16="http://schemas.microsoft.com/office/drawing/2014/main" id="{B4817E78-8028-8368-9931-2BF3466576B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F52BD0BE-FCEA-AD58-385A-1993251D6F06}"/>
              </a:ext>
            </a:extLst>
          </p:cNvPr>
          <p:cNvSpPr>
            <a:spLocks noGrp="1"/>
          </p:cNvSpPr>
          <p:nvPr>
            <p:ph type="body" sz="quarter" idx="12"/>
          </p:nvPr>
        </p:nvSpPr>
        <p:spPr>
          <a:xfrm>
            <a:off x="595671" y="81412"/>
            <a:ext cx="866756" cy="410840"/>
          </a:xfrm>
        </p:spPr>
        <p:txBody>
          <a:bodyPr/>
          <a:lstStyle/>
          <a:p>
            <a:pPr marL="0" indent="0" algn="ctr">
              <a:buNone/>
            </a:pPr>
            <a:r>
              <a:rPr lang="en-US" altLang="ja-JP" dirty="0">
                <a:latin typeface="+mj-ea"/>
                <a:ea typeface="+mj-ea"/>
              </a:rPr>
              <a:t>LBPM</a:t>
            </a:r>
            <a:r>
              <a:rPr lang="ja-JP" altLang="en-US" dirty="0">
                <a:latin typeface="+mj-ea"/>
                <a:ea typeface="+mj-ea"/>
              </a:rPr>
              <a:t>実施</a:t>
            </a:r>
            <a:r>
              <a:rPr lang="ja-JP" altLang="en-US" dirty="0"/>
              <a:t>フロー</a:t>
            </a:r>
          </a:p>
        </p:txBody>
      </p:sp>
      <p:sp>
        <p:nvSpPr>
          <p:cNvPr id="2" name="タイトル 2">
            <a:extLst>
              <a:ext uri="{FF2B5EF4-FFF2-40B4-BE49-F238E27FC236}">
                <a16:creationId xmlns:a16="http://schemas.microsoft.com/office/drawing/2014/main" id="{BBCA35A8-2AEE-68D5-383E-0C31BC8BC4BC}"/>
              </a:ext>
            </a:extLst>
          </p:cNvPr>
          <p:cNvSpPr txBox="1">
            <a:spLocks/>
          </p:cNvSpPr>
          <p:nvPr/>
        </p:nvSpPr>
        <p:spPr>
          <a:xfrm>
            <a:off x="479425" y="1044507"/>
            <a:ext cx="11263396" cy="708879"/>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お申し込みは、</a:t>
            </a:r>
            <a:r>
              <a:rPr lang="en-US" altLang="ja-JP" sz="1400" dirty="0">
                <a:solidFill>
                  <a:srgbClr val="0D0D0D"/>
                </a:solidFill>
                <a:latin typeface="メイリオ" panose="020B0604030504040204" pitchFamily="50" charset="-128"/>
                <a:ea typeface="メイリオ" panose="020B0604030504040204" pitchFamily="50" charset="-128"/>
              </a:rPr>
              <a:t>LINE Biz Process Manager</a:t>
            </a:r>
            <a:r>
              <a:rPr lang="ja-JP" altLang="en-US" sz="1400" dirty="0">
                <a:solidFill>
                  <a:srgbClr val="0D0D0D"/>
                </a:solidFill>
                <a:latin typeface="メイリオ" panose="020B0604030504040204" pitchFamily="50" charset="-128"/>
                <a:ea typeface="メイリオ" panose="020B0604030504040204" pitchFamily="50" charset="-128"/>
              </a:rPr>
              <a:t>（</a:t>
            </a:r>
            <a:r>
              <a:rPr lang="en-US" altLang="ja-JP" sz="1400" dirty="0">
                <a:solidFill>
                  <a:srgbClr val="0D0D0D"/>
                </a:solidFill>
                <a:latin typeface="メイリオ" panose="020B0604030504040204" pitchFamily="50" charset="-128"/>
                <a:ea typeface="メイリオ" panose="020B0604030504040204" pitchFamily="50" charset="-128"/>
              </a:rPr>
              <a:t>LBPM</a:t>
            </a:r>
            <a:r>
              <a:rPr lang="ja-JP" altLang="en-US" sz="1400" dirty="0">
                <a:solidFill>
                  <a:srgbClr val="0D0D0D"/>
                </a:solidFill>
                <a:latin typeface="メイリオ" panose="020B0604030504040204" pitchFamily="50" charset="-128"/>
                <a:ea typeface="メイリオ" panose="020B0604030504040204" pitchFamily="50" charset="-128"/>
              </a:rPr>
              <a:t>）より行ってください。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en-US" altLang="ja-JP" sz="1400" dirty="0">
                <a:solidFill>
                  <a:srgbClr val="0D0D0D"/>
                </a:solidFill>
                <a:latin typeface="メイリオ" panose="020B0604030504040204" pitchFamily="50" charset="-128"/>
                <a:ea typeface="メイリオ" panose="020B0604030504040204" pitchFamily="50" charset="-128"/>
              </a:rPr>
              <a:t>LBPM</a:t>
            </a:r>
            <a:r>
              <a:rPr lang="ja-JP" altLang="en-US" sz="1400" dirty="0">
                <a:solidFill>
                  <a:srgbClr val="0D0D0D"/>
                </a:solidFill>
                <a:latin typeface="メイリオ" panose="020B0604030504040204" pitchFamily="50" charset="-128"/>
                <a:ea typeface="メイリオ" panose="020B0604030504040204" pitchFamily="50" charset="-128"/>
              </a:rPr>
              <a:t>でのお申し込みは以下の手順で進行し、「発注受領」ステータス到達時点で契約成立となります。</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74" name="正方形/長方形 73">
            <a:extLst>
              <a:ext uri="{FF2B5EF4-FFF2-40B4-BE49-F238E27FC236}">
                <a16:creationId xmlns:a16="http://schemas.microsoft.com/office/drawing/2014/main" id="{6D54D71F-A29D-3FF7-637D-62A7B11A82B2}"/>
              </a:ext>
            </a:extLst>
          </p:cNvPr>
          <p:cNvSpPr/>
          <p:nvPr/>
        </p:nvSpPr>
        <p:spPr>
          <a:xfrm>
            <a:off x="479425" y="1753386"/>
            <a:ext cx="1152000" cy="1357458"/>
          </a:xfrm>
          <a:prstGeom prst="rect">
            <a:avLst/>
          </a:prstGeom>
          <a:solidFill>
            <a:srgbClr val="000048"/>
          </a:solidFill>
          <a:ln w="28575" cap="flat" cmpd="sng" algn="ctr">
            <a:solidFill>
              <a:srgbClr val="000048"/>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案件作成</a:t>
            </a:r>
          </a:p>
        </p:txBody>
      </p:sp>
      <p:sp>
        <p:nvSpPr>
          <p:cNvPr id="75" name="正方形/長方形 74">
            <a:extLst>
              <a:ext uri="{FF2B5EF4-FFF2-40B4-BE49-F238E27FC236}">
                <a16:creationId xmlns:a16="http://schemas.microsoft.com/office/drawing/2014/main" id="{F7B364D9-1783-0B45-514A-A2A41C72D427}"/>
              </a:ext>
            </a:extLst>
          </p:cNvPr>
          <p:cNvSpPr/>
          <p:nvPr/>
        </p:nvSpPr>
        <p:spPr>
          <a:xfrm>
            <a:off x="479425" y="3361621"/>
            <a:ext cx="1152000" cy="862020"/>
          </a:xfrm>
          <a:prstGeom prst="rect">
            <a:avLst/>
          </a:prstGeom>
          <a:solidFill>
            <a:schemeClr val="bg1"/>
          </a:solidFill>
          <a:ln w="28575" cap="flat" cmpd="sng" algn="ctr">
            <a:solidFill>
              <a:srgbClr val="000048"/>
            </a:solidFill>
            <a:prstDash val="solid"/>
            <a:miter lim="800000"/>
          </a:ln>
          <a:effectLst/>
        </p:spPr>
        <p:txBody>
          <a:bodyPr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40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rPr>
              <a:t>企業・商材</a:t>
            </a:r>
            <a:endParaRPr kumimoji="0" lang="en-US" altLang="ja-JP" sz="1400" b="1" kern="0" dirty="0">
              <a:solidFill>
                <a:srgbClr val="000048"/>
              </a:solidFill>
              <a:latin typeface="Calibri" panose="020F0502020204030204"/>
              <a:ea typeface="メイリオ" panose="020B0604030504040204" pitchFamily="50" charset="-128"/>
            </a:endParaRPr>
          </a:p>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40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rPr>
              <a:t>審査</a:t>
            </a:r>
          </a:p>
        </p:txBody>
      </p:sp>
      <p:sp>
        <p:nvSpPr>
          <p:cNvPr id="76" name="正方形/長方形 75">
            <a:extLst>
              <a:ext uri="{FF2B5EF4-FFF2-40B4-BE49-F238E27FC236}">
                <a16:creationId xmlns:a16="http://schemas.microsoft.com/office/drawing/2014/main" id="{43B18CBB-1615-D223-C309-21A0C3277C51}"/>
              </a:ext>
            </a:extLst>
          </p:cNvPr>
          <p:cNvSpPr/>
          <p:nvPr/>
        </p:nvSpPr>
        <p:spPr>
          <a:xfrm>
            <a:off x="479425" y="4687360"/>
            <a:ext cx="1152000" cy="1152000"/>
          </a:xfrm>
          <a:prstGeom prst="rect">
            <a:avLst/>
          </a:prstGeom>
          <a:solidFill>
            <a:srgbClr val="000048"/>
          </a:solidFill>
          <a:ln w="28575" cap="flat" cmpd="sng" algn="ctr">
            <a:solidFill>
              <a:srgbClr val="000048"/>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発注</a:t>
            </a:r>
          </a:p>
        </p:txBody>
      </p:sp>
      <p:sp>
        <p:nvSpPr>
          <p:cNvPr id="77" name="正方形/長方形 76">
            <a:extLst>
              <a:ext uri="{FF2B5EF4-FFF2-40B4-BE49-F238E27FC236}">
                <a16:creationId xmlns:a16="http://schemas.microsoft.com/office/drawing/2014/main" id="{7CD0B843-C1B6-DEDF-C5AC-BAF6204F59C2}"/>
              </a:ext>
            </a:extLst>
          </p:cNvPr>
          <p:cNvSpPr/>
          <p:nvPr/>
        </p:nvSpPr>
        <p:spPr>
          <a:xfrm>
            <a:off x="1639723" y="1753385"/>
            <a:ext cx="5059610" cy="1357459"/>
          </a:xfrm>
          <a:prstGeom prst="rect">
            <a:avLst/>
          </a:prstGeom>
          <a:solidFill>
            <a:srgbClr val="FFFFFF"/>
          </a:solidFill>
          <a:ln w="28575" cap="flat" cmpd="sng" algn="ctr">
            <a:solidFill>
              <a:srgbClr val="000048"/>
            </a:solidFill>
            <a:prstDash val="solid"/>
            <a:miter lim="800000"/>
          </a:ln>
          <a:effectLst/>
        </p:spPr>
        <p:txBody>
          <a:bodyPr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「申込商品」から以下を選択してください。</a:t>
            </a:r>
            <a:r>
              <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br>
              <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0" lang="ja-JP" altLang="en-US" sz="1100" kern="0" dirty="0">
                <a:solidFill>
                  <a:srgbClr val="002AFF"/>
                </a:solidFill>
                <a:latin typeface="メイリオ" panose="020B0604030504040204" pitchFamily="50" charset="-128"/>
                <a:ea typeface="メイリオ" panose="020B0604030504040204" pitchFamily="50" charset="-128"/>
              </a:rPr>
              <a:t>　</a:t>
            </a:r>
            <a:r>
              <a:rPr kumimoji="0" lang="en-US" altLang="ja-JP"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LINE</a:t>
            </a: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広告</a:t>
            </a:r>
            <a:r>
              <a:rPr kumimoji="0" lang="en-US" altLang="ja-JP"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/LINE</a:t>
            </a: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ヤフー広告</a:t>
            </a:r>
            <a:br>
              <a:rPr kumimoji="0" lang="en-US" altLang="ja-JP" sz="1100" b="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br>
            <a:r>
              <a:rPr kumimoji="0" lang="ja-JP" altLang="en-US" sz="1100" b="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　　　</a:t>
            </a:r>
            <a:r>
              <a:rPr kumimoji="0" lang="ja-JP" altLang="en-US" sz="110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特集・タイアップ広告・クリエイティブ企画</a:t>
            </a: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（レギュラー商品）</a:t>
            </a:r>
            <a:endParaRPr kumimoji="0" lang="en-US" altLang="ja-JP"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必要事項を入力し、関連約款を確認、同意いただき「作成」ボタンを</a:t>
            </a:r>
            <a:br>
              <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押して案件作成完了です。</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R="0" lvl="0" defTabSz="914400" eaLnBrk="0" fontAlgn="base" latinLnBrk="0" hangingPunct="0">
              <a:lnSpc>
                <a:spcPct val="150000"/>
              </a:lnSpc>
              <a:spcBef>
                <a:spcPct val="0"/>
              </a:spcBef>
              <a:spcAft>
                <a:spcPct val="0"/>
              </a:spcAft>
              <a:buClrTx/>
              <a:buSzTx/>
              <a:tabLst/>
              <a:defRPr/>
            </a:pPr>
            <a:r>
              <a:rPr kumimoji="0" lang="en-US" altLang="ja-JP" sz="900" kern="0" dirty="0">
                <a:solidFill>
                  <a:srgbClr val="000000"/>
                </a:solidFill>
                <a:latin typeface="メイリオ" panose="020B0604030504040204" pitchFamily="50" charset="-128"/>
                <a:ea typeface="メイリオ" panose="020B0604030504040204" pitchFamily="50" charset="-128"/>
              </a:rPr>
              <a:t>※</a:t>
            </a:r>
            <a:r>
              <a:rPr kumimoji="0" lang="ja-JP" altLang="en-US" sz="900" kern="0" dirty="0">
                <a:solidFill>
                  <a:srgbClr val="000000"/>
                </a:solidFill>
                <a:latin typeface="メイリオ" panose="020B0604030504040204" pitchFamily="50" charset="-128"/>
                <a:ea typeface="メイリオ" panose="020B0604030504040204" pitchFamily="50" charset="-128"/>
              </a:rPr>
              <a:t> 契約サービス詳細（本資料の商品名）の選択は「発注」画面で行います。</a:t>
            </a:r>
            <a:endPar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8" name="正方形/長方形 77">
            <a:extLst>
              <a:ext uri="{FF2B5EF4-FFF2-40B4-BE49-F238E27FC236}">
                <a16:creationId xmlns:a16="http://schemas.microsoft.com/office/drawing/2014/main" id="{26BE3AFC-A1F4-4BFF-1DF1-2F6280DF194E}"/>
              </a:ext>
            </a:extLst>
          </p:cNvPr>
          <p:cNvSpPr/>
          <p:nvPr/>
        </p:nvSpPr>
        <p:spPr>
          <a:xfrm>
            <a:off x="1639723" y="3361621"/>
            <a:ext cx="5059610" cy="862020"/>
          </a:xfrm>
          <a:prstGeom prst="rect">
            <a:avLst/>
          </a:prstGeom>
          <a:solidFill>
            <a:srgbClr val="FFFFFF"/>
          </a:solidFill>
          <a:ln w="28575" cap="flat" cmpd="sng" algn="ctr">
            <a:solidFill>
              <a:srgbClr val="000048"/>
            </a:solidFill>
            <a:prstDash val="solid"/>
            <a:miter lim="800000"/>
          </a:ln>
          <a:effectLst/>
        </p:spPr>
        <p:txBody>
          <a:bodyPr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hlinkClick r:id="rId3"/>
              </a:rPr>
              <a:t>アカウント審査基準</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に基づき、広告主様</a:t>
            </a:r>
            <a:r>
              <a:rPr kumimoji="0" lang="ja-JP" altLang="en-US" sz="1100" kern="0" dirty="0">
                <a:solidFill>
                  <a:srgbClr val="000000"/>
                </a:solidFill>
                <a:latin typeface="メイリオ" panose="020B0604030504040204" pitchFamily="50" charset="-128"/>
                <a:ea typeface="メイリオ" panose="020B0604030504040204" pitchFamily="50" charset="-128"/>
              </a:rPr>
              <a:t>・</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訴求内容の審査を行います。</a:t>
            </a:r>
            <a:endPar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9" name="正方形/長方形 78">
            <a:extLst>
              <a:ext uri="{FF2B5EF4-FFF2-40B4-BE49-F238E27FC236}">
                <a16:creationId xmlns:a16="http://schemas.microsoft.com/office/drawing/2014/main" id="{162C5455-2A5E-2684-FE68-F30999DA8841}"/>
              </a:ext>
            </a:extLst>
          </p:cNvPr>
          <p:cNvSpPr/>
          <p:nvPr/>
        </p:nvSpPr>
        <p:spPr>
          <a:xfrm>
            <a:off x="1639723" y="4687360"/>
            <a:ext cx="5059610" cy="1152000"/>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en-US" altLang="ja-JP" sz="1100" b="1" kern="0" dirty="0">
                <a:solidFill>
                  <a:srgbClr val="000000"/>
                </a:solidFill>
                <a:latin typeface="メイリオ" panose="020B0604030504040204" pitchFamily="50" charset="-128"/>
                <a:ea typeface="メイリオ" panose="020B0604030504040204" pitchFamily="50" charset="-128"/>
              </a:rPr>
              <a:t>P.46</a:t>
            </a:r>
            <a:r>
              <a:rPr kumimoji="0" lang="ja-JP" altLang="en-US" sz="1100" b="1" kern="0" dirty="0">
                <a:solidFill>
                  <a:srgbClr val="000000"/>
                </a:solidFill>
                <a:latin typeface="メイリオ" panose="020B0604030504040204" pitchFamily="50" charset="-128"/>
                <a:ea typeface="メイリオ" panose="020B0604030504040204" pitchFamily="50" charset="-128"/>
              </a:rPr>
              <a:t>の</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「スペック詳細」ページを参照し、必要事項を入力してください。</a:t>
            </a:r>
            <a:endPar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「金額計算へ進む」ボタンを押し、金額を確認いただき、「確認画面へ」</a:t>
            </a:r>
            <a:br>
              <a:rPr kumimoji="0" lang="en-US" altLang="ja-JP" sz="1100" kern="0" dirty="0">
                <a:solidFill>
                  <a:srgbClr val="000000"/>
                </a:solidFill>
                <a:latin typeface="メイリオ" panose="020B0604030504040204" pitchFamily="50" charset="-128"/>
                <a:ea typeface="メイリオ" panose="020B0604030504040204" pitchFamily="50" charset="-128"/>
              </a:rPr>
            </a:br>
            <a:r>
              <a:rPr kumimoji="0" lang="ja-JP" altLang="en-US" sz="1100" kern="0" dirty="0">
                <a:solidFill>
                  <a:srgbClr val="000000"/>
                </a:solidFill>
                <a:latin typeface="メイリオ" panose="020B0604030504040204" pitchFamily="50" charset="-128"/>
                <a:ea typeface="メイリオ" panose="020B0604030504040204" pitchFamily="50" charset="-128"/>
              </a:rPr>
              <a:t>ボタンを押してください。</a:t>
            </a:r>
            <a:endParaRPr kumimoji="0" lang="en-US" altLang="ja-JP" sz="1100" kern="0" dirty="0">
              <a:solidFill>
                <a:srgbClr val="000000"/>
              </a:solidFill>
              <a:latin typeface="メイリオ" panose="020B0604030504040204" pitchFamily="50" charset="-128"/>
              <a:ea typeface="メイリオ" panose="020B0604030504040204" pitchFamily="50" charset="-128"/>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関連規約を確認、同意いただき「発注」ボタンを押して発注申請完了です。</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80" name="二等辺三角形 79">
            <a:extLst>
              <a:ext uri="{FF2B5EF4-FFF2-40B4-BE49-F238E27FC236}">
                <a16:creationId xmlns:a16="http://schemas.microsoft.com/office/drawing/2014/main" id="{571901DD-A7B8-E0D4-DCE0-7CD5411B0AF4}"/>
              </a:ext>
            </a:extLst>
          </p:cNvPr>
          <p:cNvSpPr/>
          <p:nvPr/>
        </p:nvSpPr>
        <p:spPr>
          <a:xfrm flipV="1">
            <a:off x="3381989" y="3184385"/>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1" name="二等辺三角形 80">
            <a:extLst>
              <a:ext uri="{FF2B5EF4-FFF2-40B4-BE49-F238E27FC236}">
                <a16:creationId xmlns:a16="http://schemas.microsoft.com/office/drawing/2014/main" id="{7E4C2954-5C5B-E962-52CC-7AED70625042}"/>
              </a:ext>
            </a:extLst>
          </p:cNvPr>
          <p:cNvSpPr/>
          <p:nvPr/>
        </p:nvSpPr>
        <p:spPr>
          <a:xfrm flipV="1">
            <a:off x="3381989" y="5912901"/>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4" name="四角形: 角を丸くする 83">
            <a:extLst>
              <a:ext uri="{FF2B5EF4-FFF2-40B4-BE49-F238E27FC236}">
                <a16:creationId xmlns:a16="http://schemas.microsoft.com/office/drawing/2014/main" id="{059C5E31-2086-9BA9-48A0-FA78F4BA12B9}"/>
              </a:ext>
            </a:extLst>
          </p:cNvPr>
          <p:cNvSpPr/>
          <p:nvPr/>
        </p:nvSpPr>
        <p:spPr>
          <a:xfrm>
            <a:off x="593511" y="1805712"/>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rPr>
              <a:t>代理店様対応</a:t>
            </a:r>
          </a:p>
        </p:txBody>
      </p:sp>
      <p:sp>
        <p:nvSpPr>
          <p:cNvPr id="85" name="四角形: 角を丸くする 84">
            <a:extLst>
              <a:ext uri="{FF2B5EF4-FFF2-40B4-BE49-F238E27FC236}">
                <a16:creationId xmlns:a16="http://schemas.microsoft.com/office/drawing/2014/main" id="{25485C06-6545-1919-4F06-07C0E310CB6E}"/>
              </a:ext>
            </a:extLst>
          </p:cNvPr>
          <p:cNvSpPr/>
          <p:nvPr/>
        </p:nvSpPr>
        <p:spPr>
          <a:xfrm>
            <a:off x="593511" y="4744401"/>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rPr>
              <a:t>代理店様対応</a:t>
            </a:r>
          </a:p>
        </p:txBody>
      </p:sp>
      <p:sp>
        <p:nvSpPr>
          <p:cNvPr id="86" name="四角形: 角を丸くする 85">
            <a:extLst>
              <a:ext uri="{FF2B5EF4-FFF2-40B4-BE49-F238E27FC236}">
                <a16:creationId xmlns:a16="http://schemas.microsoft.com/office/drawing/2014/main" id="{93A83A0A-E05E-87CE-F8A6-77EC0AFD88B5}"/>
              </a:ext>
            </a:extLst>
          </p:cNvPr>
          <p:cNvSpPr/>
          <p:nvPr/>
        </p:nvSpPr>
        <p:spPr>
          <a:xfrm>
            <a:off x="593511" y="3434891"/>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弊社対応</a:t>
            </a:r>
          </a:p>
        </p:txBody>
      </p:sp>
      <p:sp>
        <p:nvSpPr>
          <p:cNvPr id="87" name="テキスト ボックス 86">
            <a:extLst>
              <a:ext uri="{FF2B5EF4-FFF2-40B4-BE49-F238E27FC236}">
                <a16:creationId xmlns:a16="http://schemas.microsoft.com/office/drawing/2014/main" id="{BD27B6A6-9D00-7A2A-7F3C-75799073C39A}"/>
              </a:ext>
            </a:extLst>
          </p:cNvPr>
          <p:cNvSpPr txBox="1"/>
          <p:nvPr/>
        </p:nvSpPr>
        <p:spPr>
          <a:xfrm>
            <a:off x="3796768" y="4266562"/>
            <a:ext cx="3530958" cy="369332"/>
          </a:xfrm>
          <a:prstGeom prst="rect">
            <a:avLst/>
          </a:prstGeom>
          <a:noFill/>
        </p:spPr>
        <p:txBody>
          <a:bodyPr wrap="square" rtlCol="0">
            <a:spAutoFit/>
          </a:bodyPr>
          <a:lstStyle/>
          <a:p>
            <a:r>
              <a:rPr kumimoji="1" lang="ja-JP" altLang="en-US" sz="900" b="1" dirty="0">
                <a:latin typeface="+mn-ea"/>
              </a:rPr>
              <a:t>企業・商材審査承認後に発注入力ができるようになります。</a:t>
            </a:r>
            <a:endParaRPr kumimoji="1" lang="en-US" altLang="ja-JP" sz="900" b="1" dirty="0">
              <a:latin typeface="+mn-ea"/>
            </a:endParaRPr>
          </a:p>
          <a:p>
            <a:r>
              <a:rPr lang="ja-JP" altLang="en-US" sz="900" b="1" dirty="0">
                <a:latin typeface="+mn-ea"/>
              </a:rPr>
              <a:t>下記発注の前に前頁の「</a:t>
            </a:r>
            <a:r>
              <a:rPr lang="en-US" altLang="ja-JP" sz="900" b="1" dirty="0">
                <a:latin typeface="+mn-ea"/>
              </a:rPr>
              <a:t>STEP</a:t>
            </a:r>
            <a:r>
              <a:rPr lang="ja-JP" altLang="en-US" sz="900" b="1" dirty="0">
                <a:latin typeface="+mn-ea"/>
              </a:rPr>
              <a:t>３、４」を完了させてください。</a:t>
            </a:r>
            <a:endParaRPr kumimoji="1" lang="ja-JP" altLang="en-US" sz="900" b="1" dirty="0">
              <a:latin typeface="+mn-ea"/>
            </a:endParaRPr>
          </a:p>
        </p:txBody>
      </p:sp>
      <p:sp>
        <p:nvSpPr>
          <p:cNvPr id="88" name="二等辺三角形 87">
            <a:extLst>
              <a:ext uri="{FF2B5EF4-FFF2-40B4-BE49-F238E27FC236}">
                <a16:creationId xmlns:a16="http://schemas.microsoft.com/office/drawing/2014/main" id="{089D24B3-0500-966D-F8B6-8EA0C713F772}"/>
              </a:ext>
            </a:extLst>
          </p:cNvPr>
          <p:cNvSpPr/>
          <p:nvPr/>
        </p:nvSpPr>
        <p:spPr>
          <a:xfrm flipV="1">
            <a:off x="3381987" y="4406429"/>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9" name="テキスト ボックス 88">
            <a:extLst>
              <a:ext uri="{FF2B5EF4-FFF2-40B4-BE49-F238E27FC236}">
                <a16:creationId xmlns:a16="http://schemas.microsoft.com/office/drawing/2014/main" id="{6E62EA1D-E213-D6D5-C30E-C343BC39C6C6}"/>
              </a:ext>
            </a:extLst>
          </p:cNvPr>
          <p:cNvSpPr txBox="1"/>
          <p:nvPr/>
        </p:nvSpPr>
        <p:spPr>
          <a:xfrm>
            <a:off x="666233" y="6090137"/>
            <a:ext cx="6033100" cy="430887"/>
          </a:xfrm>
          <a:prstGeom prst="rect">
            <a:avLst/>
          </a:prstGeom>
          <a:noFill/>
        </p:spPr>
        <p:txBody>
          <a:bodyPr wrap="square" rtlCol="0">
            <a:spAutoFit/>
          </a:bodyPr>
          <a:lstStyle/>
          <a:p>
            <a:r>
              <a:rPr kumimoji="1" lang="ja-JP" altLang="en-US" sz="1100" dirty="0"/>
              <a:t>弊社にて発注内容を確認のうえ、「発注受領」となり契約成立となります。</a:t>
            </a:r>
            <a:endParaRPr kumimoji="1" lang="en-US" altLang="ja-JP" sz="1100" dirty="0"/>
          </a:p>
          <a:p>
            <a:r>
              <a:rPr lang="ja-JP" altLang="en-US" sz="1100" dirty="0"/>
              <a:t>契約成立後は制作・掲載準備を進めますので、キャンセルは承れません。ご注意ください。</a:t>
            </a:r>
            <a:endParaRPr kumimoji="1" lang="ja-JP" altLang="en-US" sz="1100" dirty="0"/>
          </a:p>
        </p:txBody>
      </p:sp>
      <p:pic>
        <p:nvPicPr>
          <p:cNvPr id="91" name="図 90" descr="グラフィカル ユーザー インターフェイス, アプリケーション&#10;&#10;AI 生成コンテンツは誤りを含む可能性があります。">
            <a:extLst>
              <a:ext uri="{FF2B5EF4-FFF2-40B4-BE49-F238E27FC236}">
                <a16:creationId xmlns:a16="http://schemas.microsoft.com/office/drawing/2014/main" id="{B510DD65-12E6-3886-7F22-4FBE0573F9EF}"/>
              </a:ext>
            </a:extLst>
          </p:cNvPr>
          <p:cNvPicPr>
            <a:picLocks noChangeAspect="1"/>
          </p:cNvPicPr>
          <p:nvPr/>
        </p:nvPicPr>
        <p:blipFill>
          <a:blip r:embed="rId4"/>
          <a:stretch>
            <a:fillRect/>
          </a:stretch>
        </p:blipFill>
        <p:spPr>
          <a:xfrm>
            <a:off x="6961895" y="2042543"/>
            <a:ext cx="4750680" cy="1425204"/>
          </a:xfrm>
          <a:prstGeom prst="rect">
            <a:avLst/>
          </a:prstGeom>
          <a:ln>
            <a:solidFill>
              <a:schemeClr val="accent5"/>
            </a:solidFill>
          </a:ln>
        </p:spPr>
      </p:pic>
      <p:sp>
        <p:nvSpPr>
          <p:cNvPr id="99" name="四角形: 角を丸くする 98">
            <a:extLst>
              <a:ext uri="{FF2B5EF4-FFF2-40B4-BE49-F238E27FC236}">
                <a16:creationId xmlns:a16="http://schemas.microsoft.com/office/drawing/2014/main" id="{1AB583D9-66A8-29FA-B8D0-8FF842D50BC2}"/>
              </a:ext>
            </a:extLst>
          </p:cNvPr>
          <p:cNvSpPr/>
          <p:nvPr/>
        </p:nvSpPr>
        <p:spPr>
          <a:xfrm>
            <a:off x="6961894" y="1751757"/>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案件作成画面</a:t>
            </a:r>
            <a:endParaRPr kumimoji="1" lang="en-US" altLang="ja-JP" sz="900" b="1" dirty="0">
              <a:solidFill>
                <a:schemeClr val="bg1"/>
              </a:solidFill>
            </a:endParaRPr>
          </a:p>
        </p:txBody>
      </p:sp>
    </p:spTree>
    <p:extLst>
      <p:ext uri="{BB962C8B-B14F-4D97-AF65-F5344CB8AC3E}">
        <p14:creationId xmlns:p14="http://schemas.microsoft.com/office/powerpoint/2010/main" val="20697807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2750A5-4303-D7F3-F096-620962A903D8}"/>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3100DF0F-F993-2B8E-5881-5D4587C64A8F}"/>
              </a:ext>
            </a:extLst>
          </p:cNvPr>
          <p:cNvSpPr>
            <a:spLocks noGrp="1"/>
          </p:cNvSpPr>
          <p:nvPr>
            <p:ph type="body" sz="quarter" idx="12"/>
          </p:nvPr>
        </p:nvSpPr>
        <p:spPr>
          <a:xfrm>
            <a:off x="587922" y="67514"/>
            <a:ext cx="968503" cy="410840"/>
          </a:xfrm>
        </p:spPr>
        <p:txBody>
          <a:bodyPr/>
          <a:lstStyle/>
          <a:p>
            <a:pPr marL="0" indent="0">
              <a:buNone/>
            </a:pPr>
            <a:r>
              <a:rPr lang="ja-JP" altLang="en-US" dirty="0"/>
              <a:t>トライアル販売の</a:t>
            </a:r>
            <a:br>
              <a:rPr lang="en-US" altLang="ja-JP" dirty="0"/>
            </a:br>
            <a:r>
              <a:rPr lang="ja-JP" altLang="en-US" dirty="0"/>
              <a:t>ご案内</a:t>
            </a:r>
          </a:p>
        </p:txBody>
      </p:sp>
      <p:pic>
        <p:nvPicPr>
          <p:cNvPr id="6" name="図プレースホルダー 8" descr="アイコン&#10;&#10;自動的に生成された説明">
            <a:extLst>
              <a:ext uri="{FF2B5EF4-FFF2-40B4-BE49-F238E27FC236}">
                <a16:creationId xmlns:a16="http://schemas.microsoft.com/office/drawing/2014/main" id="{4D37FE40-74E4-2BF9-55EC-FB12002ECE5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BBE2BB5C-77F3-C520-5580-EEADD05E967B}"/>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注意事項</a:t>
            </a:r>
            <a:endParaRPr lang="ja-JP" altLang="en-US" sz="2000" i="0">
              <a:solidFill>
                <a:srgbClr val="000048"/>
              </a:solidFill>
              <a:effectLst/>
              <a:latin typeface="+mj-ea"/>
              <a:ea typeface="+mj-ea"/>
            </a:endParaRPr>
          </a:p>
        </p:txBody>
      </p:sp>
      <p:sp>
        <p:nvSpPr>
          <p:cNvPr id="2" name="テキスト ボックス 5">
            <a:extLst>
              <a:ext uri="{FF2B5EF4-FFF2-40B4-BE49-F238E27FC236}">
                <a16:creationId xmlns:a16="http://schemas.microsoft.com/office/drawing/2014/main" id="{282641B5-4BAC-E647-AB10-341F88FA9D18}"/>
              </a:ext>
            </a:extLst>
          </p:cNvPr>
          <p:cNvSpPr txBox="1"/>
          <p:nvPr/>
        </p:nvSpPr>
        <p:spPr>
          <a:xfrm>
            <a:off x="1368354" y="1213465"/>
            <a:ext cx="4238045" cy="1524000"/>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サーバー負荷による表示遅延・障害について</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algn="just" latinLnBrk="1">
              <a:lnSpc>
                <a:spcPct val="150000"/>
              </a:lnSpc>
              <a:buClr>
                <a:srgbClr val="0AC200"/>
              </a:buClr>
            </a:pPr>
            <a:r>
              <a:rPr lang="ja-JP" altLang="en-US" sz="1100">
                <a:solidFill>
                  <a:schemeClr val="tx1">
                    <a:lumMod val="75000"/>
                    <a:lumOff val="25000"/>
                  </a:schemeClr>
                </a:solidFill>
                <a:latin typeface="+mn-ea"/>
                <a:ea typeface="+mn-ea"/>
              </a:rPr>
              <a:t>一斉に</a:t>
            </a:r>
            <a:r>
              <a:rPr lang="en-US" altLang="ja-JP" sz="1100">
                <a:solidFill>
                  <a:schemeClr val="tx1">
                    <a:lumMod val="75000"/>
                    <a:lumOff val="25000"/>
                  </a:schemeClr>
                </a:solidFill>
                <a:latin typeface="+mn-ea"/>
                <a:ea typeface="+mn-ea"/>
              </a:rPr>
              <a:t>PUSH</a:t>
            </a:r>
            <a:r>
              <a:rPr lang="ja-JP" altLang="en-US" sz="1100">
                <a:solidFill>
                  <a:schemeClr val="tx1">
                    <a:lumMod val="75000"/>
                    <a:lumOff val="25000"/>
                  </a:schemeClr>
                </a:solidFill>
                <a:latin typeface="+mn-ea"/>
                <a:ea typeface="+mn-ea"/>
              </a:rPr>
              <a:t>配信されるため、配信直後や特定のタイミングにおいて、</a:t>
            </a:r>
            <a:r>
              <a:rPr lang="ja-JP" altLang="en-US" sz="1100" b="1">
                <a:solidFill>
                  <a:schemeClr val="tx1">
                    <a:lumMod val="75000"/>
                    <a:lumOff val="25000"/>
                  </a:schemeClr>
                </a:solidFill>
                <a:latin typeface="+mn-ea"/>
                <a:ea typeface="+mn-ea"/>
              </a:rPr>
              <a:t>遷移先へのアクセスが瞬間的に集中する可能性がございます</a:t>
            </a:r>
            <a:r>
              <a:rPr lang="ja-JP" altLang="en-US" sz="1100">
                <a:solidFill>
                  <a:schemeClr val="tx1">
                    <a:lumMod val="75000"/>
                    <a:lumOff val="25000"/>
                  </a:schemeClr>
                </a:solidFill>
                <a:latin typeface="+mn-ea"/>
                <a:ea typeface="+mn-ea"/>
              </a:rPr>
              <a:t>。サーバー負荷による表示遅延・障害を防ぐために、事前のご準備を必ずお願い致します。</a:t>
            </a:r>
          </a:p>
        </p:txBody>
      </p:sp>
      <p:sp>
        <p:nvSpPr>
          <p:cNvPr id="4" name="テキスト ボックス 5">
            <a:extLst>
              <a:ext uri="{FF2B5EF4-FFF2-40B4-BE49-F238E27FC236}">
                <a16:creationId xmlns:a16="http://schemas.microsoft.com/office/drawing/2014/main" id="{D0926637-E519-5BC3-8FF2-5E3B334A004E}"/>
              </a:ext>
            </a:extLst>
          </p:cNvPr>
          <p:cNvSpPr txBox="1"/>
          <p:nvPr/>
        </p:nvSpPr>
        <p:spPr>
          <a:xfrm>
            <a:off x="1368354" y="2737465"/>
            <a:ext cx="4238045" cy="1383071"/>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遷移先の維持について</a:t>
            </a:r>
          </a:p>
          <a:p>
            <a:pPr algn="just" latinLnBrk="1">
              <a:lnSpc>
                <a:spcPct val="150000"/>
              </a:lnSpc>
              <a:buClr>
                <a:srgbClr val="0AC200"/>
              </a:buClr>
            </a:pPr>
            <a:r>
              <a:rPr lang="ja-JP" altLang="en-US" sz="1100" b="1">
                <a:solidFill>
                  <a:schemeClr val="tx1">
                    <a:lumMod val="75000"/>
                    <a:lumOff val="25000"/>
                  </a:schemeClr>
                </a:solidFill>
              </a:rPr>
              <a:t>配信から</a:t>
            </a:r>
            <a:r>
              <a:rPr lang="en-US" altLang="ja-JP" sz="1100" b="1">
                <a:solidFill>
                  <a:schemeClr val="tx1">
                    <a:lumMod val="75000"/>
                    <a:lumOff val="25000"/>
                  </a:schemeClr>
                </a:solidFill>
              </a:rPr>
              <a:t>2</a:t>
            </a:r>
            <a:r>
              <a:rPr lang="ja-JP" altLang="en-US" sz="1100" b="1">
                <a:solidFill>
                  <a:schemeClr val="tx1">
                    <a:lumMod val="75000"/>
                    <a:lumOff val="25000"/>
                  </a:schemeClr>
                </a:solidFill>
              </a:rPr>
              <a:t>週間は、遷移先が閲覧不可（デッドリンク）とならないよう、何らかの内容が表示される状態を維持</a:t>
            </a:r>
            <a:r>
              <a:rPr lang="ja-JP" altLang="en-US" sz="1100">
                <a:solidFill>
                  <a:schemeClr val="tx1">
                    <a:lumMod val="75000"/>
                    <a:lumOff val="25000"/>
                  </a:schemeClr>
                </a:solidFill>
              </a:rPr>
              <a:t>していただきますようお願い致します（</a:t>
            </a:r>
            <a:r>
              <a:rPr lang="en-US" altLang="ja-JP" sz="1100">
                <a:solidFill>
                  <a:schemeClr val="tx1">
                    <a:lumMod val="75000"/>
                    <a:lumOff val="25000"/>
                  </a:schemeClr>
                </a:solidFill>
              </a:rPr>
              <a:t>e.g. </a:t>
            </a:r>
            <a:r>
              <a:rPr lang="ja-JP" altLang="en-US" sz="1100">
                <a:solidFill>
                  <a:schemeClr val="tx1">
                    <a:lumMod val="75000"/>
                    <a:lumOff val="25000"/>
                  </a:schemeClr>
                </a:solidFill>
              </a:rPr>
              <a:t>キャンペーンは終了しました</a:t>
            </a:r>
            <a:r>
              <a:rPr lang="en-US" altLang="ja-JP" sz="1100">
                <a:solidFill>
                  <a:schemeClr val="tx1">
                    <a:lumMod val="75000"/>
                    <a:lumOff val="25000"/>
                  </a:schemeClr>
                </a:solidFill>
              </a:rPr>
              <a:t> </a:t>
            </a:r>
            <a:r>
              <a:rPr lang="ja-JP" altLang="en-US" sz="1100">
                <a:solidFill>
                  <a:schemeClr val="tx1">
                    <a:lumMod val="75000"/>
                    <a:lumOff val="25000"/>
                  </a:schemeClr>
                </a:solidFill>
              </a:rPr>
              <a:t>等） 。やむを得ない理由で維持が難しい場合は、事前にご相談ください。</a:t>
            </a: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5" name="テキスト ボックス 4">
            <a:extLst>
              <a:ext uri="{FF2B5EF4-FFF2-40B4-BE49-F238E27FC236}">
                <a16:creationId xmlns:a16="http://schemas.microsoft.com/office/drawing/2014/main" id="{FB78E339-3C59-C80B-1A4E-54CFD6557676}"/>
              </a:ext>
            </a:extLst>
          </p:cNvPr>
          <p:cNvSpPr txBox="1"/>
          <p:nvPr/>
        </p:nvSpPr>
        <p:spPr>
          <a:xfrm>
            <a:off x="6585601" y="1213465"/>
            <a:ext cx="4238045" cy="2599565"/>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競合他社広告の表示リスクについて</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algn="just" latinLnBrk="1">
              <a:lnSpc>
                <a:spcPct val="150000"/>
              </a:lnSpc>
              <a:buClr>
                <a:srgbClr val="0AC200"/>
              </a:buClr>
            </a:pPr>
            <a:r>
              <a:rPr lang="en-US" altLang="ja-JP" sz="1100">
                <a:solidFill>
                  <a:schemeClr val="tx1">
                    <a:lumMod val="75000"/>
                    <a:lumOff val="25000"/>
                  </a:schemeClr>
                </a:solidFill>
                <a:latin typeface="+mn-ea"/>
              </a:rPr>
              <a:t>(</a:t>
            </a:r>
            <a:r>
              <a:rPr lang="ja-JP" altLang="en-US" sz="1100">
                <a:solidFill>
                  <a:schemeClr val="tx1">
                    <a:lumMod val="75000"/>
                    <a:lumOff val="25000"/>
                  </a:schemeClr>
                </a:solidFill>
                <a:latin typeface="+mn-ea"/>
              </a:rPr>
              <a:t>現行の</a:t>
            </a:r>
            <a:r>
              <a:rPr lang="en-US" altLang="ja-JP" sz="1100">
                <a:solidFill>
                  <a:schemeClr val="tx1">
                    <a:lumMod val="75000"/>
                    <a:lumOff val="25000"/>
                  </a:schemeClr>
                </a:solidFill>
                <a:latin typeface="+mn-ea"/>
              </a:rPr>
              <a:t>)</a:t>
            </a:r>
            <a:r>
              <a:rPr lang="ja-JP" altLang="en-US" sz="1100">
                <a:solidFill>
                  <a:schemeClr val="tx1">
                    <a:lumMod val="75000"/>
                    <a:lumOff val="25000"/>
                  </a:schemeClr>
                </a:solidFill>
                <a:latin typeface="+mn-ea"/>
              </a:rPr>
              <a:t>仕様上、</a:t>
            </a:r>
            <a:r>
              <a:rPr lang="en" altLang="ja-JP" sz="1100">
                <a:solidFill>
                  <a:schemeClr val="tx1">
                    <a:lumMod val="75000"/>
                    <a:lumOff val="25000"/>
                  </a:schemeClr>
                </a:solidFill>
                <a:latin typeface="+mn-ea"/>
              </a:rPr>
              <a:t>DIGEST Spot Direct</a:t>
            </a:r>
            <a:r>
              <a:rPr lang="ja-JP" altLang="en-US" sz="1100">
                <a:solidFill>
                  <a:schemeClr val="tx1">
                    <a:lumMod val="75000"/>
                    <a:lumOff val="25000"/>
                  </a:schemeClr>
                </a:solidFill>
                <a:latin typeface="+mn-ea"/>
              </a:rPr>
              <a:t>が掲載される</a:t>
            </a:r>
            <a:r>
              <a:rPr lang="en" altLang="ja-JP" sz="1100">
                <a:solidFill>
                  <a:schemeClr val="tx1">
                    <a:lumMod val="75000"/>
                    <a:lumOff val="25000"/>
                  </a:schemeClr>
                </a:solidFill>
                <a:latin typeface="+mn-ea"/>
              </a:rPr>
              <a:t>DIGEST</a:t>
            </a:r>
            <a:r>
              <a:rPr lang="ja-JP" altLang="en-US" sz="1100">
                <a:solidFill>
                  <a:schemeClr val="tx1">
                    <a:lumMod val="75000"/>
                    <a:lumOff val="25000"/>
                  </a:schemeClr>
                </a:solidFill>
                <a:latin typeface="+mn-ea"/>
              </a:rPr>
              <a:t>の下部に運用型広告も表示されます。競合他社の広告が表示される可能性もございますので、予めご了承のうえ、お申し込み・ご出稿をお願い致します。</a:t>
            </a:r>
          </a:p>
        </p:txBody>
      </p:sp>
      <p:sp>
        <p:nvSpPr>
          <p:cNvPr id="8" name="テキスト ボックス 5">
            <a:extLst>
              <a:ext uri="{FF2B5EF4-FFF2-40B4-BE49-F238E27FC236}">
                <a16:creationId xmlns:a16="http://schemas.microsoft.com/office/drawing/2014/main" id="{363829E9-A0A5-A853-B7A3-9E3BA0850E57}"/>
              </a:ext>
            </a:extLst>
          </p:cNvPr>
          <p:cNvSpPr txBox="1"/>
          <p:nvPr/>
        </p:nvSpPr>
        <p:spPr>
          <a:xfrm>
            <a:off x="1368353" y="4261464"/>
            <a:ext cx="4238045" cy="1641625"/>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遷移先へアクセスできない場合等の対応について</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algn="just" latinLnBrk="1">
              <a:lnSpc>
                <a:spcPct val="150000"/>
              </a:lnSpc>
              <a:buClr>
                <a:srgbClr val="0AC200"/>
              </a:buClr>
            </a:pPr>
            <a:r>
              <a:rPr lang="ja-JP" altLang="en-US" sz="1100">
                <a:solidFill>
                  <a:schemeClr val="tx1">
                    <a:lumMod val="75000"/>
                    <a:lumOff val="25000"/>
                  </a:schemeClr>
                </a:solidFill>
                <a:latin typeface="Calibri"/>
                <a:ea typeface="メイリオ"/>
                <a:cs typeface="Calibri"/>
              </a:rPr>
              <a:t>瞬間的なアクセス増により遷移先のサーバーがダウンする等、ユーザーが遷移先にアクセスできない事象が発生した場合において、当社ではユーザーへの個別サポート対応や、メッセージ配信等を用いた告知・アナウンスは実施いたしません。</a:t>
            </a:r>
            <a:r>
              <a:rPr lang="ja-JP" altLang="en-US" sz="1100">
                <a:solidFill>
                  <a:schemeClr val="tx1">
                    <a:lumMod val="75000"/>
                    <a:lumOff val="25000"/>
                  </a:schemeClr>
                </a:solidFill>
                <a:latin typeface="メイリオ"/>
                <a:ea typeface="メイリオ"/>
              </a:rPr>
              <a:t>予めご了承のうえ、</a:t>
            </a:r>
            <a:r>
              <a:rPr lang="ja-JP" altLang="en-US" sz="1100">
                <a:solidFill>
                  <a:schemeClr val="tx1">
                    <a:lumMod val="75000"/>
                    <a:lumOff val="25000"/>
                  </a:schemeClr>
                </a:solidFill>
                <a:latin typeface="Calibri"/>
                <a:ea typeface="メイリオ"/>
                <a:cs typeface="Calibri"/>
              </a:rPr>
              <a:t>遷移先の安定稼働に向けた体制のご準備を</a:t>
            </a:r>
            <a:r>
              <a:rPr lang="ja-JP" altLang="en-US" sz="1100">
                <a:solidFill>
                  <a:schemeClr val="tx1">
                    <a:lumMod val="75000"/>
                    <a:lumOff val="25000"/>
                  </a:schemeClr>
                </a:solidFill>
                <a:latin typeface="メイリオ"/>
                <a:ea typeface="メイリオ"/>
              </a:rPr>
              <a:t>お願い致します。</a:t>
            </a:r>
            <a:endParaRPr lang="ja-JP" altLang="en-US" sz="1200" b="1">
              <a:solidFill>
                <a:schemeClr val="tx1">
                  <a:lumMod val="75000"/>
                  <a:lumOff val="25000"/>
                </a:schemeClr>
              </a:solidFill>
              <a:latin typeface="メイリオ"/>
              <a:ea typeface="メイリオ"/>
              <a:cs typeface="Arial" charset="0"/>
            </a:endParaRPr>
          </a:p>
        </p:txBody>
      </p:sp>
      <p:sp>
        <p:nvSpPr>
          <p:cNvPr id="9" name="テキスト ボックス 5">
            <a:extLst>
              <a:ext uri="{FF2B5EF4-FFF2-40B4-BE49-F238E27FC236}">
                <a16:creationId xmlns:a16="http://schemas.microsoft.com/office/drawing/2014/main" id="{4B04688A-7CC9-8E80-8956-9BF4EF100B4E}"/>
              </a:ext>
            </a:extLst>
          </p:cNvPr>
          <p:cNvSpPr txBox="1"/>
          <p:nvPr/>
        </p:nvSpPr>
        <p:spPr>
          <a:xfrm>
            <a:off x="6588536" y="2756755"/>
            <a:ext cx="4238045" cy="1722647"/>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災害時や大規模な事件・事故発生時の掲載について</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algn="just" latinLnBrk="1">
              <a:lnSpc>
                <a:spcPct val="150000"/>
              </a:lnSpc>
              <a:buClr>
                <a:srgbClr val="0AC200"/>
              </a:buClr>
            </a:pPr>
            <a:r>
              <a:rPr lang="ja-JP" altLang="en-US" sz="1100">
                <a:solidFill>
                  <a:schemeClr val="tx1">
                    <a:lumMod val="75000"/>
                    <a:lumOff val="25000"/>
                  </a:schemeClr>
                </a:solidFill>
                <a:effectLst/>
                <a:latin typeface="Meiryo" panose="020B0604030504040204" pitchFamily="34" charset="-128"/>
                <a:ea typeface="Meiryo" panose="020B0604030504040204" pitchFamily="34" charset="-128"/>
              </a:rPr>
              <a:t>災害時や大規模な事件・事故発生時など、国民・ユーザーに対して発信すべき情報があると当社が判断した場合、</a:t>
            </a:r>
            <a:r>
              <a:rPr lang="en" altLang="ja-JP" sz="1100">
                <a:solidFill>
                  <a:schemeClr val="tx1">
                    <a:lumMod val="75000"/>
                    <a:lumOff val="25000"/>
                  </a:schemeClr>
                </a:solidFill>
                <a:effectLst/>
                <a:latin typeface="Meiryo" panose="020B0604030504040204" pitchFamily="34" charset="-128"/>
                <a:ea typeface="Meiryo" panose="020B0604030504040204" pitchFamily="34" charset="-128"/>
              </a:rPr>
              <a:t>DIGEST Spot Direct</a:t>
            </a:r>
            <a:r>
              <a:rPr lang="ja-JP" altLang="en-US" sz="1100">
                <a:solidFill>
                  <a:schemeClr val="tx1">
                    <a:lumMod val="75000"/>
                    <a:lumOff val="25000"/>
                  </a:schemeClr>
                </a:solidFill>
                <a:effectLst/>
                <a:latin typeface="Meiryo" panose="020B0604030504040204" pitchFamily="34" charset="-128"/>
                <a:ea typeface="Meiryo" panose="020B0604030504040204" pitchFamily="34" charset="-128"/>
              </a:rPr>
              <a:t>の配信を見送る可能性がございます。</a:t>
            </a:r>
            <a:r>
              <a:rPr lang="ja-JP" altLang="en-US" sz="1100">
                <a:solidFill>
                  <a:schemeClr val="tx1">
                    <a:lumMod val="75000"/>
                    <a:lumOff val="25000"/>
                  </a:schemeClr>
                </a:solidFill>
              </a:rPr>
              <a:t>尚、</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当社は一切損害賠償、その他広告主様に生じた不利益について責任を負わないものとします。 </a:t>
            </a:r>
            <a:endParaRPr lang="ja-JP" altLang="en-US" sz="1200" b="1">
              <a:solidFill>
                <a:srgbClr val="03C755"/>
              </a:solidFill>
              <a:latin typeface="Meiryo" panose="020B0604030504040204" pitchFamily="34" charset="-128"/>
              <a:ea typeface="Meiryo" panose="020B0604030504040204" pitchFamily="34" charset="-128"/>
              <a:cs typeface="Arial" charset="0"/>
            </a:endParaRPr>
          </a:p>
        </p:txBody>
      </p:sp>
      <p:sp>
        <p:nvSpPr>
          <p:cNvPr id="10" name="テキスト ボックス 9">
            <a:extLst>
              <a:ext uri="{FF2B5EF4-FFF2-40B4-BE49-F238E27FC236}">
                <a16:creationId xmlns:a16="http://schemas.microsoft.com/office/drawing/2014/main" id="{A421AE9D-3483-CFA5-D60E-9F50B0F15BFD}"/>
              </a:ext>
            </a:extLst>
          </p:cNvPr>
          <p:cNvSpPr txBox="1"/>
          <p:nvPr/>
        </p:nvSpPr>
        <p:spPr>
          <a:xfrm>
            <a:off x="6585601" y="4451964"/>
            <a:ext cx="4238045" cy="1837565"/>
          </a:xfrm>
          <a:prstGeom prst="rect">
            <a:avLst/>
          </a:prstGeom>
          <a:noFill/>
        </p:spPr>
        <p:txBody>
          <a:bodyPr wrap="square" lIns="0" tIns="36000" rIns="0" bIns="0" rtlCol="0" anchor="t">
            <a:noAutofit/>
          </a:bodyPr>
          <a:lstStyle/>
          <a:p>
            <a:pPr algn="just">
              <a:lnSpc>
                <a:spcPct val="150000"/>
              </a:lnSpc>
            </a:pPr>
            <a:r>
              <a:rPr lang="ja-JP" altLang="en-US" sz="1200" b="1" dirty="0">
                <a:solidFill>
                  <a:srgbClr val="002060"/>
                </a:solidFill>
                <a:latin typeface="Meiryo"/>
                <a:ea typeface="Meiryo"/>
                <a:cs typeface="Arial"/>
              </a:rPr>
              <a:t>審査基準・制作可否基準</a:t>
            </a:r>
            <a:r>
              <a:rPr lang="ja-JP" sz="1200" b="1" dirty="0">
                <a:solidFill>
                  <a:srgbClr val="002060"/>
                </a:solidFill>
                <a:latin typeface="Meiryo"/>
                <a:ea typeface="Meiryo"/>
                <a:cs typeface="Arial"/>
              </a:rPr>
              <a:t>について</a:t>
            </a:r>
            <a:endParaRPr lang="ja-JP" altLang="en-US" sz="1200" b="1" dirty="0">
              <a:solidFill>
                <a:srgbClr val="002060"/>
              </a:solidFill>
              <a:latin typeface="Meiryo"/>
              <a:ea typeface="Meiryo"/>
              <a:cs typeface="Arial"/>
            </a:endParaRPr>
          </a:p>
          <a:p>
            <a:pPr algn="just" latinLnBrk="1">
              <a:lnSpc>
                <a:spcPct val="150000"/>
              </a:lnSpc>
              <a:buClr>
                <a:srgbClr val="0AC200"/>
              </a:buClr>
            </a:pPr>
            <a:r>
              <a:rPr lang="en" altLang="ja-JP" sz="1100" dirty="0">
                <a:solidFill>
                  <a:schemeClr val="tx1">
                    <a:lumMod val="75000"/>
                    <a:lumOff val="25000"/>
                  </a:schemeClr>
                </a:solidFill>
                <a:latin typeface="+mn-ea"/>
              </a:rPr>
              <a:t>DIGEST Spot と同内容となります。</a:t>
            </a:r>
            <a:r>
              <a:rPr lang="en-US" altLang="ja-JP" sz="1100" dirty="0">
                <a:solidFill>
                  <a:schemeClr val="tx1">
                    <a:lumMod val="75000"/>
                    <a:lumOff val="25000"/>
                  </a:schemeClr>
                </a:solidFill>
                <a:latin typeface="Meiryo"/>
                <a:ea typeface="Meiryo"/>
              </a:rPr>
              <a:t>P.51</a:t>
            </a:r>
            <a:r>
              <a:rPr lang="ja-JP" altLang="en-US" sz="1100" dirty="0">
                <a:solidFill>
                  <a:schemeClr val="tx1">
                    <a:lumMod val="75000"/>
                    <a:lumOff val="25000"/>
                  </a:schemeClr>
                </a:solidFill>
                <a:latin typeface="Meiryo"/>
                <a:ea typeface="Meiryo"/>
              </a:rPr>
              <a:t>以降をご参照ください</a:t>
            </a:r>
            <a:endParaRPr lang="ja-JP" altLang="en-US" sz="1100" dirty="0">
              <a:solidFill>
                <a:schemeClr val="tx1">
                  <a:lumMod val="75000"/>
                  <a:lumOff val="25000"/>
                </a:schemeClr>
              </a:solidFill>
              <a:latin typeface="+mn-ea"/>
            </a:endParaRPr>
          </a:p>
        </p:txBody>
      </p:sp>
    </p:spTree>
    <p:extLst>
      <p:ext uri="{BB962C8B-B14F-4D97-AF65-F5344CB8AC3E}">
        <p14:creationId xmlns:p14="http://schemas.microsoft.com/office/powerpoint/2010/main" val="1219141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936531-0D5D-499F-5FAA-414B96418F74}"/>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D950568-EA46-ECAA-0725-9477B6C0AB8F}"/>
              </a:ext>
            </a:extLst>
          </p:cNvPr>
          <p:cNvSpPr>
            <a:spLocks noGrp="1"/>
          </p:cNvSpPr>
          <p:nvPr>
            <p:ph type="body" sz="quarter" idx="12"/>
          </p:nvPr>
        </p:nvSpPr>
        <p:spPr>
          <a:xfrm>
            <a:off x="587922" y="67514"/>
            <a:ext cx="968503" cy="410840"/>
          </a:xfrm>
        </p:spPr>
        <p:txBody>
          <a:bodyPr/>
          <a:lstStyle/>
          <a:p>
            <a:pPr marL="0" indent="0">
              <a:buNone/>
            </a:pPr>
            <a:r>
              <a:rPr lang="ja-JP" altLang="en-US" dirty="0"/>
              <a:t>トライアル販売の</a:t>
            </a:r>
            <a:br>
              <a:rPr lang="en-US" altLang="ja-JP" dirty="0"/>
            </a:br>
            <a:r>
              <a:rPr lang="ja-JP" altLang="en-US" dirty="0"/>
              <a:t>ご案内</a:t>
            </a:r>
          </a:p>
        </p:txBody>
      </p:sp>
      <p:pic>
        <p:nvPicPr>
          <p:cNvPr id="6" name="図プレースホルダー 8" descr="アイコン&#10;&#10;自動的に生成された説明">
            <a:extLst>
              <a:ext uri="{FF2B5EF4-FFF2-40B4-BE49-F238E27FC236}">
                <a16:creationId xmlns:a16="http://schemas.microsoft.com/office/drawing/2014/main" id="{9A3A9FDA-83DD-7BED-6659-43559A2BB6F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8E26DED6-3656-FA29-109B-A27ED117B127}"/>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免責事項</a:t>
            </a:r>
            <a:endParaRPr lang="ja-JP" altLang="en-US" sz="2000" i="0">
              <a:solidFill>
                <a:srgbClr val="000048"/>
              </a:solidFill>
              <a:effectLst/>
              <a:latin typeface="+mj-ea"/>
              <a:ea typeface="+mj-ea"/>
            </a:endParaRPr>
          </a:p>
        </p:txBody>
      </p:sp>
      <p:sp>
        <p:nvSpPr>
          <p:cNvPr id="2" name="テキスト ボックス 5">
            <a:extLst>
              <a:ext uri="{FF2B5EF4-FFF2-40B4-BE49-F238E27FC236}">
                <a16:creationId xmlns:a16="http://schemas.microsoft.com/office/drawing/2014/main" id="{5E190BC5-14FB-0B25-0FC6-DBE8E222E664}"/>
              </a:ext>
            </a:extLst>
          </p:cNvPr>
          <p:cNvSpPr txBox="1"/>
          <p:nvPr/>
        </p:nvSpPr>
        <p:spPr>
          <a:xfrm>
            <a:off x="1368354" y="1213465"/>
            <a:ext cx="4238045" cy="1524000"/>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掲載画像の権利処理について</a:t>
            </a:r>
          </a:p>
          <a:p>
            <a:pPr algn="just" latinLnBrk="1">
              <a:lnSpc>
                <a:spcPct val="150000"/>
              </a:lnSpc>
              <a:buClr>
                <a:srgbClr val="0AC200"/>
              </a:buClr>
            </a:pP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掲載の画像に関する権利処理は、広告主様にて対応していただきます。広告主様は当社に対して、</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において当該画像を利用するために必要な権利を無期限かつ無償にて付与するものとします。</a:t>
            </a:r>
          </a:p>
        </p:txBody>
      </p:sp>
      <p:sp>
        <p:nvSpPr>
          <p:cNvPr id="4" name="テキスト ボックス 5">
            <a:extLst>
              <a:ext uri="{FF2B5EF4-FFF2-40B4-BE49-F238E27FC236}">
                <a16:creationId xmlns:a16="http://schemas.microsoft.com/office/drawing/2014/main" id="{3D563B73-29C1-44F5-3EF6-C380B41EF908}"/>
              </a:ext>
            </a:extLst>
          </p:cNvPr>
          <p:cNvSpPr txBox="1"/>
          <p:nvPr/>
        </p:nvSpPr>
        <p:spPr>
          <a:xfrm>
            <a:off x="1368354" y="2737465"/>
            <a:ext cx="4238045" cy="1156831"/>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掲載時期について</a:t>
            </a:r>
          </a:p>
          <a:p>
            <a:pPr algn="just" latinLnBrk="1">
              <a:lnSpc>
                <a:spcPct val="150000"/>
              </a:lnSpc>
              <a:buClr>
                <a:srgbClr val="0AC200"/>
              </a:buClr>
            </a:pP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掲載の画像については、掲載保証期間（掲載開始日を含めた</a:t>
            </a:r>
            <a:r>
              <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7</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日間）経過後も継続して</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に掲載することができるものとします。掲載期間の終了時期については当社の裁量にて決定いたします。</a:t>
            </a:r>
          </a:p>
          <a:p>
            <a:pPr algn="just" latinLnBrk="1">
              <a:lnSpc>
                <a:spcPct val="15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5" name="テキスト ボックス 4">
            <a:extLst>
              <a:ext uri="{FF2B5EF4-FFF2-40B4-BE49-F238E27FC236}">
                <a16:creationId xmlns:a16="http://schemas.microsoft.com/office/drawing/2014/main" id="{3B41C3E8-FB5C-39DE-3A78-ACB91E8A2F4D}"/>
              </a:ext>
            </a:extLst>
          </p:cNvPr>
          <p:cNvSpPr txBox="1"/>
          <p:nvPr/>
        </p:nvSpPr>
        <p:spPr>
          <a:xfrm>
            <a:off x="6585601" y="1213465"/>
            <a:ext cx="4238045" cy="2599565"/>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掲載可否審査について</a:t>
            </a:r>
          </a:p>
          <a:p>
            <a:pPr algn="just" latinLnBrk="1">
              <a:lnSpc>
                <a:spcPct val="150000"/>
              </a:lnSpc>
              <a:buClr>
                <a:srgbClr val="0AC200"/>
              </a:buClr>
            </a:pP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掲載の画像や遷移先については当社所定の審査がありますが、適法性をなんら担保するものではありません。また、</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に掲載した画像や遷移先に関連して当社が損害を被った場合は、広告主様は当該損害（逸失利益、特別損害、合理的な範囲での弁護士費用などを含みますがこれらに限られません）を当社に対して速やかに賠償するものとします。</a:t>
            </a:r>
          </a:p>
        </p:txBody>
      </p:sp>
      <p:sp>
        <p:nvSpPr>
          <p:cNvPr id="8" name="テキスト ボックス 5">
            <a:extLst>
              <a:ext uri="{FF2B5EF4-FFF2-40B4-BE49-F238E27FC236}">
                <a16:creationId xmlns:a16="http://schemas.microsoft.com/office/drawing/2014/main" id="{03CF5D33-99BA-C9DF-C8B5-B30765B0D8D1}"/>
              </a:ext>
            </a:extLst>
          </p:cNvPr>
          <p:cNvSpPr txBox="1"/>
          <p:nvPr/>
        </p:nvSpPr>
        <p:spPr>
          <a:xfrm>
            <a:off x="1368354" y="4238315"/>
            <a:ext cx="4248222" cy="1156831"/>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基本約款と本媒体資料の扱いについて</a:t>
            </a:r>
          </a:p>
          <a:p>
            <a:pPr algn="just" latinLnBrk="1">
              <a:lnSpc>
                <a:spcPct val="150000"/>
              </a:lnSpc>
              <a:buClr>
                <a:srgbClr val="0AC200"/>
              </a:buClr>
            </a:pP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ヤフー</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 </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法人向けサービス基本約款と本資料に齟齬がある場合は、本媒体資料の内容が優先して適用されるものとします。</a:t>
            </a:r>
          </a:p>
        </p:txBody>
      </p:sp>
      <p:sp>
        <p:nvSpPr>
          <p:cNvPr id="9" name="テキスト ボックス 5">
            <a:extLst>
              <a:ext uri="{FF2B5EF4-FFF2-40B4-BE49-F238E27FC236}">
                <a16:creationId xmlns:a16="http://schemas.microsoft.com/office/drawing/2014/main" id="{9ADE65F0-01A1-56AD-83A1-F7D079B7A9EC}"/>
              </a:ext>
            </a:extLst>
          </p:cNvPr>
          <p:cNvSpPr txBox="1"/>
          <p:nvPr/>
        </p:nvSpPr>
        <p:spPr>
          <a:xfrm>
            <a:off x="6585601" y="3315880"/>
            <a:ext cx="4238045" cy="2602258"/>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当社の不具合時における 掲載対応について</a:t>
            </a:r>
          </a:p>
          <a:p>
            <a:pPr algn="just"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当社のシステムの不具合等により、配信予定日時に配信できなかった場合については、可能となり次第、配信させていただきます。なお、配信日の遅滞、配信の不具合が生じたとしても、当該遅滞または不具合が当社の故意によるものではない限り、当社は一切損害賠償、その他広告主様に生じた不利益について責任を負わないものとします。一部の方のみ配信が出来なかった場合、その後の対応については広告主様と協議のうえ決定させていただきます。</a:t>
            </a:r>
          </a:p>
        </p:txBody>
      </p:sp>
    </p:spTree>
    <p:extLst>
      <p:ext uri="{BB962C8B-B14F-4D97-AF65-F5344CB8AC3E}">
        <p14:creationId xmlns:p14="http://schemas.microsoft.com/office/powerpoint/2010/main" val="3990572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2814518" y="4798379"/>
            <a:ext cx="6582420" cy="543702"/>
          </a:xfrm>
        </p:spPr>
        <p:txBody>
          <a:bodyPr/>
          <a:lstStyle/>
          <a:p>
            <a:r>
              <a:rPr lang="ja-JP" altLang="en-US">
                <a:solidFill>
                  <a:srgbClr val="000048"/>
                </a:solidFill>
              </a:rPr>
              <a:t>継続キャンペーンのご案内</a:t>
            </a:r>
          </a:p>
        </p:txBody>
      </p:sp>
      <p:sp>
        <p:nvSpPr>
          <p:cNvPr id="2" name="テキスト プレースホルダー 5">
            <a:extLst>
              <a:ext uri="{FF2B5EF4-FFF2-40B4-BE49-F238E27FC236}">
                <a16:creationId xmlns:a16="http://schemas.microsoft.com/office/drawing/2014/main" id="{07F7CC26-5BCF-BD2A-B5E4-5614EFB92441}"/>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en-US" altLang="ja-JP">
                <a:solidFill>
                  <a:srgbClr val="000048"/>
                </a:solidFill>
              </a:rPr>
              <a:t>02 </a:t>
            </a:r>
          </a:p>
        </p:txBody>
      </p:sp>
      <p:pic>
        <p:nvPicPr>
          <p:cNvPr id="4" name="図プレースホルダー 10" descr="アイコン&#10;&#10;自動的に生成された説明">
            <a:extLst>
              <a:ext uri="{FF2B5EF4-FFF2-40B4-BE49-F238E27FC236}">
                <a16:creationId xmlns:a16="http://schemas.microsoft.com/office/drawing/2014/main" id="{1F5D3245-454A-0694-CF7A-0A7A38DCC06E}"/>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2587" y="3019035"/>
            <a:ext cx="1586282" cy="1464484"/>
          </a:xfrm>
          <a:solidFill>
            <a:srgbClr val="FFFFFF"/>
          </a:solidFill>
        </p:spPr>
      </p:pic>
    </p:spTree>
    <p:extLst>
      <p:ext uri="{BB962C8B-B14F-4D97-AF65-F5344CB8AC3E}">
        <p14:creationId xmlns:p14="http://schemas.microsoft.com/office/powerpoint/2010/main" val="41989838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B0124B-AD3A-D70C-CF5A-0063254C523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01D54F7-FCF5-E596-1AD4-34C1F7177A30}"/>
              </a:ext>
            </a:extLst>
          </p:cNvPr>
          <p:cNvSpPr>
            <a:spLocks noGrp="1"/>
          </p:cNvSpPr>
          <p:nvPr>
            <p:ph type="body" sz="quarter" idx="12"/>
          </p:nvPr>
        </p:nvSpPr>
        <p:spPr>
          <a:xfrm>
            <a:off x="587922" y="67514"/>
            <a:ext cx="968503" cy="410840"/>
          </a:xfrm>
        </p:spPr>
        <p:txBody>
          <a:bodyPr/>
          <a:lstStyle/>
          <a:p>
            <a:pPr marL="0" indent="0">
              <a:buNone/>
            </a:pPr>
            <a:r>
              <a:rPr kumimoji="1" lang="ja-JP" altLang="en-US"/>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38E804F9-AA05-7A82-4548-F746103E653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94123CC8-A3E7-644A-26F8-F9A294290F5A}"/>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i="0">
                <a:solidFill>
                  <a:srgbClr val="000048"/>
                </a:solidFill>
                <a:effectLst/>
                <a:latin typeface="+mj-ea"/>
                <a:ea typeface="+mj-ea"/>
              </a:rPr>
              <a:t>継続キャンペーン概要</a:t>
            </a:r>
            <a:endParaRPr lang="ja-JP" altLang="en-US" sz="2000">
              <a:solidFill>
                <a:srgbClr val="000048"/>
              </a:solidFill>
              <a:latin typeface="+mn-ea"/>
              <a:ea typeface="+mn-ea"/>
            </a:endParaRPr>
          </a:p>
        </p:txBody>
      </p:sp>
      <p:graphicFrame>
        <p:nvGraphicFramePr>
          <p:cNvPr id="17" name="表 5">
            <a:extLst>
              <a:ext uri="{FF2B5EF4-FFF2-40B4-BE49-F238E27FC236}">
                <a16:creationId xmlns:a16="http://schemas.microsoft.com/office/drawing/2014/main" id="{F1D70C64-AD0F-E6AD-530A-239EE3771E9A}"/>
              </a:ext>
            </a:extLst>
          </p:cNvPr>
          <p:cNvGraphicFramePr>
            <a:graphicFrameLocks noGrp="1"/>
          </p:cNvGraphicFramePr>
          <p:nvPr>
            <p:extLst>
              <p:ext uri="{D42A27DB-BD31-4B8C-83A1-F6EECF244321}">
                <p14:modId xmlns:p14="http://schemas.microsoft.com/office/powerpoint/2010/main" val="1165047044"/>
              </p:ext>
            </p:extLst>
          </p:nvPr>
        </p:nvGraphicFramePr>
        <p:xfrm>
          <a:off x="956178" y="1460867"/>
          <a:ext cx="10637220" cy="1590996"/>
        </p:xfrm>
        <a:graphic>
          <a:graphicData uri="http://schemas.openxmlformats.org/drawingml/2006/table">
            <a:tbl>
              <a:tblPr firstRow="1" bandRow="1"/>
              <a:tblGrid>
                <a:gridCol w="606404">
                  <a:extLst>
                    <a:ext uri="{9D8B030D-6E8A-4147-A177-3AD203B41FA5}">
                      <a16:colId xmlns:a16="http://schemas.microsoft.com/office/drawing/2014/main" val="175600712"/>
                    </a:ext>
                  </a:extLst>
                </a:gridCol>
                <a:gridCol w="3009418">
                  <a:extLst>
                    <a:ext uri="{9D8B030D-6E8A-4147-A177-3AD203B41FA5}">
                      <a16:colId xmlns:a16="http://schemas.microsoft.com/office/drawing/2014/main" val="3695515840"/>
                    </a:ext>
                  </a:extLst>
                </a:gridCol>
                <a:gridCol w="7021398">
                  <a:extLst>
                    <a:ext uri="{9D8B030D-6E8A-4147-A177-3AD203B41FA5}">
                      <a16:colId xmlns:a16="http://schemas.microsoft.com/office/drawing/2014/main" val="1121605655"/>
                    </a:ext>
                  </a:extLst>
                </a:gridCol>
              </a:tblGrid>
              <a:tr h="0">
                <a:tc>
                  <a:txBody>
                    <a:bodyPr/>
                    <a:lstStyle/>
                    <a:p>
                      <a:pPr algn="ctr"/>
                      <a:endParaRPr kumimoji="1" lang="ja-JP" altLang="en-US" sz="1200">
                        <a:latin typeface="+mj-ea"/>
                        <a:ea typeface="+mj-ea"/>
                      </a:endParaRPr>
                    </a:p>
                  </a:txBody>
                  <a:tcPr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200">
                          <a:latin typeface="+mj-ea"/>
                          <a:ea typeface="+mj-ea"/>
                        </a:rPr>
                        <a:t>項目</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200">
                          <a:latin typeface="+mj-ea"/>
                          <a:ea typeface="+mj-ea"/>
                        </a:rPr>
                        <a:t>条件</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721550647"/>
                  </a:ext>
                </a:extLst>
              </a:tr>
              <a:tr h="658338">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1"/>
                          </a:solidFill>
                          <a:effectLst/>
                          <a:uLnTx/>
                          <a:uFillTx/>
                          <a:latin typeface="+mj-ea"/>
                          <a:ea typeface="+mn-ea"/>
                          <a:cs typeface="+mn-cs"/>
                        </a:rPr>
                        <a:t>P.16</a:t>
                      </a:r>
                    </a:p>
                  </a:txBody>
                  <a:tcPr anchor="ct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rPr>
                        <a:t>LINE</a:t>
                      </a:r>
                      <a:r>
                        <a:rPr kumimoji="1" lang="ja-JP" altLang="en-US" sz="12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rPr>
                        <a:t>関連訴求特別価格キャンペーン</a:t>
                      </a:r>
                      <a:endParaRPr kumimoji="1" lang="en-US" altLang="ja-JP" sz="12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lvl="0" indent="-171450" eaLnBrk="0" fontAlgn="base" hangingPunct="0">
                        <a:lnSpc>
                          <a:spcPct val="130000"/>
                        </a:lnSpc>
                        <a:spcBef>
                          <a:spcPct val="0"/>
                        </a:spcBef>
                        <a:spcAft>
                          <a:spcPct val="0"/>
                        </a:spcAft>
                        <a:buFont typeface="Arial" panose="020B0604020202020204" pitchFamily="34" charset="0"/>
                        <a:buChar char="•"/>
                      </a:pPr>
                      <a:r>
                        <a:rPr lang="en-US" altLang="ja-JP" sz="1200" b="0" i="0" u="none" strike="noStrike" kern="1200" noProof="0" dirty="0">
                          <a:solidFill>
                            <a:srgbClr val="002060"/>
                          </a:solidFill>
                          <a:effectLst/>
                          <a:latin typeface="メイリオ" panose="020B0604030504040204" pitchFamily="50" charset="-128"/>
                          <a:ea typeface="メイリオ" panose="020B0604030504040204" pitchFamily="50" charset="-128"/>
                        </a:rPr>
                        <a:t>LINE</a:t>
                      </a:r>
                      <a:r>
                        <a:rPr lang="ja-JP" altLang="en-US" sz="1200" b="0" i="0" u="none" strike="noStrike" kern="1200" noProof="0" dirty="0">
                          <a:solidFill>
                            <a:srgbClr val="002060"/>
                          </a:solidFill>
                          <a:effectLst/>
                          <a:latin typeface="メイリオ" panose="020B0604030504040204" pitchFamily="50" charset="-128"/>
                          <a:ea typeface="メイリオ" panose="020B0604030504040204" pitchFamily="50" charset="-128"/>
                        </a:rPr>
                        <a:t>スタンプ又は</a:t>
                      </a:r>
                      <a:r>
                        <a:rPr lang="en-US" altLang="ja-JP" sz="1200" b="0" i="0" u="none" strike="noStrike" kern="1200" noProof="0" dirty="0">
                          <a:solidFill>
                            <a:srgbClr val="002060"/>
                          </a:solidFill>
                          <a:effectLst/>
                          <a:latin typeface="メイリオ" panose="020B0604030504040204" pitchFamily="50" charset="-128"/>
                          <a:ea typeface="メイリオ" panose="020B0604030504040204" pitchFamily="50" charset="-128"/>
                        </a:rPr>
                        <a:t>LINE</a:t>
                      </a:r>
                      <a:r>
                        <a:rPr lang="ja-JP" altLang="en-US" sz="1200" b="0" i="0" u="none" strike="noStrike" kern="1200" noProof="0" dirty="0">
                          <a:solidFill>
                            <a:srgbClr val="002060"/>
                          </a:solidFill>
                          <a:effectLst/>
                          <a:latin typeface="メイリオ" panose="020B0604030504040204" pitchFamily="50" charset="-128"/>
                          <a:ea typeface="メイリオ" panose="020B0604030504040204" pitchFamily="50" charset="-128"/>
                        </a:rPr>
                        <a:t>ミニアプリの訴求を対象に</a:t>
                      </a:r>
                      <a:r>
                        <a:rPr lang="en-US" altLang="ja-JP" sz="1200" b="0" i="0" u="none" strike="noStrike" kern="1200" noProof="0" dirty="0">
                          <a:solidFill>
                            <a:srgbClr val="002060"/>
                          </a:solidFill>
                          <a:effectLst/>
                          <a:latin typeface="メイリオ" panose="020B0604030504040204" pitchFamily="50" charset="-128"/>
                          <a:ea typeface="メイリオ" panose="020B0604030504040204" pitchFamily="50" charset="-128"/>
                        </a:rPr>
                        <a:t>『</a:t>
                      </a:r>
                      <a:r>
                        <a:rPr lang="ja-JP" altLang="en-US" sz="1200" b="0" i="0" u="none" strike="noStrike" kern="1200" noProof="0" dirty="0">
                          <a:solidFill>
                            <a:srgbClr val="002060"/>
                          </a:solidFill>
                          <a:effectLst/>
                          <a:latin typeface="メイリオ" panose="020B0604030504040204" pitchFamily="50" charset="-128"/>
                          <a:ea typeface="メイリオ" panose="020B0604030504040204" pitchFamily="50" charset="-128"/>
                        </a:rPr>
                        <a:t>特別価格</a:t>
                      </a:r>
                      <a:r>
                        <a:rPr lang="en-US" altLang="ja-JP" sz="1200" b="0" i="0" u="none" strike="noStrike" kern="1200" noProof="0" dirty="0">
                          <a:solidFill>
                            <a:srgbClr val="002060"/>
                          </a:solidFill>
                          <a:effectLst/>
                          <a:latin typeface="メイリオ" panose="020B0604030504040204" pitchFamily="50" charset="-128"/>
                          <a:ea typeface="メイリオ" panose="020B0604030504040204" pitchFamily="50" charset="-128"/>
                        </a:rPr>
                        <a:t>』</a:t>
                      </a:r>
                      <a:r>
                        <a:rPr lang="ja-JP" altLang="en-US" sz="1200" b="0" i="0" u="none" strike="noStrike" kern="1200" noProof="0" dirty="0">
                          <a:solidFill>
                            <a:srgbClr val="002060"/>
                          </a:solidFill>
                          <a:effectLst/>
                          <a:latin typeface="メイリオ" panose="020B0604030504040204" pitchFamily="50" charset="-128"/>
                          <a:ea typeface="メイリオ" panose="020B0604030504040204" pitchFamily="50" charset="-128"/>
                        </a:rPr>
                        <a:t>でのご提供を継続いたします。</a:t>
                      </a:r>
                      <a:endParaRPr kumimoji="1" lang="ja-JP" altLang="en-US" sz="1200" b="0" i="0" kern="1200" dirty="0">
                        <a:solidFill>
                          <a:srgbClr val="002060"/>
                        </a:solidFill>
                        <a:effectLst/>
                        <a:latin typeface="メイリオ" panose="020B0604030504040204" pitchFamily="50" charset="-128"/>
                        <a:ea typeface="メイリオ" panose="020B0604030504040204" pitchFamily="50" charset="-128"/>
                        <a:cs typeface="+mn-cs"/>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484752804"/>
                  </a:ext>
                </a:extLst>
              </a:tr>
              <a:tr h="658338">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1"/>
                          </a:solidFill>
                          <a:effectLst/>
                          <a:uLnTx/>
                          <a:uFillTx/>
                          <a:latin typeface="+mj-ea"/>
                          <a:ea typeface="+mn-ea"/>
                          <a:cs typeface="+mn-cs"/>
                        </a:rPr>
                        <a:t>P.18</a:t>
                      </a:r>
                    </a:p>
                  </a:txBody>
                  <a:tcPr anchor="ct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rPr>
                        <a:t>特定商材訴求特別価格キャンペーン</a:t>
                      </a:r>
                      <a:endParaRPr kumimoji="1" lang="en-US" altLang="ja-JP" sz="12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lvl="0" indent="-171450" eaLnBrk="0" fontAlgn="base" hangingPunct="0">
                        <a:lnSpc>
                          <a:spcPct val="130000"/>
                        </a:lnSpc>
                        <a:spcBef>
                          <a:spcPct val="0"/>
                        </a:spcBef>
                        <a:spcAft>
                          <a:spcPct val="0"/>
                        </a:spcAft>
                        <a:buFont typeface="Arial" panose="020B0604020202020204" pitchFamily="34" charset="0"/>
                        <a:buChar char="•"/>
                      </a:pPr>
                      <a:r>
                        <a:rPr kumimoji="1" lang="ja-JP" altLang="en-US" sz="1200" b="0" i="0" kern="1200" dirty="0">
                          <a:solidFill>
                            <a:srgbClr val="002060"/>
                          </a:solidFill>
                          <a:effectLst/>
                          <a:latin typeface="メイリオ" panose="020B0604030504040204" pitchFamily="50" charset="-128"/>
                          <a:ea typeface="メイリオ" panose="020B0604030504040204" pitchFamily="50" charset="-128"/>
                          <a:cs typeface="+mn-cs"/>
                        </a:rPr>
                        <a:t>特定商材の訴求を対象に</a:t>
                      </a:r>
                      <a:r>
                        <a:rPr lang="en-US" altLang="ja-JP" sz="1200" b="0" i="0" u="none" strike="noStrike" kern="1200" noProof="0" dirty="0">
                          <a:solidFill>
                            <a:srgbClr val="002060"/>
                          </a:solidFill>
                          <a:effectLst/>
                          <a:latin typeface="メイリオ" panose="020B0604030504040204" pitchFamily="50" charset="-128"/>
                          <a:ea typeface="メイリオ" panose="020B0604030504040204" pitchFamily="50" charset="-128"/>
                        </a:rPr>
                        <a:t>『</a:t>
                      </a:r>
                      <a:r>
                        <a:rPr lang="ja-JP" altLang="en-US" sz="1200" b="0" i="0" u="none" strike="noStrike" kern="1200" noProof="0" dirty="0">
                          <a:solidFill>
                            <a:srgbClr val="002060"/>
                          </a:solidFill>
                          <a:effectLst/>
                          <a:latin typeface="メイリオ" panose="020B0604030504040204" pitchFamily="50" charset="-128"/>
                          <a:ea typeface="メイリオ" panose="020B0604030504040204" pitchFamily="50" charset="-128"/>
                        </a:rPr>
                        <a:t>特別価格</a:t>
                      </a:r>
                      <a:r>
                        <a:rPr lang="en-US" altLang="ja-JP" sz="1200" b="0" i="0" u="none" strike="noStrike" kern="1200" noProof="0" dirty="0">
                          <a:solidFill>
                            <a:srgbClr val="002060"/>
                          </a:solidFill>
                          <a:effectLst/>
                          <a:latin typeface="メイリオ" panose="020B0604030504040204" pitchFamily="50" charset="-128"/>
                          <a:ea typeface="メイリオ" panose="020B0604030504040204" pitchFamily="50" charset="-128"/>
                        </a:rPr>
                        <a:t>』</a:t>
                      </a:r>
                      <a:r>
                        <a:rPr lang="ja-JP" altLang="en-US" sz="1200" b="0" i="0" u="none" strike="noStrike" kern="1200" noProof="0" dirty="0">
                          <a:solidFill>
                            <a:srgbClr val="002060"/>
                          </a:solidFill>
                          <a:effectLst/>
                          <a:latin typeface="メイリオ" panose="020B0604030504040204" pitchFamily="50" charset="-128"/>
                          <a:ea typeface="メイリオ" panose="020B0604030504040204" pitchFamily="50" charset="-128"/>
                        </a:rPr>
                        <a:t>でのご提供を継続いたします。</a:t>
                      </a:r>
                      <a:endParaRPr kumimoji="1" lang="ja-JP" altLang="en-US" sz="1200" b="0" i="0" kern="1200" dirty="0">
                        <a:solidFill>
                          <a:srgbClr val="002060"/>
                        </a:solidFill>
                        <a:effectLst/>
                        <a:latin typeface="メイリオ" panose="020B0604030504040204" pitchFamily="50" charset="-128"/>
                        <a:ea typeface="メイリオ" panose="020B0604030504040204" pitchFamily="50" charset="-128"/>
                        <a:cs typeface="+mn-cs"/>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407938429"/>
                  </a:ext>
                </a:extLst>
              </a:tr>
            </a:tbl>
          </a:graphicData>
        </a:graphic>
      </p:graphicFrame>
      <p:sp>
        <p:nvSpPr>
          <p:cNvPr id="2" name="テキスト プレースホルダー 3">
            <a:extLst>
              <a:ext uri="{FF2B5EF4-FFF2-40B4-BE49-F238E27FC236}">
                <a16:creationId xmlns:a16="http://schemas.microsoft.com/office/drawing/2014/main" id="{D191190D-FC0F-39D9-E951-33BCDB0EF26B}"/>
              </a:ext>
            </a:extLst>
          </p:cNvPr>
          <p:cNvSpPr txBox="1">
            <a:spLocks/>
          </p:cNvSpPr>
          <p:nvPr/>
        </p:nvSpPr>
        <p:spPr>
          <a:xfrm>
            <a:off x="792387" y="1030242"/>
            <a:ext cx="10317679" cy="433342"/>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eaLnBrk="1" fontAlgn="auto" hangingPunct="1">
              <a:spcAft>
                <a:spcPts val="0"/>
              </a:spcAft>
              <a:defRPr/>
            </a:pPr>
            <a:r>
              <a:rPr lang="ja-JP" altLang="en-US" dirty="0">
                <a:solidFill>
                  <a:srgbClr val="0D0D0D"/>
                </a:solidFill>
                <a:latin typeface="メイリオ"/>
                <a:ea typeface="メイリオ"/>
              </a:rPr>
              <a:t>以下キャンペーン販売を継続します。</a:t>
            </a:r>
            <a:endParaRPr lang="en-US" altLang="ja-JP" dirty="0">
              <a:solidFill>
                <a:srgbClr val="0D0D0D"/>
              </a:solidFill>
              <a:latin typeface="メイリオ"/>
              <a:ea typeface="メイリオ"/>
            </a:endParaRPr>
          </a:p>
        </p:txBody>
      </p:sp>
    </p:spTree>
    <p:extLst>
      <p:ext uri="{BB962C8B-B14F-4D97-AF65-F5344CB8AC3E}">
        <p14:creationId xmlns:p14="http://schemas.microsoft.com/office/powerpoint/2010/main" val="31744434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pic>
        <p:nvPicPr>
          <p:cNvPr id="75" name="Google Shape;75;g3dd45998c6a_3_11" descr="アイコン&#10;&#10;自動的に生成された説明"/>
          <p:cNvPicPr preferRelativeResize="0">
            <a:picLocks noGrp="1"/>
          </p:cNvPicPr>
          <p:nvPr>
            <p:ph type="pic" idx="2"/>
          </p:nvPr>
        </p:nvPicPr>
        <p:blipFill rotWithShape="1">
          <a:blip r:embed="rId3">
            <a:alphaModFix/>
          </a:blip>
          <a:srcRect/>
          <a:stretch/>
        </p:blipFill>
        <p:spPr>
          <a:xfrm>
            <a:off x="56609" y="31805"/>
            <a:ext cx="498782" cy="497680"/>
          </a:xfrm>
          <a:prstGeom prst="rect">
            <a:avLst/>
          </a:prstGeom>
          <a:noFill/>
          <a:ln>
            <a:noFill/>
          </a:ln>
        </p:spPr>
      </p:pic>
      <p:sp>
        <p:nvSpPr>
          <p:cNvPr id="76" name="Google Shape;76;g3dd45998c6a_3_11"/>
          <p:cNvSpPr txBox="1">
            <a:spLocks noGrp="1"/>
          </p:cNvSpPr>
          <p:nvPr>
            <p:ph type="body" idx="3"/>
          </p:nvPr>
        </p:nvSpPr>
        <p:spPr>
          <a:xfrm>
            <a:off x="1887808" y="252000"/>
            <a:ext cx="8136900" cy="335100"/>
          </a:xfrm>
          <a:prstGeom prst="rect">
            <a:avLst/>
          </a:prstGeom>
          <a:noFill/>
          <a:ln>
            <a:noFill/>
          </a:ln>
        </p:spPr>
        <p:txBody>
          <a:bodyPr spcFirstLastPara="1" wrap="square" lIns="0" tIns="0" rIns="0" bIns="0" anchor="ctr" anchorCtr="0">
            <a:noAutofit/>
          </a:bodyPr>
          <a:lstStyle/>
          <a:p>
            <a:pPr marL="0" lvl="0" indent="0" algn="l" rtl="0">
              <a:lnSpc>
                <a:spcPct val="90000"/>
              </a:lnSpc>
              <a:spcBef>
                <a:spcPts val="0"/>
              </a:spcBef>
              <a:spcAft>
                <a:spcPts val="0"/>
              </a:spcAft>
              <a:buClr>
                <a:srgbClr val="000048"/>
              </a:buClr>
              <a:buSzPts val="2000"/>
              <a:buNone/>
            </a:pPr>
            <a:r>
              <a:rPr lang="en-US" altLang="ja-JP" dirty="0">
                <a:solidFill>
                  <a:srgbClr val="000048"/>
                </a:solidFill>
                <a:latin typeface="メイリオ" panose="020B0604030504040204" pitchFamily="50" charset="-128"/>
                <a:ea typeface="メイリオ" panose="020B0604030504040204" pitchFamily="50" charset="-128"/>
                <a:cs typeface="Calibri"/>
                <a:sym typeface="Calibri"/>
              </a:rPr>
              <a:t>LINE</a:t>
            </a:r>
            <a:r>
              <a:rPr lang="ja-JP" altLang="en-US" dirty="0">
                <a:solidFill>
                  <a:srgbClr val="000048"/>
                </a:solidFill>
                <a:latin typeface="メイリオ" panose="020B0604030504040204" pitchFamily="50" charset="-128"/>
                <a:ea typeface="メイリオ" panose="020B0604030504040204" pitchFamily="50" charset="-128"/>
                <a:cs typeface="Calibri"/>
                <a:sym typeface="Calibri"/>
              </a:rPr>
              <a:t>関連訴求特別価格キャンペーン</a:t>
            </a:r>
            <a:r>
              <a:rPr lang="ja-JP" dirty="0">
                <a:solidFill>
                  <a:srgbClr val="000048"/>
                </a:solidFill>
                <a:latin typeface="メイリオ" panose="020B0604030504040204" pitchFamily="50" charset="-128"/>
                <a:ea typeface="メイリオ" panose="020B0604030504040204" pitchFamily="50" charset="-128"/>
                <a:cs typeface="Calibri"/>
                <a:sym typeface="Calibri"/>
              </a:rPr>
              <a:t>概要</a:t>
            </a:r>
            <a:endParaRPr dirty="0">
              <a:solidFill>
                <a:srgbClr val="000048"/>
              </a:solidFill>
              <a:latin typeface="メイリオ" panose="020B0604030504040204" pitchFamily="50" charset="-128"/>
              <a:ea typeface="メイリオ" panose="020B0604030504040204" pitchFamily="50" charset="-128"/>
              <a:cs typeface="Calibri"/>
              <a:sym typeface="Calibri"/>
            </a:endParaRPr>
          </a:p>
        </p:txBody>
      </p:sp>
      <p:sp>
        <p:nvSpPr>
          <p:cNvPr id="77" name="Google Shape;77;g3dd45998c6a_3_11"/>
          <p:cNvSpPr txBox="1"/>
          <p:nvPr/>
        </p:nvSpPr>
        <p:spPr>
          <a:xfrm>
            <a:off x="792387" y="1030242"/>
            <a:ext cx="10317600" cy="43320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00003E"/>
              </a:buClr>
              <a:buSzPts val="2000"/>
              <a:buFont typeface="Arial"/>
              <a:buNone/>
            </a:pPr>
            <a:r>
              <a:rPr lang="ja-JP" sz="2000" b="1" i="0" u="none" strike="noStrike" cap="none" dirty="0">
                <a:solidFill>
                  <a:srgbClr val="00003E"/>
                </a:solidFill>
                <a:latin typeface="メイリオ" panose="020B0604030504040204" pitchFamily="50" charset="-128"/>
                <a:ea typeface="メイリオ" panose="020B0604030504040204" pitchFamily="50" charset="-128"/>
                <a:cs typeface="Meiryo"/>
                <a:sym typeface="Meiryo"/>
              </a:rPr>
              <a:t>下記の期間、</a:t>
            </a:r>
            <a:r>
              <a:rPr lang="en-US" altLang="ja-JP" sz="2000" b="1" i="0" u="none" strike="noStrike" cap="none" dirty="0">
                <a:solidFill>
                  <a:srgbClr val="00003E"/>
                </a:solidFill>
                <a:latin typeface="メイリオ" panose="020B0604030504040204" pitchFamily="50" charset="-128"/>
                <a:ea typeface="メイリオ" panose="020B0604030504040204" pitchFamily="50" charset="-128"/>
                <a:cs typeface="Meiryo"/>
                <a:sym typeface="Meiryo"/>
              </a:rPr>
              <a:t>LINE</a:t>
            </a:r>
            <a:r>
              <a:rPr lang="ja-JP" altLang="en-US" sz="2000" b="1" i="0" u="none" strike="noStrike" cap="none" dirty="0">
                <a:solidFill>
                  <a:srgbClr val="00003E"/>
                </a:solidFill>
                <a:latin typeface="メイリオ" panose="020B0604030504040204" pitchFamily="50" charset="-128"/>
                <a:ea typeface="メイリオ" panose="020B0604030504040204" pitchFamily="50" charset="-128"/>
                <a:cs typeface="Meiryo"/>
                <a:sym typeface="Meiryo"/>
              </a:rPr>
              <a:t>スタンプ又は</a:t>
            </a:r>
            <a:r>
              <a:rPr lang="ja-JP" sz="2000" b="1" i="0" u="none" strike="noStrike" cap="none" dirty="0">
                <a:solidFill>
                  <a:srgbClr val="00003E"/>
                </a:solidFill>
                <a:latin typeface="メイリオ" panose="020B0604030504040204" pitchFamily="50" charset="-128"/>
                <a:ea typeface="メイリオ" panose="020B0604030504040204" pitchFamily="50" charset="-128"/>
                <a:cs typeface="Meiryo"/>
                <a:sym typeface="Meiryo"/>
              </a:rPr>
              <a:t>LINEミニアプリの訴求を対象に『特別価格』でのご提供を継続いたします。</a:t>
            </a:r>
            <a:endParaRPr dirty="0">
              <a:latin typeface="メイリオ" panose="020B0604030504040204" pitchFamily="50" charset="-128"/>
              <a:ea typeface="メイリオ" panose="020B0604030504040204" pitchFamily="50" charset="-128"/>
            </a:endParaRPr>
          </a:p>
        </p:txBody>
      </p:sp>
      <p:graphicFrame>
        <p:nvGraphicFramePr>
          <p:cNvPr id="78" name="Google Shape;78;g3dd45998c6a_3_11"/>
          <p:cNvGraphicFramePr/>
          <p:nvPr>
            <p:extLst>
              <p:ext uri="{D42A27DB-BD31-4B8C-83A1-F6EECF244321}">
                <p14:modId xmlns:p14="http://schemas.microsoft.com/office/powerpoint/2010/main" val="576687237"/>
              </p:ext>
            </p:extLst>
          </p:nvPr>
        </p:nvGraphicFramePr>
        <p:xfrm>
          <a:off x="777766" y="1615362"/>
          <a:ext cx="10646975" cy="2759250"/>
        </p:xfrm>
        <a:graphic>
          <a:graphicData uri="http://schemas.openxmlformats.org/drawingml/2006/table">
            <a:tbl>
              <a:tblPr firstRow="1" bandRow="1">
                <a:noFill/>
              </a:tblPr>
              <a:tblGrid>
                <a:gridCol w="2096400">
                  <a:extLst>
                    <a:ext uri="{9D8B030D-6E8A-4147-A177-3AD203B41FA5}">
                      <a16:colId xmlns:a16="http://schemas.microsoft.com/office/drawing/2014/main" val="20000"/>
                    </a:ext>
                  </a:extLst>
                </a:gridCol>
                <a:gridCol w="8550575">
                  <a:extLst>
                    <a:ext uri="{9D8B030D-6E8A-4147-A177-3AD203B41FA5}">
                      <a16:colId xmlns:a16="http://schemas.microsoft.com/office/drawing/2014/main" val="20001"/>
                    </a:ext>
                  </a:extLst>
                </a:gridCol>
              </a:tblGrid>
              <a:tr h="919750">
                <a:tc>
                  <a:txBody>
                    <a:bodyPr/>
                    <a:lstStyle/>
                    <a:p>
                      <a:pPr marL="0" marR="0" lvl="0" indent="0" algn="ctr" rtl="0">
                        <a:spcBef>
                          <a:spcPts val="0"/>
                        </a:spcBef>
                        <a:spcAft>
                          <a:spcPts val="0"/>
                        </a:spcAft>
                        <a:buNone/>
                      </a:pPr>
                      <a:r>
                        <a:rPr lang="ja-JP" sz="1800" b="1" u="none" strike="noStrike" cap="none" dirty="0">
                          <a:solidFill>
                            <a:schemeClr val="bg1"/>
                          </a:solidFill>
                          <a:latin typeface="Meiryo"/>
                          <a:ea typeface="Meiryo"/>
                          <a:cs typeface="Meiryo"/>
                          <a:sym typeface="Meiryo"/>
                        </a:rPr>
                        <a:t>対象案件</a:t>
                      </a:r>
                      <a:endParaRPr b="1" dirty="0">
                        <a:solidFill>
                          <a:schemeClr val="bg1"/>
                        </a:solidFill>
                      </a:endParaRPr>
                    </a:p>
                  </a:txBody>
                  <a:tcPr marL="91425" marR="91425" marT="45725" marB="45725" anchor="ctr">
                    <a:lnL w="57150" cap="flat" cmpd="sng">
                      <a:solidFill>
                        <a:schemeClr val="lt1"/>
                      </a:solidFill>
                      <a:prstDash val="solid"/>
                      <a:round/>
                      <a:headEnd type="none" w="sm" len="sm"/>
                      <a:tailEnd type="none" w="sm" len="sm"/>
                    </a:lnL>
                    <a:lnR w="57150" cap="flat" cmpd="sng">
                      <a:solidFill>
                        <a:schemeClr val="lt1"/>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solidFill>
                      <a:srgbClr val="002060"/>
                    </a:solidFill>
                  </a:tcPr>
                </a:tc>
                <a:tc>
                  <a:txBody>
                    <a:bodyPr/>
                    <a:lstStyle/>
                    <a:p>
                      <a:pPr marL="0" marR="0" lvl="0" indent="0" algn="l" rtl="0">
                        <a:spcBef>
                          <a:spcPts val="0"/>
                        </a:spcBef>
                        <a:spcAft>
                          <a:spcPts val="0"/>
                        </a:spcAft>
                        <a:buNone/>
                      </a:pPr>
                      <a:r>
                        <a:rPr lang="en-US" altLang="ja-JP" sz="1800" b="0" i="0" u="none" strike="noStrike" cap="none" dirty="0">
                          <a:solidFill>
                            <a:schemeClr val="dk1"/>
                          </a:solidFill>
                          <a:latin typeface="Meiryo"/>
                          <a:ea typeface="Meiryo"/>
                          <a:cs typeface="Meiryo"/>
                          <a:sym typeface="Meiryo"/>
                        </a:rPr>
                        <a:t>LINE</a:t>
                      </a:r>
                      <a:r>
                        <a:rPr lang="ja-JP" altLang="en-US" sz="1800" b="0" i="0" u="none" strike="noStrike" cap="none" dirty="0">
                          <a:solidFill>
                            <a:schemeClr val="dk1"/>
                          </a:solidFill>
                          <a:latin typeface="Meiryo"/>
                          <a:ea typeface="Meiryo"/>
                          <a:cs typeface="Meiryo"/>
                          <a:sym typeface="Meiryo"/>
                        </a:rPr>
                        <a:t>スタンプ訴求 又は </a:t>
                      </a:r>
                      <a:r>
                        <a:rPr lang="ja-JP" sz="1800" b="0" i="0" u="none" strike="noStrike" cap="none" dirty="0">
                          <a:solidFill>
                            <a:schemeClr val="dk1"/>
                          </a:solidFill>
                          <a:latin typeface="Meiryo"/>
                          <a:ea typeface="Meiryo"/>
                          <a:cs typeface="Meiryo"/>
                          <a:sym typeface="Meiryo"/>
                        </a:rPr>
                        <a:t>LINEミニアプリ訴求</a:t>
                      </a:r>
                      <a:endParaRPr sz="1800" b="0" u="none" strike="noStrike" cap="none" dirty="0">
                        <a:solidFill>
                          <a:schemeClr val="dk1"/>
                        </a:solidFill>
                        <a:latin typeface="Meiryo"/>
                        <a:ea typeface="Meiryo"/>
                        <a:cs typeface="Meiryo"/>
                        <a:sym typeface="Meiryo"/>
                      </a:endParaRPr>
                    </a:p>
                  </a:txBody>
                  <a:tcPr marL="91425" marR="91425" marT="45725" marB="45725" anchor="ctr">
                    <a:lnL w="57150" cap="flat" cmpd="sng">
                      <a:solidFill>
                        <a:schemeClr val="lt1"/>
                      </a:solidFill>
                      <a:prstDash val="solid"/>
                      <a:round/>
                      <a:headEnd type="none" w="sm" len="sm"/>
                      <a:tailEnd type="none" w="sm" len="sm"/>
                    </a:lnL>
                    <a:lnR w="57150" cap="flat" cmpd="sng">
                      <a:solidFill>
                        <a:schemeClr val="lt1"/>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solidFill>
                      <a:srgbClr val="EDEDED"/>
                    </a:solidFill>
                  </a:tcPr>
                </a:tc>
                <a:extLst>
                  <a:ext uri="{0D108BD9-81ED-4DB2-BD59-A6C34878D82A}">
                    <a16:rowId xmlns:a16="http://schemas.microsoft.com/office/drawing/2014/main" val="10000"/>
                  </a:ext>
                </a:extLst>
              </a:tr>
              <a:tr h="919750">
                <a:tc>
                  <a:txBody>
                    <a:bodyPr/>
                    <a:lstStyle/>
                    <a:p>
                      <a:pPr marL="0" marR="0" lvl="0" indent="0" algn="ctr" rtl="0">
                        <a:spcBef>
                          <a:spcPts val="0"/>
                        </a:spcBef>
                        <a:spcAft>
                          <a:spcPts val="0"/>
                        </a:spcAft>
                        <a:buNone/>
                      </a:pPr>
                      <a:r>
                        <a:rPr lang="ja-JP" altLang="en-US" sz="1800" b="1" u="none" strike="noStrike" cap="none" dirty="0">
                          <a:solidFill>
                            <a:schemeClr val="lt1"/>
                          </a:solidFill>
                          <a:latin typeface="Meiryo"/>
                          <a:ea typeface="Meiryo"/>
                          <a:cs typeface="Meiryo"/>
                          <a:sym typeface="Meiryo"/>
                        </a:rPr>
                        <a:t>対象</a:t>
                      </a:r>
                      <a:r>
                        <a:rPr lang="ja-JP" sz="1800" b="1" u="none" strike="noStrike" cap="none" dirty="0">
                          <a:solidFill>
                            <a:schemeClr val="lt1"/>
                          </a:solidFill>
                          <a:latin typeface="Meiryo"/>
                          <a:ea typeface="Meiryo"/>
                          <a:cs typeface="Meiryo"/>
                          <a:sym typeface="Meiryo"/>
                        </a:rPr>
                        <a:t>期間</a:t>
                      </a:r>
                      <a:endParaRPr dirty="0"/>
                    </a:p>
                  </a:txBody>
                  <a:tcPr marL="91425" marR="91425" marT="45725" marB="45725" anchor="ctr">
                    <a:lnL w="57150" cap="flat" cmpd="sng">
                      <a:solidFill>
                        <a:schemeClr val="lt1"/>
                      </a:solidFill>
                      <a:prstDash val="solid"/>
                      <a:round/>
                      <a:headEnd type="none" w="sm" len="sm"/>
                      <a:tailEnd type="none" w="sm" len="sm"/>
                    </a:lnL>
                    <a:lnR w="57150" cap="flat" cmpd="sng">
                      <a:solidFill>
                        <a:schemeClr val="lt1"/>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solidFill>
                      <a:srgbClr val="002060"/>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altLang="ja-JP"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2026</a:t>
                      </a:r>
                      <a:r>
                        <a:rPr lang="ja-JP" altLang="en-US"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年</a:t>
                      </a:r>
                      <a:r>
                        <a:rPr lang="en-US" altLang="ja-JP"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9</a:t>
                      </a:r>
                      <a:r>
                        <a:rPr lang="ja-JP" altLang="en-US"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月</a:t>
                      </a:r>
                      <a:r>
                        <a:rPr lang="en-US" altLang="ja-JP"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30</a:t>
                      </a:r>
                      <a:r>
                        <a:rPr lang="ja-JP" altLang="en-US"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日</a:t>
                      </a:r>
                      <a:r>
                        <a:rPr lang="en-US" altLang="ja-JP"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ja-JP" altLang="en-US"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水</a:t>
                      </a:r>
                      <a:r>
                        <a:rPr lang="en-US" altLang="ja-JP"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ja-JP" altLang="en-US"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掲載分までを予定</a:t>
                      </a:r>
                      <a:r>
                        <a:rPr lang="ja-JP" sz="1800" b="0" u="none" strike="noStrike" cap="none" dirty="0">
                          <a:solidFill>
                            <a:schemeClr val="dk1"/>
                          </a:solidFill>
                          <a:latin typeface="Meiryo"/>
                          <a:ea typeface="Meiryo"/>
                          <a:cs typeface="Meiryo"/>
                          <a:sym typeface="Meiryo"/>
                        </a:rPr>
                        <a:t>【夜刊限定】</a:t>
                      </a:r>
                      <a:endParaRPr sz="1800" b="0" u="none" strike="noStrike" cap="none" dirty="0">
                        <a:solidFill>
                          <a:schemeClr val="dk1"/>
                        </a:solidFill>
                        <a:latin typeface="Meiryo"/>
                        <a:ea typeface="Meiryo"/>
                        <a:cs typeface="Meiryo"/>
                        <a:sym typeface="Meiryo"/>
                      </a:endParaRPr>
                    </a:p>
                  </a:txBody>
                  <a:tcPr marL="91425" marR="91425" marT="45725" marB="45725" anchor="ctr">
                    <a:lnL w="57150" cap="flat" cmpd="sng">
                      <a:solidFill>
                        <a:schemeClr val="lt1"/>
                      </a:solidFill>
                      <a:prstDash val="solid"/>
                      <a:round/>
                      <a:headEnd type="none" w="sm" len="sm"/>
                      <a:tailEnd type="none" w="sm" len="sm"/>
                    </a:lnL>
                    <a:lnR w="57150" cap="flat" cmpd="sng">
                      <a:solidFill>
                        <a:schemeClr val="lt1"/>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solidFill>
                      <a:srgbClr val="EDEDED"/>
                    </a:solidFill>
                  </a:tcPr>
                </a:tc>
                <a:extLst>
                  <a:ext uri="{0D108BD9-81ED-4DB2-BD59-A6C34878D82A}">
                    <a16:rowId xmlns:a16="http://schemas.microsoft.com/office/drawing/2014/main" val="10001"/>
                  </a:ext>
                </a:extLst>
              </a:tr>
              <a:tr h="919750">
                <a:tc>
                  <a:txBody>
                    <a:bodyPr/>
                    <a:lstStyle/>
                    <a:p>
                      <a:pPr marL="0" marR="0" lvl="0" indent="0" algn="ctr" rtl="0">
                        <a:spcBef>
                          <a:spcPts val="0"/>
                        </a:spcBef>
                        <a:spcAft>
                          <a:spcPts val="0"/>
                        </a:spcAft>
                        <a:buNone/>
                      </a:pPr>
                      <a:r>
                        <a:rPr lang="ja-JP" sz="1800" b="1" u="none" strike="noStrike" cap="none">
                          <a:solidFill>
                            <a:schemeClr val="lt1"/>
                          </a:solidFill>
                          <a:latin typeface="Meiryo"/>
                          <a:ea typeface="Meiryo"/>
                          <a:cs typeface="Meiryo"/>
                          <a:sym typeface="Meiryo"/>
                        </a:rPr>
                        <a:t>お申し込み数</a:t>
                      </a:r>
                      <a:endParaRPr/>
                    </a:p>
                  </a:txBody>
                  <a:tcPr marL="91425" marR="91425" marT="45725" marB="45725" anchor="ctr">
                    <a:lnL w="57150" cap="flat" cmpd="sng">
                      <a:solidFill>
                        <a:schemeClr val="lt1"/>
                      </a:solidFill>
                      <a:prstDash val="solid"/>
                      <a:round/>
                      <a:headEnd type="none" w="sm" len="sm"/>
                      <a:tailEnd type="none" w="sm" len="sm"/>
                    </a:lnL>
                    <a:lnR w="57150" cap="flat" cmpd="sng">
                      <a:solidFill>
                        <a:schemeClr val="lt1"/>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solidFill>
                      <a:srgbClr val="002060"/>
                    </a:solidFill>
                  </a:tcPr>
                </a:tc>
                <a:tc>
                  <a:txBody>
                    <a:bodyPr/>
                    <a:lstStyle/>
                    <a:p>
                      <a:pPr marL="0" marR="0" lvl="0" indent="0" algn="l" rtl="0">
                        <a:spcBef>
                          <a:spcPts val="0"/>
                        </a:spcBef>
                        <a:spcAft>
                          <a:spcPts val="0"/>
                        </a:spcAft>
                        <a:buNone/>
                      </a:pPr>
                      <a:r>
                        <a:rPr lang="ja-JP" sz="1800" b="0" i="0" u="none" strike="noStrike" cap="none" dirty="0">
                          <a:solidFill>
                            <a:schemeClr val="dk1"/>
                          </a:solidFill>
                          <a:latin typeface="Meiryo"/>
                          <a:ea typeface="Meiryo"/>
                          <a:cs typeface="Meiryo"/>
                          <a:sym typeface="Meiryo"/>
                        </a:rPr>
                        <a:t>制限なし（ブランド・商流問わず）※</a:t>
                      </a:r>
                      <a:r>
                        <a:rPr lang="ja-JP" sz="1800" b="0" u="none" strike="noStrike" cap="none" dirty="0">
                          <a:solidFill>
                            <a:schemeClr val="dk1"/>
                          </a:solidFill>
                          <a:latin typeface="Meiryo"/>
                          <a:ea typeface="Meiryo"/>
                          <a:cs typeface="Meiryo"/>
                          <a:sym typeface="Meiryo"/>
                        </a:rPr>
                        <a:t>1枠/日</a:t>
                      </a:r>
                      <a:endParaRPr sz="1800" b="0" i="0" u="none" strike="noStrike" cap="none" dirty="0">
                        <a:solidFill>
                          <a:schemeClr val="dk1"/>
                        </a:solidFill>
                        <a:latin typeface="Meiryo"/>
                        <a:ea typeface="Meiryo"/>
                        <a:cs typeface="Meiryo"/>
                        <a:sym typeface="Meiryo"/>
                      </a:endParaRPr>
                    </a:p>
                  </a:txBody>
                  <a:tcPr marL="91425" marR="91425" marT="45725" marB="45725" anchor="ctr">
                    <a:lnL w="57150" cap="flat" cmpd="sng">
                      <a:solidFill>
                        <a:schemeClr val="lt1"/>
                      </a:solidFill>
                      <a:prstDash val="solid"/>
                      <a:round/>
                      <a:headEnd type="none" w="sm" len="sm"/>
                      <a:tailEnd type="none" w="sm" len="sm"/>
                    </a:lnL>
                    <a:lnR w="57150" cap="flat" cmpd="sng">
                      <a:solidFill>
                        <a:schemeClr val="lt1"/>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solidFill>
                      <a:srgbClr val="EDEDED"/>
                    </a:solidFill>
                  </a:tcPr>
                </a:tc>
                <a:extLst>
                  <a:ext uri="{0D108BD9-81ED-4DB2-BD59-A6C34878D82A}">
                    <a16:rowId xmlns:a16="http://schemas.microsoft.com/office/drawing/2014/main" val="10002"/>
                  </a:ext>
                </a:extLst>
              </a:tr>
            </a:tbl>
          </a:graphicData>
        </a:graphic>
      </p:graphicFrame>
      <p:sp>
        <p:nvSpPr>
          <p:cNvPr id="79" name="Google Shape;79;g3dd45998c6a_3_11"/>
          <p:cNvSpPr txBox="1"/>
          <p:nvPr/>
        </p:nvSpPr>
        <p:spPr>
          <a:xfrm>
            <a:off x="777766" y="4526423"/>
            <a:ext cx="9660000" cy="415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595959"/>
              </a:buClr>
              <a:buSzPts val="1050"/>
              <a:buFont typeface="Meiryo"/>
              <a:buNone/>
            </a:pPr>
            <a:r>
              <a:rPr lang="ja-JP" sz="1050" b="0" i="0" u="none" strike="noStrike" cap="none" dirty="0">
                <a:solidFill>
                  <a:srgbClr val="595959"/>
                </a:solidFill>
                <a:latin typeface="メイリオ" panose="020B0604030504040204" pitchFamily="50" charset="-128"/>
                <a:ea typeface="メイリオ" panose="020B0604030504040204" pitchFamily="50" charset="-128"/>
                <a:cs typeface="Meiryo"/>
                <a:sym typeface="Meiryo"/>
              </a:rPr>
              <a:t>※別途、企業／商材可否審査・制作可否審査が必須となります</a:t>
            </a:r>
            <a:endParaRPr sz="1050" b="0" i="0" u="none" strike="noStrike" cap="none" dirty="0">
              <a:solidFill>
                <a:srgbClr val="595959"/>
              </a:solidFill>
              <a:latin typeface="メイリオ" panose="020B0604030504040204" pitchFamily="50" charset="-128"/>
              <a:ea typeface="メイリオ" panose="020B0604030504040204" pitchFamily="50" charset="-128"/>
              <a:cs typeface="Meiryo"/>
              <a:sym typeface="Meiryo"/>
            </a:endParaRPr>
          </a:p>
          <a:p>
            <a:pPr marL="0" marR="0" lvl="0" indent="0" algn="l" rtl="0">
              <a:lnSpc>
                <a:spcPct val="100000"/>
              </a:lnSpc>
              <a:spcBef>
                <a:spcPts val="0"/>
              </a:spcBef>
              <a:spcAft>
                <a:spcPts val="0"/>
              </a:spcAft>
              <a:buClr>
                <a:srgbClr val="595959"/>
              </a:buClr>
              <a:buSzPts val="1050"/>
              <a:buFont typeface="Meiryo"/>
              <a:buNone/>
            </a:pPr>
            <a:r>
              <a:rPr lang="ja-JP" sz="1050" b="0" i="0" u="none" strike="noStrike" cap="none" dirty="0">
                <a:solidFill>
                  <a:srgbClr val="595959"/>
                </a:solidFill>
                <a:latin typeface="メイリオ" panose="020B0604030504040204" pitchFamily="50" charset="-128"/>
                <a:ea typeface="メイリオ" panose="020B0604030504040204" pitchFamily="50" charset="-128"/>
                <a:cs typeface="Meiryo"/>
                <a:sym typeface="Meiryo"/>
              </a:rPr>
              <a:t>※キャンペーンの適用条件など詳細は次ページをご確認ください。</a:t>
            </a:r>
            <a:endParaRPr sz="1050" b="0" i="0" u="none" strike="noStrike" cap="none" dirty="0">
              <a:solidFill>
                <a:srgbClr val="595959"/>
              </a:solidFill>
              <a:latin typeface="メイリオ" panose="020B0604030504040204" pitchFamily="50" charset="-128"/>
              <a:ea typeface="メイリオ" panose="020B0604030504040204" pitchFamily="50" charset="-128"/>
              <a:cs typeface="Meiryo"/>
              <a:sym typeface="Meiryo"/>
            </a:endParaRPr>
          </a:p>
        </p:txBody>
      </p:sp>
      <p:sp>
        <p:nvSpPr>
          <p:cNvPr id="80" name="Google Shape;80;g3dd45998c6a_3_11"/>
          <p:cNvSpPr txBox="1">
            <a:spLocks noGrp="1"/>
          </p:cNvSpPr>
          <p:nvPr>
            <p:ph type="body" idx="1"/>
          </p:nvPr>
        </p:nvSpPr>
        <p:spPr>
          <a:xfrm>
            <a:off x="587922" y="67514"/>
            <a:ext cx="968400" cy="410700"/>
          </a:xfrm>
          <a:prstGeom prst="rect">
            <a:avLst/>
          </a:prstGeom>
          <a:noFill/>
          <a:ln>
            <a:noFill/>
          </a:ln>
        </p:spPr>
        <p:txBody>
          <a:bodyPr spcFirstLastPara="1" wrap="square" lIns="0" tIns="36000" rIns="0" bIns="0" anchor="ctr" anchorCtr="0">
            <a:noAutofit/>
          </a:bodyPr>
          <a:lstStyle/>
          <a:p>
            <a:pPr marL="0" lvl="0" indent="0" algn="l" rtl="0">
              <a:lnSpc>
                <a:spcPct val="100000"/>
              </a:lnSpc>
              <a:spcBef>
                <a:spcPts val="0"/>
              </a:spcBef>
              <a:spcAft>
                <a:spcPts val="0"/>
              </a:spcAft>
              <a:buClr>
                <a:schemeClr val="lt1"/>
              </a:buClr>
              <a:buSzPts val="900"/>
              <a:buNone/>
            </a:pPr>
            <a:r>
              <a:rPr lang="ja-JP">
                <a:latin typeface="メイリオ" panose="020B0604030504040204" pitchFamily="50" charset="-128"/>
                <a:ea typeface="メイリオ" panose="020B0604030504040204" pitchFamily="50" charset="-128"/>
                <a:sym typeface="Calibri"/>
              </a:rPr>
              <a:t>キャンペーンの</a:t>
            </a:r>
            <a:endParaRPr>
              <a:latin typeface="メイリオ" panose="020B0604030504040204" pitchFamily="50" charset="-128"/>
              <a:ea typeface="メイリオ" panose="020B0604030504040204" pitchFamily="50" charset="-128"/>
              <a:sym typeface="Calibri"/>
            </a:endParaRPr>
          </a:p>
          <a:p>
            <a:pPr marL="0" lvl="0" indent="0" algn="l" rtl="0">
              <a:lnSpc>
                <a:spcPct val="100000"/>
              </a:lnSpc>
              <a:spcBef>
                <a:spcPts val="0"/>
              </a:spcBef>
              <a:spcAft>
                <a:spcPts val="0"/>
              </a:spcAft>
              <a:buClr>
                <a:schemeClr val="lt1"/>
              </a:buClr>
              <a:buSzPts val="900"/>
              <a:buNone/>
            </a:pPr>
            <a:r>
              <a:rPr lang="ja-JP">
                <a:latin typeface="メイリオ" panose="020B0604030504040204" pitchFamily="50" charset="-128"/>
                <a:ea typeface="メイリオ" panose="020B0604030504040204" pitchFamily="50" charset="-128"/>
                <a:sym typeface="Calibri"/>
              </a:rPr>
              <a:t>ご案内</a:t>
            </a:r>
            <a:endParaRPr>
              <a:latin typeface="メイリオ" panose="020B0604030504040204" pitchFamily="50" charset="-128"/>
              <a:ea typeface="メイリオ" panose="020B0604030504040204" pitchFamily="50" charset="-128"/>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4">
          <a:extLst>
            <a:ext uri="{FF2B5EF4-FFF2-40B4-BE49-F238E27FC236}">
              <a16:creationId xmlns:a16="http://schemas.microsoft.com/office/drawing/2014/main" id="{B4C03C3B-E3FE-E51F-2582-5D80B56279E0}"/>
            </a:ext>
          </a:extLst>
        </p:cNvPr>
        <p:cNvGrpSpPr/>
        <p:nvPr/>
      </p:nvGrpSpPr>
      <p:grpSpPr>
        <a:xfrm>
          <a:off x="0" y="0"/>
          <a:ext cx="0" cy="0"/>
          <a:chOff x="0" y="0"/>
          <a:chExt cx="0" cy="0"/>
        </a:xfrm>
      </p:grpSpPr>
      <p:sp>
        <p:nvSpPr>
          <p:cNvPr id="85" name="Google Shape;85;p3">
            <a:extLst>
              <a:ext uri="{FF2B5EF4-FFF2-40B4-BE49-F238E27FC236}">
                <a16:creationId xmlns:a16="http://schemas.microsoft.com/office/drawing/2014/main" id="{B32D08FF-AB4D-379F-D91E-386922A33A4B}"/>
              </a:ext>
            </a:extLst>
          </p:cNvPr>
          <p:cNvSpPr txBox="1">
            <a:spLocks noGrp="1"/>
          </p:cNvSpPr>
          <p:nvPr>
            <p:ph type="body" idx="1"/>
          </p:nvPr>
        </p:nvSpPr>
        <p:spPr>
          <a:xfrm>
            <a:off x="587922" y="67514"/>
            <a:ext cx="968503" cy="410840"/>
          </a:xfrm>
          <a:prstGeom prst="rect">
            <a:avLst/>
          </a:prstGeom>
          <a:noFill/>
          <a:ln>
            <a:noFill/>
          </a:ln>
        </p:spPr>
        <p:txBody>
          <a:bodyPr spcFirstLastPara="1" wrap="square" lIns="0" tIns="36000" rIns="0" bIns="0" anchor="ctr" anchorCtr="0">
            <a:noAutofit/>
          </a:bodyPr>
          <a:lstStyle/>
          <a:p>
            <a:pPr marL="0" lvl="0" indent="0" algn="l" rtl="0">
              <a:lnSpc>
                <a:spcPct val="100000"/>
              </a:lnSpc>
              <a:spcBef>
                <a:spcPts val="0"/>
              </a:spcBef>
              <a:spcAft>
                <a:spcPts val="0"/>
              </a:spcAft>
              <a:buClr>
                <a:schemeClr val="lt1"/>
              </a:buClr>
              <a:buSzPts val="900"/>
              <a:buNone/>
            </a:pPr>
            <a:r>
              <a:rPr lang="ja-JP" dirty="0">
                <a:latin typeface="メイリオ" panose="020B0604030504040204" pitchFamily="50" charset="-128"/>
                <a:ea typeface="メイリオ" panose="020B0604030504040204" pitchFamily="50" charset="-128"/>
                <a:sym typeface="Calibri"/>
              </a:rPr>
              <a:t>キャンペーンの</a:t>
            </a:r>
            <a:endParaRPr dirty="0">
              <a:latin typeface="メイリオ" panose="020B0604030504040204" pitchFamily="50" charset="-128"/>
              <a:ea typeface="メイリオ" panose="020B0604030504040204" pitchFamily="50" charset="-128"/>
              <a:sym typeface="Calibri"/>
            </a:endParaRPr>
          </a:p>
          <a:p>
            <a:pPr marL="0" lvl="0" indent="0" algn="l" rtl="0">
              <a:lnSpc>
                <a:spcPct val="100000"/>
              </a:lnSpc>
              <a:spcBef>
                <a:spcPts val="0"/>
              </a:spcBef>
              <a:spcAft>
                <a:spcPts val="0"/>
              </a:spcAft>
              <a:buClr>
                <a:schemeClr val="lt1"/>
              </a:buClr>
              <a:buSzPts val="900"/>
              <a:buNone/>
            </a:pPr>
            <a:r>
              <a:rPr lang="ja-JP" dirty="0">
                <a:latin typeface="メイリオ" panose="020B0604030504040204" pitchFamily="50" charset="-128"/>
                <a:ea typeface="メイリオ" panose="020B0604030504040204" pitchFamily="50" charset="-128"/>
                <a:sym typeface="Calibri"/>
              </a:rPr>
              <a:t>ご案内</a:t>
            </a:r>
            <a:endParaRPr dirty="0">
              <a:latin typeface="メイリオ" panose="020B0604030504040204" pitchFamily="50" charset="-128"/>
              <a:ea typeface="メイリオ" panose="020B0604030504040204" pitchFamily="50" charset="-128"/>
            </a:endParaRPr>
          </a:p>
        </p:txBody>
      </p:sp>
      <p:pic>
        <p:nvPicPr>
          <p:cNvPr id="86" name="Google Shape;86;p3" descr="アイコン&#10;&#10;自動的に生成された説明">
            <a:extLst>
              <a:ext uri="{FF2B5EF4-FFF2-40B4-BE49-F238E27FC236}">
                <a16:creationId xmlns:a16="http://schemas.microsoft.com/office/drawing/2014/main" id="{11D88496-1814-A44E-E461-6F43C5BCEF69}"/>
              </a:ext>
            </a:extLst>
          </p:cNvPr>
          <p:cNvPicPr preferRelativeResize="0">
            <a:picLocks noGrp="1"/>
          </p:cNvPicPr>
          <p:nvPr>
            <p:ph type="pic" idx="2"/>
          </p:nvPr>
        </p:nvPicPr>
        <p:blipFill rotWithShape="1">
          <a:blip r:embed="rId3">
            <a:alphaModFix/>
          </a:blip>
          <a:srcRect/>
          <a:stretch/>
        </p:blipFill>
        <p:spPr>
          <a:xfrm>
            <a:off x="56609" y="31805"/>
            <a:ext cx="498782" cy="497680"/>
          </a:xfrm>
          <a:prstGeom prst="rect">
            <a:avLst/>
          </a:prstGeom>
          <a:noFill/>
          <a:ln>
            <a:noFill/>
          </a:ln>
        </p:spPr>
      </p:pic>
      <p:sp>
        <p:nvSpPr>
          <p:cNvPr id="87" name="Google Shape;87;p3">
            <a:extLst>
              <a:ext uri="{FF2B5EF4-FFF2-40B4-BE49-F238E27FC236}">
                <a16:creationId xmlns:a16="http://schemas.microsoft.com/office/drawing/2014/main" id="{7082BFF2-1D13-D2AC-8633-6EDA1F7404A6}"/>
              </a:ext>
            </a:extLst>
          </p:cNvPr>
          <p:cNvSpPr txBox="1">
            <a:spLocks noGrp="1"/>
          </p:cNvSpPr>
          <p:nvPr>
            <p:ph type="body" idx="3"/>
          </p:nvPr>
        </p:nvSpPr>
        <p:spPr>
          <a:xfrm>
            <a:off x="587374" y="1098189"/>
            <a:ext cx="11014609" cy="459517"/>
          </a:xfrm>
          <a:prstGeom prst="rect">
            <a:avLst/>
          </a:prstGeom>
          <a:noFill/>
          <a:ln>
            <a:noFill/>
          </a:ln>
        </p:spPr>
        <p:txBody>
          <a:bodyPr spcFirstLastPara="1" wrap="square" lIns="0" tIns="0" rIns="0" bIns="0" anchor="ctr" anchorCtr="0">
            <a:noAutofit/>
          </a:bodyPr>
          <a:lstStyle/>
          <a:p>
            <a:pPr marL="0" lvl="0" indent="0">
              <a:spcBef>
                <a:spcPts val="0"/>
              </a:spcBef>
            </a:pPr>
            <a:r>
              <a:rPr lang="ja-JP" altLang="ja-JP" dirty="0">
                <a:latin typeface="メイリオ" panose="020B0604030504040204" pitchFamily="50" charset="-128"/>
                <a:ea typeface="メイリオ" panose="020B0604030504040204" pitchFamily="50" charset="-128"/>
              </a:rPr>
              <a:t>「LINE</a:t>
            </a:r>
            <a:r>
              <a:rPr lang="ja-JP" altLang="en-US" dirty="0">
                <a:latin typeface="メイリオ" panose="020B0604030504040204" pitchFamily="50" charset="-128"/>
                <a:ea typeface="メイリオ" panose="020B0604030504040204" pitchFamily="50" charset="-128"/>
              </a:rPr>
              <a:t>スタンプ</a:t>
            </a:r>
            <a:r>
              <a:rPr lang="ja-JP" altLang="ja-JP" dirty="0">
                <a:latin typeface="メイリオ" panose="020B0604030504040204" pitchFamily="50" charset="-128"/>
                <a:ea typeface="メイリオ" panose="020B0604030504040204" pitchFamily="50" charset="-128"/>
              </a:rPr>
              <a:t>」 </a:t>
            </a:r>
            <a:r>
              <a:rPr lang="ja-JP" altLang="en-US" dirty="0">
                <a:latin typeface="メイリオ" panose="020B0604030504040204" pitchFamily="50" charset="-128"/>
                <a:ea typeface="メイリオ" panose="020B0604030504040204" pitchFamily="50" charset="-128"/>
              </a:rPr>
              <a:t>又は</a:t>
            </a:r>
            <a:r>
              <a:rPr lang="ja-JP" dirty="0">
                <a:latin typeface="メイリオ" panose="020B0604030504040204" pitchFamily="50" charset="-128"/>
                <a:ea typeface="メイリオ" panose="020B0604030504040204" pitchFamily="50" charset="-128"/>
              </a:rPr>
              <a:t>「LINEミニアプリ」</a:t>
            </a:r>
            <a:r>
              <a:rPr lang="ja-JP" altLang="en-US" dirty="0">
                <a:latin typeface="メイリオ" panose="020B0604030504040204" pitchFamily="50" charset="-128"/>
                <a:ea typeface="メイリオ" panose="020B0604030504040204" pitchFamily="50" charset="-128"/>
              </a:rPr>
              <a:t>の</a:t>
            </a:r>
            <a:r>
              <a:rPr lang="ja-JP" dirty="0">
                <a:latin typeface="メイリオ" panose="020B0604030504040204" pitchFamily="50" charset="-128"/>
                <a:ea typeface="メイリオ" panose="020B0604030504040204" pitchFamily="50" charset="-128"/>
              </a:rPr>
              <a:t>訴求いただく場合、下記特別価格にてご提供いたします</a:t>
            </a:r>
            <a:r>
              <a:rPr lang="ja-JP" altLang="en-US" dirty="0">
                <a:latin typeface="メイリオ" panose="020B0604030504040204" pitchFamily="50" charset="-128"/>
                <a:ea typeface="メイリオ" panose="020B0604030504040204" pitchFamily="50" charset="-128"/>
              </a:rPr>
              <a:t>。</a:t>
            </a:r>
            <a:endParaRPr dirty="0">
              <a:latin typeface="メイリオ" panose="020B0604030504040204" pitchFamily="50" charset="-128"/>
              <a:ea typeface="メイリオ" panose="020B0604030504040204" pitchFamily="50" charset="-128"/>
            </a:endParaRPr>
          </a:p>
        </p:txBody>
      </p:sp>
      <p:grpSp>
        <p:nvGrpSpPr>
          <p:cNvPr id="88" name="Google Shape;88;p3">
            <a:extLst>
              <a:ext uri="{FF2B5EF4-FFF2-40B4-BE49-F238E27FC236}">
                <a16:creationId xmlns:a16="http://schemas.microsoft.com/office/drawing/2014/main" id="{84C57929-EEEF-99E5-E6FF-34BF1B8172C1}"/>
              </a:ext>
            </a:extLst>
          </p:cNvPr>
          <p:cNvGrpSpPr/>
          <p:nvPr/>
        </p:nvGrpSpPr>
        <p:grpSpPr>
          <a:xfrm>
            <a:off x="1066588" y="4679188"/>
            <a:ext cx="5417834" cy="670886"/>
            <a:chOff x="1123951" y="5610875"/>
            <a:chExt cx="4639937" cy="739835"/>
          </a:xfrm>
        </p:grpSpPr>
        <p:grpSp>
          <p:nvGrpSpPr>
            <p:cNvPr id="89" name="Google Shape;89;p3">
              <a:extLst>
                <a:ext uri="{FF2B5EF4-FFF2-40B4-BE49-F238E27FC236}">
                  <a16:creationId xmlns:a16="http://schemas.microsoft.com/office/drawing/2014/main" id="{0939206A-DC05-933F-F97D-3011C92A0F5A}"/>
                </a:ext>
              </a:extLst>
            </p:cNvPr>
            <p:cNvGrpSpPr/>
            <p:nvPr/>
          </p:nvGrpSpPr>
          <p:grpSpPr>
            <a:xfrm>
              <a:off x="1123951" y="5610875"/>
              <a:ext cx="2292280" cy="467640"/>
              <a:chOff x="698796" y="5786717"/>
              <a:chExt cx="2292280" cy="467640"/>
            </a:xfrm>
          </p:grpSpPr>
          <p:sp>
            <p:nvSpPr>
              <p:cNvPr id="90" name="Google Shape;90;p3">
                <a:extLst>
                  <a:ext uri="{FF2B5EF4-FFF2-40B4-BE49-F238E27FC236}">
                    <a16:creationId xmlns:a16="http://schemas.microsoft.com/office/drawing/2014/main" id="{03B4E16A-F689-C04D-57B1-863D98F1C3C8}"/>
                  </a:ext>
                </a:extLst>
              </p:cNvPr>
              <p:cNvSpPr txBox="1"/>
              <p:nvPr/>
            </p:nvSpPr>
            <p:spPr>
              <a:xfrm>
                <a:off x="698796" y="5970024"/>
                <a:ext cx="2292280" cy="284333"/>
              </a:xfrm>
              <a:prstGeom prst="rect">
                <a:avLst/>
              </a:prstGeom>
              <a:noFill/>
              <a:ln>
                <a:noFill/>
              </a:ln>
            </p:spPr>
            <p:txBody>
              <a:bodyPr spcFirstLastPara="1" wrap="square" lIns="0" tIns="11500" rIns="0" bIns="0" anchor="t" anchorCtr="0">
                <a:spAutoFit/>
              </a:bodyPr>
              <a:lstStyle/>
              <a:p>
                <a:pPr marL="11516" marR="0" lvl="0" indent="0" algn="l" rtl="0">
                  <a:spcBef>
                    <a:spcPts val="0"/>
                  </a:spcBef>
                  <a:spcAft>
                    <a:spcPts val="0"/>
                  </a:spcAft>
                  <a:buNone/>
                </a:pPr>
                <a:r>
                  <a:rPr lang="ja-JP" sz="1600" b="1" i="0" u="none" strike="noStrike" cap="none" dirty="0">
                    <a:solidFill>
                      <a:srgbClr val="A5A5A5"/>
                    </a:solidFill>
                    <a:latin typeface="メイリオ" panose="020B0604030504040204" pitchFamily="50" charset="-128"/>
                    <a:ea typeface="メイリオ" panose="020B0604030504040204" pitchFamily="50" charset="-128"/>
                    <a:cs typeface="Meiryo"/>
                    <a:sym typeface="Meiryo"/>
                  </a:rPr>
                  <a:t>¥5,000,000</a:t>
                </a:r>
                <a:r>
                  <a:rPr lang="en-US" altLang="ja-JP" sz="1200" b="1" i="0" u="none" strike="noStrike" cap="none" dirty="0">
                    <a:solidFill>
                      <a:srgbClr val="A5A5A5"/>
                    </a:solidFill>
                    <a:latin typeface="メイリオ" panose="020B0604030504040204" pitchFamily="50" charset="-128"/>
                    <a:ea typeface="メイリオ" panose="020B0604030504040204" pitchFamily="50" charset="-128"/>
                    <a:cs typeface="Meiryo"/>
                    <a:sym typeface="Meiryo"/>
                  </a:rPr>
                  <a:t>(</a:t>
                </a:r>
                <a:r>
                  <a:rPr lang="ja-JP" altLang="en-US" sz="1200" b="1" dirty="0">
                    <a:solidFill>
                      <a:srgbClr val="A5A5A5"/>
                    </a:solidFill>
                    <a:latin typeface="メイリオ" panose="020B0604030504040204" pitchFamily="50" charset="-128"/>
                    <a:ea typeface="メイリオ" panose="020B0604030504040204" pitchFamily="50" charset="-128"/>
                    <a:cs typeface="Meiryo"/>
                    <a:sym typeface="Meiryo"/>
                  </a:rPr>
                  <a:t>平日</a:t>
                </a:r>
                <a:r>
                  <a:rPr lang="en-US" altLang="ja-JP" sz="1200" b="1" dirty="0">
                    <a:solidFill>
                      <a:srgbClr val="A5A5A5"/>
                    </a:solidFill>
                    <a:latin typeface="メイリオ" panose="020B0604030504040204" pitchFamily="50" charset="-128"/>
                    <a:ea typeface="メイリオ" panose="020B0604030504040204" pitchFamily="50" charset="-128"/>
                    <a:cs typeface="Meiryo"/>
                    <a:sym typeface="Meiryo"/>
                  </a:rPr>
                  <a:t>)</a:t>
                </a:r>
                <a:endParaRPr lang="en-US" altLang="ja-JP" sz="1200" b="1" i="0" u="none" strike="noStrike" cap="none" dirty="0">
                  <a:solidFill>
                    <a:srgbClr val="A5A5A5"/>
                  </a:solidFill>
                  <a:latin typeface="メイリオ" panose="020B0604030504040204" pitchFamily="50" charset="-128"/>
                  <a:ea typeface="メイリオ" panose="020B0604030504040204" pitchFamily="50" charset="-128"/>
                  <a:cs typeface="Meiryo"/>
                  <a:sym typeface="Meiryo"/>
                </a:endParaRPr>
              </a:p>
            </p:txBody>
          </p:sp>
          <p:sp>
            <p:nvSpPr>
              <p:cNvPr id="91" name="Google Shape;91;p3">
                <a:extLst>
                  <a:ext uri="{FF2B5EF4-FFF2-40B4-BE49-F238E27FC236}">
                    <a16:creationId xmlns:a16="http://schemas.microsoft.com/office/drawing/2014/main" id="{E3239F8B-3AE7-57F6-4629-E617C139F0AA}"/>
                  </a:ext>
                </a:extLst>
              </p:cNvPr>
              <p:cNvSpPr txBox="1"/>
              <p:nvPr/>
            </p:nvSpPr>
            <p:spPr>
              <a:xfrm>
                <a:off x="717736" y="5786717"/>
                <a:ext cx="1515231" cy="182529"/>
              </a:xfrm>
              <a:prstGeom prst="rect">
                <a:avLst/>
              </a:prstGeom>
              <a:noFill/>
              <a:ln>
                <a:noFill/>
              </a:ln>
            </p:spPr>
            <p:txBody>
              <a:bodyPr spcFirstLastPara="1" wrap="square" lIns="0" tIns="11500" rIns="0" bIns="0" anchor="t" anchorCtr="0">
                <a:spAutoFit/>
              </a:bodyPr>
              <a:lstStyle/>
              <a:p>
                <a:pPr marL="11516" marR="0" lvl="0" indent="0" algn="l" rtl="0">
                  <a:spcBef>
                    <a:spcPts val="0"/>
                  </a:spcBef>
                  <a:spcAft>
                    <a:spcPts val="0"/>
                  </a:spcAft>
                  <a:buNone/>
                </a:pPr>
                <a:r>
                  <a:rPr lang="ja-JP" sz="1000" b="1" i="0" u="none" strike="noStrike" cap="none" dirty="0">
                    <a:solidFill>
                      <a:srgbClr val="999999"/>
                    </a:solidFill>
                    <a:latin typeface="メイリオ" panose="020B0604030504040204" pitchFamily="50" charset="-128"/>
                    <a:ea typeface="メイリオ" panose="020B0604030504040204" pitchFamily="50" charset="-128"/>
                    <a:cs typeface="Meiryo"/>
                    <a:sym typeface="Meiryo"/>
                  </a:rPr>
                  <a:t>通常価格</a:t>
                </a:r>
                <a:endParaRPr sz="1000" b="1" i="0" u="none" strike="noStrike" cap="none" dirty="0">
                  <a:solidFill>
                    <a:schemeClr val="dk1"/>
                  </a:solidFill>
                  <a:latin typeface="メイリオ" panose="020B0604030504040204" pitchFamily="50" charset="-128"/>
                  <a:ea typeface="メイリオ" panose="020B0604030504040204" pitchFamily="50" charset="-128"/>
                  <a:cs typeface="Meiryo"/>
                  <a:sym typeface="Meiryo"/>
                </a:endParaRPr>
              </a:p>
            </p:txBody>
          </p:sp>
        </p:grpSp>
        <p:sp>
          <p:nvSpPr>
            <p:cNvPr id="92" name="Google Shape;92;p3">
              <a:extLst>
                <a:ext uri="{FF2B5EF4-FFF2-40B4-BE49-F238E27FC236}">
                  <a16:creationId xmlns:a16="http://schemas.microsoft.com/office/drawing/2014/main" id="{9BBD4839-4007-4CF6-1B8F-0972B9B4A622}"/>
                </a:ext>
              </a:extLst>
            </p:cNvPr>
            <p:cNvSpPr txBox="1"/>
            <p:nvPr/>
          </p:nvSpPr>
          <p:spPr>
            <a:xfrm>
              <a:off x="3318241" y="5930596"/>
              <a:ext cx="1994227" cy="420114"/>
            </a:xfrm>
            <a:prstGeom prst="rect">
              <a:avLst/>
            </a:prstGeom>
            <a:noFill/>
            <a:ln>
              <a:noFill/>
            </a:ln>
          </p:spPr>
          <p:txBody>
            <a:bodyPr spcFirstLastPara="1" wrap="square" lIns="0" tIns="11500" rIns="0" bIns="0" anchor="t" anchorCtr="0">
              <a:spAutoFit/>
            </a:bodyPr>
            <a:lstStyle/>
            <a:p>
              <a:pPr marL="11430" marR="0" lvl="0" indent="0" algn="l" rtl="0">
                <a:spcBef>
                  <a:spcPts val="0"/>
                </a:spcBef>
                <a:spcAft>
                  <a:spcPts val="0"/>
                </a:spcAft>
                <a:buNone/>
              </a:pPr>
              <a:r>
                <a:rPr lang="ja-JP" sz="2400" b="1" i="0" u="none" strike="noStrike" cap="none" dirty="0">
                  <a:solidFill>
                    <a:srgbClr val="C00000"/>
                  </a:solidFill>
                  <a:latin typeface="メイリオ" panose="020B0604030504040204" pitchFamily="50" charset="-128"/>
                  <a:ea typeface="メイリオ" panose="020B0604030504040204" pitchFamily="50" charset="-128"/>
                  <a:cs typeface="Meiryo"/>
                  <a:sym typeface="Meiryo"/>
                </a:rPr>
                <a:t>¥3,000,000</a:t>
              </a:r>
              <a:endParaRPr sz="2400" b="1" i="0" u="none" strike="noStrike" cap="none" dirty="0">
                <a:solidFill>
                  <a:srgbClr val="C00000"/>
                </a:solidFill>
                <a:latin typeface="メイリオ" panose="020B0604030504040204" pitchFamily="50" charset="-128"/>
                <a:ea typeface="メイリオ" panose="020B0604030504040204" pitchFamily="50" charset="-128"/>
                <a:cs typeface="Meiryo"/>
                <a:sym typeface="Meiryo"/>
              </a:endParaRPr>
            </a:p>
          </p:txBody>
        </p:sp>
        <p:sp>
          <p:nvSpPr>
            <p:cNvPr id="93" name="Google Shape;93;p3">
              <a:extLst>
                <a:ext uri="{FF2B5EF4-FFF2-40B4-BE49-F238E27FC236}">
                  <a16:creationId xmlns:a16="http://schemas.microsoft.com/office/drawing/2014/main" id="{6B036A62-8C23-042A-9479-C43BA703BEFB}"/>
                </a:ext>
              </a:extLst>
            </p:cNvPr>
            <p:cNvSpPr txBox="1"/>
            <p:nvPr/>
          </p:nvSpPr>
          <p:spPr>
            <a:xfrm>
              <a:off x="3338314" y="5708649"/>
              <a:ext cx="2425574" cy="182510"/>
            </a:xfrm>
            <a:prstGeom prst="rect">
              <a:avLst/>
            </a:prstGeom>
            <a:noFill/>
            <a:ln>
              <a:noFill/>
            </a:ln>
          </p:spPr>
          <p:txBody>
            <a:bodyPr spcFirstLastPara="1" wrap="square" lIns="0" tIns="11500" rIns="0" bIns="0" anchor="t" anchorCtr="0">
              <a:spAutoFit/>
            </a:bodyPr>
            <a:lstStyle/>
            <a:p>
              <a:pPr marL="11516" marR="0" lvl="0" indent="0" algn="l" rtl="0">
                <a:spcBef>
                  <a:spcPts val="0"/>
                </a:spcBef>
                <a:spcAft>
                  <a:spcPts val="0"/>
                </a:spcAft>
                <a:buNone/>
              </a:pPr>
              <a:r>
                <a:rPr lang="en-US" altLang="ja-JP" sz="1000" b="1" i="0" u="none" strike="noStrike" cap="none" dirty="0">
                  <a:solidFill>
                    <a:srgbClr val="BF0026"/>
                  </a:solidFill>
                  <a:latin typeface="メイリオ" panose="020B0604030504040204" pitchFamily="50" charset="-128"/>
                  <a:ea typeface="メイリオ" panose="020B0604030504040204" pitchFamily="50" charset="-128"/>
                  <a:cs typeface="Meiryo"/>
                  <a:sym typeface="Meiryo"/>
                </a:rPr>
                <a:t>LINE</a:t>
              </a:r>
              <a:r>
                <a:rPr lang="ja-JP" altLang="en-US" sz="1000" b="1" i="0" u="none" strike="noStrike" cap="none" dirty="0">
                  <a:solidFill>
                    <a:srgbClr val="BF0026"/>
                  </a:solidFill>
                  <a:latin typeface="メイリオ" panose="020B0604030504040204" pitchFamily="50" charset="-128"/>
                  <a:ea typeface="メイリオ" panose="020B0604030504040204" pitchFamily="50" charset="-128"/>
                  <a:cs typeface="Meiryo"/>
                  <a:sym typeface="Meiryo"/>
                </a:rPr>
                <a:t>スタンプ・</a:t>
              </a:r>
              <a:r>
                <a:rPr lang="en-US" altLang="ja-JP" sz="1000" b="1" i="0" u="none" strike="noStrike" cap="none" dirty="0">
                  <a:solidFill>
                    <a:srgbClr val="BF0026"/>
                  </a:solidFill>
                  <a:latin typeface="メイリオ" panose="020B0604030504040204" pitchFamily="50" charset="-128"/>
                  <a:ea typeface="メイリオ" panose="020B0604030504040204" pitchFamily="50" charset="-128"/>
                  <a:cs typeface="Meiryo"/>
                  <a:sym typeface="Meiryo"/>
                </a:rPr>
                <a:t>LINE</a:t>
              </a:r>
              <a:r>
                <a:rPr lang="ja-JP" altLang="en-US" sz="1000" b="1" i="0" u="none" strike="noStrike" cap="none" dirty="0">
                  <a:solidFill>
                    <a:srgbClr val="BF0026"/>
                  </a:solidFill>
                  <a:latin typeface="メイリオ" panose="020B0604030504040204" pitchFamily="50" charset="-128"/>
                  <a:ea typeface="メイリオ" panose="020B0604030504040204" pitchFamily="50" charset="-128"/>
                  <a:cs typeface="Meiryo"/>
                  <a:sym typeface="Meiryo"/>
                </a:rPr>
                <a:t>ミニアプリ</a:t>
              </a:r>
              <a:r>
                <a:rPr lang="ja-JP" sz="1000" b="1" i="0" u="none" strike="noStrike" cap="none" dirty="0">
                  <a:solidFill>
                    <a:srgbClr val="BF0026"/>
                  </a:solidFill>
                  <a:latin typeface="メイリオ" panose="020B0604030504040204" pitchFamily="50" charset="-128"/>
                  <a:ea typeface="メイリオ" panose="020B0604030504040204" pitchFamily="50" charset="-128"/>
                  <a:cs typeface="Meiryo"/>
                  <a:sym typeface="Meiryo"/>
                </a:rPr>
                <a:t>訴求 特別価格</a:t>
              </a:r>
              <a:endParaRPr sz="1000" b="1" i="0" u="none" strike="noStrike" cap="none" dirty="0">
                <a:solidFill>
                  <a:srgbClr val="BF0026"/>
                </a:solidFill>
                <a:latin typeface="メイリオ" panose="020B0604030504040204" pitchFamily="50" charset="-128"/>
                <a:ea typeface="メイリオ" panose="020B0604030504040204" pitchFamily="50" charset="-128"/>
                <a:cs typeface="Meiryo"/>
                <a:sym typeface="Meiryo"/>
              </a:endParaRPr>
            </a:p>
          </p:txBody>
        </p:sp>
      </p:grpSp>
      <p:pic>
        <p:nvPicPr>
          <p:cNvPr id="94" name="Google Shape;94;p3">
            <a:extLst>
              <a:ext uri="{FF2B5EF4-FFF2-40B4-BE49-F238E27FC236}">
                <a16:creationId xmlns:a16="http://schemas.microsoft.com/office/drawing/2014/main" id="{B4FADBE3-9CCC-F1F7-BBCC-921A216BEA27}"/>
              </a:ext>
            </a:extLst>
          </p:cNvPr>
          <p:cNvPicPr preferRelativeResize="0"/>
          <p:nvPr/>
        </p:nvPicPr>
        <p:blipFill rotWithShape="1">
          <a:blip r:embed="rId4">
            <a:alphaModFix/>
          </a:blip>
          <a:srcRect/>
          <a:stretch/>
        </p:blipFill>
        <p:spPr>
          <a:xfrm>
            <a:off x="2499951" y="2412371"/>
            <a:ext cx="1050894" cy="1804737"/>
          </a:xfrm>
          <a:prstGeom prst="rect">
            <a:avLst/>
          </a:prstGeom>
          <a:noFill/>
          <a:ln w="9525" cap="flat" cmpd="sng">
            <a:solidFill>
              <a:srgbClr val="D8D8D8"/>
            </a:solidFill>
            <a:prstDash val="solid"/>
            <a:round/>
            <a:headEnd type="none" w="sm" len="sm"/>
            <a:tailEnd type="none" w="sm" len="sm"/>
          </a:ln>
        </p:spPr>
      </p:pic>
      <p:pic>
        <p:nvPicPr>
          <p:cNvPr id="95" name="Google Shape;95;p3" descr="グラフィカル ユーザー インターフェイス, Web サイト&#10;&#10;自動的に生成された説明">
            <a:extLst>
              <a:ext uri="{FF2B5EF4-FFF2-40B4-BE49-F238E27FC236}">
                <a16:creationId xmlns:a16="http://schemas.microsoft.com/office/drawing/2014/main" id="{4CD86F63-6316-941C-73A6-2130D103D3E6}"/>
              </a:ext>
            </a:extLst>
          </p:cNvPr>
          <p:cNvPicPr preferRelativeResize="0"/>
          <p:nvPr/>
        </p:nvPicPr>
        <p:blipFill rotWithShape="1">
          <a:blip r:embed="rId5">
            <a:alphaModFix/>
          </a:blip>
          <a:srcRect/>
          <a:stretch/>
        </p:blipFill>
        <p:spPr>
          <a:xfrm>
            <a:off x="892474" y="2406255"/>
            <a:ext cx="1050894" cy="2084019"/>
          </a:xfrm>
          <a:prstGeom prst="rect">
            <a:avLst/>
          </a:prstGeom>
          <a:noFill/>
          <a:ln w="9525" cap="flat" cmpd="sng">
            <a:solidFill>
              <a:srgbClr val="BFBFBF"/>
            </a:solidFill>
            <a:prstDash val="solid"/>
            <a:round/>
            <a:headEnd type="none" w="sm" len="sm"/>
            <a:tailEnd type="none" w="sm" len="sm"/>
          </a:ln>
        </p:spPr>
      </p:pic>
      <p:sp>
        <p:nvSpPr>
          <p:cNvPr id="96" name="Google Shape;96;p3">
            <a:extLst>
              <a:ext uri="{FF2B5EF4-FFF2-40B4-BE49-F238E27FC236}">
                <a16:creationId xmlns:a16="http://schemas.microsoft.com/office/drawing/2014/main" id="{66CAB865-C389-3C7F-4588-3301A58FDEAF}"/>
              </a:ext>
            </a:extLst>
          </p:cNvPr>
          <p:cNvSpPr/>
          <p:nvPr/>
        </p:nvSpPr>
        <p:spPr>
          <a:xfrm>
            <a:off x="2184426" y="3377415"/>
            <a:ext cx="121252" cy="233746"/>
          </a:xfrm>
          <a:custGeom>
            <a:avLst/>
            <a:gdLst/>
            <a:ahLst/>
            <a:cxnLst/>
            <a:rect l="l" t="t" r="r" b="b"/>
            <a:pathLst>
              <a:path w="159385" h="364489" extrusionOk="0">
                <a:moveTo>
                  <a:pt x="0" y="0"/>
                </a:moveTo>
                <a:lnTo>
                  <a:pt x="0" y="364185"/>
                </a:lnTo>
                <a:lnTo>
                  <a:pt x="158826" y="182092"/>
                </a:lnTo>
                <a:lnTo>
                  <a:pt x="0" y="0"/>
                </a:lnTo>
                <a:close/>
              </a:path>
            </a:pathLst>
          </a:custGeom>
          <a:solidFill>
            <a:srgbClr val="00206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632">
              <a:solidFill>
                <a:srgbClr val="002060"/>
              </a:solidFill>
              <a:latin typeface="メイリオ" panose="020B0604030504040204" pitchFamily="50" charset="-128"/>
              <a:ea typeface="メイリオ" panose="020B0604030504040204" pitchFamily="50" charset="-128"/>
              <a:cs typeface="Meiryo"/>
              <a:sym typeface="Meiryo"/>
            </a:endParaRPr>
          </a:p>
        </p:txBody>
      </p:sp>
      <p:sp>
        <p:nvSpPr>
          <p:cNvPr id="97" name="Google Shape;97;p3">
            <a:extLst>
              <a:ext uri="{FF2B5EF4-FFF2-40B4-BE49-F238E27FC236}">
                <a16:creationId xmlns:a16="http://schemas.microsoft.com/office/drawing/2014/main" id="{B406406D-3A52-6FD1-36EE-518C2048B596}"/>
              </a:ext>
            </a:extLst>
          </p:cNvPr>
          <p:cNvSpPr txBox="1"/>
          <p:nvPr/>
        </p:nvSpPr>
        <p:spPr>
          <a:xfrm>
            <a:off x="7616439" y="2716265"/>
            <a:ext cx="3862270" cy="301450"/>
          </a:xfrm>
          <a:prstGeom prst="rect">
            <a:avLst/>
          </a:prstGeom>
          <a:noFill/>
          <a:ln>
            <a:noFill/>
          </a:ln>
        </p:spPr>
        <p:txBody>
          <a:bodyPr spcFirstLastPara="1" wrap="square" lIns="0" tIns="11500" rIns="0" bIns="0" anchor="t" anchorCtr="0">
            <a:spAutoFit/>
          </a:bodyPr>
          <a:lstStyle/>
          <a:p>
            <a:pPr marL="11430" marR="0" lvl="0" indent="0" algn="l" rtl="0">
              <a:spcBef>
                <a:spcPts val="0"/>
              </a:spcBef>
              <a:spcAft>
                <a:spcPts val="0"/>
              </a:spcAft>
              <a:buNone/>
            </a:pPr>
            <a:r>
              <a:rPr lang="ja-JP" sz="900">
                <a:solidFill>
                  <a:srgbClr val="333333"/>
                </a:solidFill>
                <a:latin typeface="メイリオ" panose="020B0604030504040204" pitchFamily="50" charset="-128"/>
                <a:ea typeface="メイリオ" panose="020B0604030504040204" pitchFamily="50" charset="-128"/>
                <a:cs typeface="Meiryo"/>
                <a:sym typeface="Meiryo"/>
              </a:rPr>
              <a:t>画像＋テキスト(最大全角8文字)</a:t>
            </a:r>
            <a:endParaRPr sz="900">
              <a:solidFill>
                <a:srgbClr val="333333"/>
              </a:solidFill>
              <a:latin typeface="メイリオ" panose="020B0604030504040204" pitchFamily="50" charset="-128"/>
              <a:ea typeface="メイリオ" panose="020B0604030504040204" pitchFamily="50" charset="-128"/>
              <a:cs typeface="Meiryo"/>
              <a:sym typeface="Meiryo"/>
            </a:endParaRPr>
          </a:p>
          <a:p>
            <a:pPr marL="11430" marR="0" lvl="0" indent="0" algn="l" rtl="0">
              <a:spcBef>
                <a:spcPts val="91"/>
              </a:spcBef>
              <a:spcAft>
                <a:spcPts val="0"/>
              </a:spcAft>
              <a:buNone/>
            </a:pPr>
            <a:r>
              <a:rPr lang="ja-JP" sz="900">
                <a:solidFill>
                  <a:srgbClr val="333333"/>
                </a:solidFill>
                <a:latin typeface="メイリオ" panose="020B0604030504040204" pitchFamily="50" charset="-128"/>
                <a:ea typeface="メイリオ" panose="020B0604030504040204" pitchFamily="50" charset="-128"/>
                <a:cs typeface="Meiryo"/>
                <a:sym typeface="Meiryo"/>
              </a:rPr>
              <a:t>※テキストはLINEヤフー社にて制作(編集権はLINEヤフー社に帰属)</a:t>
            </a:r>
            <a:endParaRPr sz="900">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98" name="Google Shape;98;p3">
            <a:extLst>
              <a:ext uri="{FF2B5EF4-FFF2-40B4-BE49-F238E27FC236}">
                <a16:creationId xmlns:a16="http://schemas.microsoft.com/office/drawing/2014/main" id="{1C0232E7-E9E5-BBA1-5EDA-5FBB7E4BF02A}"/>
              </a:ext>
            </a:extLst>
          </p:cNvPr>
          <p:cNvSpPr txBox="1"/>
          <p:nvPr/>
        </p:nvSpPr>
        <p:spPr>
          <a:xfrm>
            <a:off x="6723482" y="2805184"/>
            <a:ext cx="515638"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メイリオ" panose="020B0604030504040204" pitchFamily="50" charset="-128"/>
                <a:ea typeface="メイリオ" panose="020B0604030504040204" pitchFamily="50" charset="-128"/>
                <a:cs typeface="Meiryo"/>
                <a:sym typeface="Meiryo"/>
              </a:rPr>
              <a:t>誘導内容</a:t>
            </a:r>
            <a:endParaRPr sz="816">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99" name="Google Shape;99;p3">
            <a:extLst>
              <a:ext uri="{FF2B5EF4-FFF2-40B4-BE49-F238E27FC236}">
                <a16:creationId xmlns:a16="http://schemas.microsoft.com/office/drawing/2014/main" id="{433C3977-5303-B628-0326-E1AD731655E2}"/>
              </a:ext>
            </a:extLst>
          </p:cNvPr>
          <p:cNvSpPr txBox="1"/>
          <p:nvPr/>
        </p:nvSpPr>
        <p:spPr>
          <a:xfrm>
            <a:off x="6723482" y="3569338"/>
            <a:ext cx="966820"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メイリオ" panose="020B0604030504040204" pitchFamily="50" charset="-128"/>
                <a:ea typeface="メイリオ" panose="020B0604030504040204" pitchFamily="50" charset="-128"/>
                <a:cs typeface="Meiryo"/>
                <a:sym typeface="Meiryo"/>
              </a:rPr>
              <a:t>保証形式</a:t>
            </a:r>
            <a:endParaRPr sz="816">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00" name="Google Shape;100;p3">
            <a:extLst>
              <a:ext uri="{FF2B5EF4-FFF2-40B4-BE49-F238E27FC236}">
                <a16:creationId xmlns:a16="http://schemas.microsoft.com/office/drawing/2014/main" id="{1111D477-46B8-1B15-50F1-D06136C9CF33}"/>
              </a:ext>
            </a:extLst>
          </p:cNvPr>
          <p:cNvSpPr txBox="1"/>
          <p:nvPr/>
        </p:nvSpPr>
        <p:spPr>
          <a:xfrm>
            <a:off x="7629711" y="1784709"/>
            <a:ext cx="4129071" cy="330488"/>
          </a:xfrm>
          <a:prstGeom prst="rect">
            <a:avLst/>
          </a:prstGeom>
          <a:noFill/>
          <a:ln>
            <a:noFill/>
          </a:ln>
        </p:spPr>
        <p:txBody>
          <a:bodyPr spcFirstLastPara="1" wrap="square" lIns="0" tIns="52950" rIns="0" bIns="0" anchor="t" anchorCtr="0">
            <a:spAutoFit/>
          </a:bodyPr>
          <a:lstStyle/>
          <a:p>
            <a:pPr marL="14394" lvl="0"/>
            <a:r>
              <a:rPr lang="ja-JP" sz="900" dirty="0">
                <a:solidFill>
                  <a:srgbClr val="333333"/>
                </a:solidFill>
                <a:latin typeface="メイリオ" panose="020B0604030504040204" pitchFamily="50" charset="-128"/>
                <a:ea typeface="メイリオ" panose="020B0604030504040204" pitchFamily="50" charset="-128"/>
                <a:cs typeface="Meiryo"/>
                <a:sym typeface="Meiryo"/>
              </a:rPr>
              <a:t>DIGEST Spot：\5,000,000</a:t>
            </a:r>
            <a:r>
              <a:rPr lang="ja-JP" altLang="en-US" sz="900" dirty="0">
                <a:solidFill>
                  <a:srgbClr val="333333"/>
                </a:solidFill>
                <a:latin typeface="メイリオ" panose="020B0604030504040204" pitchFamily="50" charset="-128"/>
                <a:ea typeface="メイリオ" panose="020B0604030504040204" pitchFamily="50" charset="-128"/>
                <a:cs typeface="Meiryo"/>
                <a:sym typeface="Meiryo"/>
              </a:rPr>
              <a:t>（平日）、</a:t>
            </a:r>
            <a:r>
              <a:rPr lang="ja-JP" altLang="ja-JP" sz="900" dirty="0">
                <a:solidFill>
                  <a:srgbClr val="333333"/>
                </a:solidFill>
                <a:latin typeface="メイリオ" panose="020B0604030504040204" pitchFamily="50" charset="-128"/>
                <a:ea typeface="メイリオ" panose="020B0604030504040204" pitchFamily="50" charset="-128"/>
                <a:cs typeface="Meiryo"/>
                <a:sym typeface="Meiryo"/>
              </a:rPr>
              <a:t> \</a:t>
            </a:r>
            <a:r>
              <a:rPr lang="en-US" altLang="ja-JP" sz="900" dirty="0">
                <a:solidFill>
                  <a:srgbClr val="333333"/>
                </a:solidFill>
                <a:latin typeface="メイリオ" panose="020B0604030504040204" pitchFamily="50" charset="-128"/>
                <a:ea typeface="メイリオ" panose="020B0604030504040204" pitchFamily="50" charset="-128"/>
                <a:cs typeface="Meiryo"/>
                <a:sym typeface="Meiryo"/>
              </a:rPr>
              <a:t>6</a:t>
            </a:r>
            <a:r>
              <a:rPr lang="ja-JP" altLang="ja-JP" sz="900" dirty="0">
                <a:solidFill>
                  <a:srgbClr val="333333"/>
                </a:solidFill>
                <a:latin typeface="メイリオ" panose="020B0604030504040204" pitchFamily="50" charset="-128"/>
                <a:ea typeface="メイリオ" panose="020B0604030504040204" pitchFamily="50" charset="-128"/>
                <a:cs typeface="Meiryo"/>
                <a:sym typeface="Meiryo"/>
              </a:rPr>
              <a:t>,000,000</a:t>
            </a:r>
            <a:r>
              <a:rPr lang="ja-JP" altLang="en-US" sz="900" dirty="0">
                <a:solidFill>
                  <a:srgbClr val="333333"/>
                </a:solidFill>
                <a:latin typeface="メイリオ" panose="020B0604030504040204" pitchFamily="50" charset="-128"/>
                <a:ea typeface="メイリオ" panose="020B0604030504040204" pitchFamily="50" charset="-128"/>
                <a:cs typeface="Meiryo"/>
                <a:sym typeface="Meiryo"/>
              </a:rPr>
              <a:t>（土日祝日）</a:t>
            </a:r>
            <a:br>
              <a:rPr lang="ja-JP" sz="900" dirty="0">
                <a:solidFill>
                  <a:srgbClr val="333333"/>
                </a:solidFill>
                <a:latin typeface="メイリオ" panose="020B0604030504040204" pitchFamily="50" charset="-128"/>
                <a:ea typeface="メイリオ" panose="020B0604030504040204" pitchFamily="50" charset="-128"/>
                <a:cs typeface="Meiryo"/>
                <a:sym typeface="Meiryo"/>
              </a:rPr>
            </a:br>
            <a:r>
              <a:rPr lang="ja-JP" sz="900" b="1" dirty="0">
                <a:solidFill>
                  <a:srgbClr val="C00000"/>
                </a:solidFill>
                <a:latin typeface="メイリオ" panose="020B0604030504040204" pitchFamily="50" charset="-128"/>
                <a:ea typeface="メイリオ" panose="020B0604030504040204" pitchFamily="50" charset="-128"/>
                <a:cs typeface="Meiryo"/>
                <a:sym typeface="Meiryo"/>
              </a:rPr>
              <a:t>→ 特別価格：\3,000,000</a:t>
            </a:r>
            <a:endParaRPr dirty="0">
              <a:latin typeface="メイリオ" panose="020B0604030504040204" pitchFamily="50" charset="-128"/>
              <a:ea typeface="メイリオ" panose="020B0604030504040204" pitchFamily="50" charset="-128"/>
            </a:endParaRPr>
          </a:p>
        </p:txBody>
      </p:sp>
      <p:sp>
        <p:nvSpPr>
          <p:cNvPr id="101" name="Google Shape;101;p3">
            <a:extLst>
              <a:ext uri="{FF2B5EF4-FFF2-40B4-BE49-F238E27FC236}">
                <a16:creationId xmlns:a16="http://schemas.microsoft.com/office/drawing/2014/main" id="{2FCB9F1B-CC7F-CBB1-269D-E922C18FF0C5}"/>
              </a:ext>
            </a:extLst>
          </p:cNvPr>
          <p:cNvSpPr txBox="1"/>
          <p:nvPr/>
        </p:nvSpPr>
        <p:spPr>
          <a:xfrm>
            <a:off x="6710212" y="1906075"/>
            <a:ext cx="741229"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メイリオ" panose="020B0604030504040204" pitchFamily="50" charset="-128"/>
                <a:ea typeface="メイリオ" panose="020B0604030504040204" pitchFamily="50" charset="-128"/>
                <a:cs typeface="Meiryo"/>
                <a:sym typeface="Meiryo"/>
              </a:rPr>
              <a:t>掲載料金</a:t>
            </a:r>
            <a:endParaRPr sz="816">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02" name="Google Shape;102;p3">
            <a:extLst>
              <a:ext uri="{FF2B5EF4-FFF2-40B4-BE49-F238E27FC236}">
                <a16:creationId xmlns:a16="http://schemas.microsoft.com/office/drawing/2014/main" id="{2EF02DCE-EFB6-D0FC-7BAD-2E330E991DCC}"/>
              </a:ext>
            </a:extLst>
          </p:cNvPr>
          <p:cNvSpPr txBox="1"/>
          <p:nvPr/>
        </p:nvSpPr>
        <p:spPr>
          <a:xfrm>
            <a:off x="7641885" y="1872285"/>
            <a:ext cx="3850095"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endParaRPr sz="816">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03" name="Google Shape;103;p3">
            <a:extLst>
              <a:ext uri="{FF2B5EF4-FFF2-40B4-BE49-F238E27FC236}">
                <a16:creationId xmlns:a16="http://schemas.microsoft.com/office/drawing/2014/main" id="{969E95E2-F5EC-BAC0-D868-EF1E95F00D8D}"/>
              </a:ext>
            </a:extLst>
          </p:cNvPr>
          <p:cNvSpPr txBox="1"/>
          <p:nvPr/>
        </p:nvSpPr>
        <p:spPr>
          <a:xfrm>
            <a:off x="6723483" y="2347522"/>
            <a:ext cx="963598"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メイリオ" panose="020B0604030504040204" pitchFamily="50" charset="-128"/>
                <a:ea typeface="メイリオ" panose="020B0604030504040204" pitchFamily="50" charset="-128"/>
                <a:cs typeface="Meiryo"/>
                <a:sym typeface="Meiryo"/>
              </a:rPr>
              <a:t>誘導枠</a:t>
            </a:r>
            <a:endParaRPr sz="816">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04" name="Google Shape;104;p3">
            <a:extLst>
              <a:ext uri="{FF2B5EF4-FFF2-40B4-BE49-F238E27FC236}">
                <a16:creationId xmlns:a16="http://schemas.microsoft.com/office/drawing/2014/main" id="{492F252C-E41A-1CA1-CECD-CE6F29D5DB32}"/>
              </a:ext>
            </a:extLst>
          </p:cNvPr>
          <p:cNvSpPr txBox="1"/>
          <p:nvPr/>
        </p:nvSpPr>
        <p:spPr>
          <a:xfrm>
            <a:off x="6723483" y="3198433"/>
            <a:ext cx="1546913"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メイリオ" panose="020B0604030504040204" pitchFamily="50" charset="-128"/>
                <a:ea typeface="メイリオ" panose="020B0604030504040204" pitchFamily="50" charset="-128"/>
                <a:cs typeface="Meiryo"/>
                <a:sym typeface="Meiryo"/>
              </a:rPr>
              <a:t>掲載面</a:t>
            </a:r>
            <a:endParaRPr sz="816">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05" name="Google Shape;105;p3">
            <a:extLst>
              <a:ext uri="{FF2B5EF4-FFF2-40B4-BE49-F238E27FC236}">
                <a16:creationId xmlns:a16="http://schemas.microsoft.com/office/drawing/2014/main" id="{4C7F15E9-6A03-A60E-7752-2DB308A8A570}"/>
              </a:ext>
            </a:extLst>
          </p:cNvPr>
          <p:cNvSpPr txBox="1"/>
          <p:nvPr/>
        </p:nvSpPr>
        <p:spPr>
          <a:xfrm>
            <a:off x="7627134" y="3491233"/>
            <a:ext cx="3862269" cy="301450"/>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900">
                <a:solidFill>
                  <a:srgbClr val="333333"/>
                </a:solidFill>
                <a:latin typeface="メイリオ" panose="020B0604030504040204" pitchFamily="50" charset="-128"/>
                <a:ea typeface="メイリオ" panose="020B0604030504040204" pitchFamily="50" charset="-128"/>
                <a:cs typeface="Meiryo"/>
                <a:sym typeface="Meiryo"/>
              </a:rPr>
              <a:t>掲載保証　</a:t>
            </a:r>
            <a:r>
              <a:rPr lang="ja-JP" sz="900" b="1">
                <a:solidFill>
                  <a:srgbClr val="C00000"/>
                </a:solidFill>
                <a:latin typeface="メイリオ" panose="020B0604030504040204" pitchFamily="50" charset="-128"/>
                <a:ea typeface="メイリオ" panose="020B0604030504040204" pitchFamily="50" charset="-128"/>
                <a:cs typeface="Meiryo"/>
                <a:sym typeface="Meiryo"/>
              </a:rPr>
              <a:t>※DIGEST想定impression：4,000,000〜6,000,000</a:t>
            </a:r>
            <a:endParaRPr>
              <a:latin typeface="メイリオ" panose="020B0604030504040204" pitchFamily="50" charset="-128"/>
              <a:ea typeface="メイリオ" panose="020B0604030504040204" pitchFamily="50" charset="-128"/>
            </a:endParaRPr>
          </a:p>
          <a:p>
            <a:pPr marL="11515" marR="0" lvl="0" indent="0" algn="l" rtl="0">
              <a:spcBef>
                <a:spcPts val="91"/>
              </a:spcBef>
              <a:spcAft>
                <a:spcPts val="0"/>
              </a:spcAft>
              <a:buNone/>
            </a:pPr>
            <a:r>
              <a:rPr lang="ja-JP" sz="900" b="1">
                <a:solidFill>
                  <a:srgbClr val="C00000"/>
                </a:solidFill>
                <a:latin typeface="メイリオ" panose="020B0604030504040204" pitchFamily="50" charset="-128"/>
                <a:ea typeface="メイリオ" panose="020B0604030504040204" pitchFamily="50" charset="-128"/>
                <a:cs typeface="Meiryo"/>
                <a:sym typeface="Meiryo"/>
              </a:rPr>
              <a:t>　　　　   ※想定記事PV：20万～70万PV</a:t>
            </a:r>
            <a:endParaRPr sz="900" b="1">
              <a:solidFill>
                <a:srgbClr val="C00000"/>
              </a:solidFill>
              <a:latin typeface="メイリオ" panose="020B0604030504040204" pitchFamily="50" charset="-128"/>
              <a:ea typeface="メイリオ" panose="020B0604030504040204" pitchFamily="50" charset="-128"/>
              <a:cs typeface="Meiryo"/>
              <a:sym typeface="Meiryo"/>
            </a:endParaRPr>
          </a:p>
        </p:txBody>
      </p:sp>
      <p:sp>
        <p:nvSpPr>
          <p:cNvPr id="106" name="Google Shape;106;p3">
            <a:extLst>
              <a:ext uri="{FF2B5EF4-FFF2-40B4-BE49-F238E27FC236}">
                <a16:creationId xmlns:a16="http://schemas.microsoft.com/office/drawing/2014/main" id="{D72FDFC8-19A0-F2C4-3EF8-F5F7372A71F8}"/>
              </a:ext>
            </a:extLst>
          </p:cNvPr>
          <p:cNvSpPr/>
          <p:nvPr/>
        </p:nvSpPr>
        <p:spPr>
          <a:xfrm>
            <a:off x="6724203" y="1761261"/>
            <a:ext cx="4767777" cy="4145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07" name="Google Shape;107;p3">
            <a:extLst>
              <a:ext uri="{FF2B5EF4-FFF2-40B4-BE49-F238E27FC236}">
                <a16:creationId xmlns:a16="http://schemas.microsoft.com/office/drawing/2014/main" id="{959EDB99-861F-C4C9-6AB6-72B199D177A1}"/>
              </a:ext>
            </a:extLst>
          </p:cNvPr>
          <p:cNvSpPr/>
          <p:nvPr/>
        </p:nvSpPr>
        <p:spPr>
          <a:xfrm>
            <a:off x="6724203" y="3415165"/>
            <a:ext cx="4767778" cy="59306"/>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08" name="Google Shape;108;p3">
            <a:extLst>
              <a:ext uri="{FF2B5EF4-FFF2-40B4-BE49-F238E27FC236}">
                <a16:creationId xmlns:a16="http://schemas.microsoft.com/office/drawing/2014/main" id="{DDC6519C-9BC2-7EBE-FBC7-92A4A6B18A79}"/>
              </a:ext>
            </a:extLst>
          </p:cNvPr>
          <p:cNvSpPr/>
          <p:nvPr/>
        </p:nvSpPr>
        <p:spPr>
          <a:xfrm>
            <a:off x="6724201" y="2182546"/>
            <a:ext cx="4767779" cy="46334"/>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09" name="Google Shape;109;p3">
            <a:extLst>
              <a:ext uri="{FF2B5EF4-FFF2-40B4-BE49-F238E27FC236}">
                <a16:creationId xmlns:a16="http://schemas.microsoft.com/office/drawing/2014/main" id="{4F61365A-81BE-9F7E-9F02-9FEBDAF7AA96}"/>
              </a:ext>
            </a:extLst>
          </p:cNvPr>
          <p:cNvSpPr/>
          <p:nvPr/>
        </p:nvSpPr>
        <p:spPr>
          <a:xfrm>
            <a:off x="6724201" y="3101218"/>
            <a:ext cx="4767780" cy="4145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10" name="Google Shape;110;p3">
            <a:extLst>
              <a:ext uri="{FF2B5EF4-FFF2-40B4-BE49-F238E27FC236}">
                <a16:creationId xmlns:a16="http://schemas.microsoft.com/office/drawing/2014/main" id="{DD562A24-D4BA-1B9C-EDE5-267B1255C1C1}"/>
              </a:ext>
            </a:extLst>
          </p:cNvPr>
          <p:cNvSpPr/>
          <p:nvPr/>
        </p:nvSpPr>
        <p:spPr>
          <a:xfrm rot="10800000" flipH="1">
            <a:off x="6724201" y="3698124"/>
            <a:ext cx="4767780" cy="150962"/>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816">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11" name="Google Shape;111;p3">
            <a:extLst>
              <a:ext uri="{FF2B5EF4-FFF2-40B4-BE49-F238E27FC236}">
                <a16:creationId xmlns:a16="http://schemas.microsoft.com/office/drawing/2014/main" id="{621E9961-80A5-32CD-C3DB-E4525F2C0F9A}"/>
              </a:ext>
            </a:extLst>
          </p:cNvPr>
          <p:cNvSpPr txBox="1"/>
          <p:nvPr/>
        </p:nvSpPr>
        <p:spPr>
          <a:xfrm>
            <a:off x="7629711" y="2224793"/>
            <a:ext cx="3862269" cy="330488"/>
          </a:xfrm>
          <a:prstGeom prst="rect">
            <a:avLst/>
          </a:prstGeom>
          <a:noFill/>
          <a:ln>
            <a:noFill/>
          </a:ln>
        </p:spPr>
        <p:txBody>
          <a:bodyPr spcFirstLastPara="1" wrap="square" lIns="0" tIns="52950" rIns="0" bIns="0" anchor="t" anchorCtr="0">
            <a:spAutoFit/>
          </a:bodyPr>
          <a:lstStyle/>
          <a:p>
            <a:pPr marL="14394" marR="0" lvl="0" indent="0" algn="l" rtl="0">
              <a:spcBef>
                <a:spcPts val="0"/>
              </a:spcBef>
              <a:spcAft>
                <a:spcPts val="0"/>
              </a:spcAft>
              <a:buNone/>
            </a:pPr>
            <a:r>
              <a:rPr lang="ja-JP" sz="900" dirty="0">
                <a:solidFill>
                  <a:srgbClr val="333333"/>
                </a:solidFill>
                <a:latin typeface="メイリオ" panose="020B0604030504040204" pitchFamily="50" charset="-128"/>
                <a:ea typeface="メイリオ" panose="020B0604030504040204" pitchFamily="50" charset="-128"/>
                <a:cs typeface="Meiryo"/>
                <a:sym typeface="Meiryo"/>
              </a:rPr>
              <a:t>LINE NEWSのLINE公式アカウント発信のリッチメッセージ内</a:t>
            </a:r>
            <a:br>
              <a:rPr lang="ja-JP" sz="900" dirty="0">
                <a:solidFill>
                  <a:srgbClr val="333333"/>
                </a:solidFill>
                <a:latin typeface="メイリオ" panose="020B0604030504040204" pitchFamily="50" charset="-128"/>
                <a:ea typeface="メイリオ" panose="020B0604030504040204" pitchFamily="50" charset="-128"/>
                <a:cs typeface="Meiryo"/>
                <a:sym typeface="Meiryo"/>
              </a:rPr>
            </a:br>
            <a:r>
              <a:rPr lang="ja-JP" sz="900" dirty="0">
                <a:solidFill>
                  <a:srgbClr val="333333"/>
                </a:solidFill>
                <a:latin typeface="メイリオ" panose="020B0604030504040204" pitchFamily="50" charset="-128"/>
                <a:ea typeface="メイリオ" panose="020B0604030504040204" pitchFamily="50" charset="-128"/>
                <a:cs typeface="Meiryo"/>
                <a:sym typeface="Meiryo"/>
              </a:rPr>
              <a:t>(スマートフォンのみ対象）</a:t>
            </a:r>
            <a:endParaRPr dirty="0">
              <a:latin typeface="メイリオ" panose="020B0604030504040204" pitchFamily="50" charset="-128"/>
              <a:ea typeface="メイリオ" panose="020B0604030504040204" pitchFamily="50" charset="-128"/>
            </a:endParaRPr>
          </a:p>
        </p:txBody>
      </p:sp>
      <p:sp>
        <p:nvSpPr>
          <p:cNvPr id="112" name="Google Shape;112;p3">
            <a:extLst>
              <a:ext uri="{FF2B5EF4-FFF2-40B4-BE49-F238E27FC236}">
                <a16:creationId xmlns:a16="http://schemas.microsoft.com/office/drawing/2014/main" id="{8422B1E0-6629-4D27-E190-4A9E37D2A7D4}"/>
              </a:ext>
            </a:extLst>
          </p:cNvPr>
          <p:cNvSpPr/>
          <p:nvPr/>
        </p:nvSpPr>
        <p:spPr>
          <a:xfrm>
            <a:off x="6724203" y="2628599"/>
            <a:ext cx="4767778" cy="4145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13" name="Google Shape;113;p3">
            <a:extLst>
              <a:ext uri="{FF2B5EF4-FFF2-40B4-BE49-F238E27FC236}">
                <a16:creationId xmlns:a16="http://schemas.microsoft.com/office/drawing/2014/main" id="{B85A9EC4-5640-EF52-11BD-51B88D43943A}"/>
              </a:ext>
            </a:extLst>
          </p:cNvPr>
          <p:cNvSpPr/>
          <p:nvPr/>
        </p:nvSpPr>
        <p:spPr>
          <a:xfrm>
            <a:off x="6724201" y="4261573"/>
            <a:ext cx="4767780" cy="48797"/>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14" name="Google Shape;114;p3">
            <a:extLst>
              <a:ext uri="{FF2B5EF4-FFF2-40B4-BE49-F238E27FC236}">
                <a16:creationId xmlns:a16="http://schemas.microsoft.com/office/drawing/2014/main" id="{A664F6DC-6537-1748-7707-B7612DA160CB}"/>
              </a:ext>
            </a:extLst>
          </p:cNvPr>
          <p:cNvSpPr txBox="1"/>
          <p:nvPr/>
        </p:nvSpPr>
        <p:spPr>
          <a:xfrm>
            <a:off x="7616439" y="3868203"/>
            <a:ext cx="4142343" cy="330488"/>
          </a:xfrm>
          <a:prstGeom prst="rect">
            <a:avLst/>
          </a:prstGeom>
          <a:noFill/>
          <a:ln>
            <a:noFill/>
          </a:ln>
        </p:spPr>
        <p:txBody>
          <a:bodyPr spcFirstLastPara="1" wrap="square" lIns="0" tIns="52950" rIns="0" bIns="0" anchor="t" anchorCtr="0">
            <a:spAutoFit/>
          </a:bodyPr>
          <a:lstStyle/>
          <a:p>
            <a:pPr marL="13244" marR="0" lvl="0" indent="0" algn="l" rtl="0">
              <a:spcBef>
                <a:spcPts val="0"/>
              </a:spcBef>
              <a:spcAft>
                <a:spcPts val="0"/>
              </a:spcAft>
              <a:buNone/>
            </a:pPr>
            <a:r>
              <a:rPr lang="ja-JP" sz="900">
                <a:solidFill>
                  <a:srgbClr val="333333"/>
                </a:solidFill>
                <a:latin typeface="メイリオ" panose="020B0604030504040204" pitchFamily="50" charset="-128"/>
                <a:ea typeface="メイリオ" panose="020B0604030504040204" pitchFamily="50" charset="-128"/>
                <a:cs typeface="Meiryo"/>
                <a:sym typeface="Meiryo"/>
              </a:rPr>
              <a:t>1枠/日 （発注優先・1案件1枠まで）</a:t>
            </a:r>
            <a:br>
              <a:rPr lang="ja-JP" sz="900">
                <a:solidFill>
                  <a:srgbClr val="333333"/>
                </a:solidFill>
                <a:latin typeface="メイリオ" panose="020B0604030504040204" pitchFamily="50" charset="-128"/>
                <a:ea typeface="メイリオ" panose="020B0604030504040204" pitchFamily="50" charset="-128"/>
                <a:cs typeface="Meiryo"/>
                <a:sym typeface="Meiryo"/>
              </a:rPr>
            </a:br>
            <a:r>
              <a:rPr lang="ja-JP" sz="900">
                <a:solidFill>
                  <a:schemeClr val="dk1"/>
                </a:solidFill>
                <a:latin typeface="メイリオ" panose="020B0604030504040204" pitchFamily="50" charset="-128"/>
                <a:ea typeface="メイリオ" panose="020B0604030504040204" pitchFamily="50" charset="-128"/>
                <a:cs typeface="Meiryo"/>
                <a:sym typeface="Meiryo"/>
              </a:rPr>
              <a:t>夜刊（22時頃配信）配信限定となります</a:t>
            </a:r>
            <a:endParaRPr sz="900">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15" name="Google Shape;115;p3">
            <a:extLst>
              <a:ext uri="{FF2B5EF4-FFF2-40B4-BE49-F238E27FC236}">
                <a16:creationId xmlns:a16="http://schemas.microsoft.com/office/drawing/2014/main" id="{6643B620-C866-FEC5-4867-52B00A105EAF}"/>
              </a:ext>
            </a:extLst>
          </p:cNvPr>
          <p:cNvSpPr txBox="1"/>
          <p:nvPr/>
        </p:nvSpPr>
        <p:spPr>
          <a:xfrm>
            <a:off x="6712254" y="3996284"/>
            <a:ext cx="515638"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メイリオ" panose="020B0604030504040204" pitchFamily="50" charset="-128"/>
                <a:ea typeface="メイリオ" panose="020B0604030504040204" pitchFamily="50" charset="-128"/>
                <a:cs typeface="Meiryo"/>
                <a:sym typeface="Meiryo"/>
              </a:rPr>
              <a:t>枠数</a:t>
            </a:r>
            <a:endParaRPr sz="816">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16" name="Google Shape;116;p3">
            <a:extLst>
              <a:ext uri="{FF2B5EF4-FFF2-40B4-BE49-F238E27FC236}">
                <a16:creationId xmlns:a16="http://schemas.microsoft.com/office/drawing/2014/main" id="{A3F9E90E-083B-4DE8-7A20-40FF88BFB7F0}"/>
              </a:ext>
            </a:extLst>
          </p:cNvPr>
          <p:cNvSpPr txBox="1"/>
          <p:nvPr/>
        </p:nvSpPr>
        <p:spPr>
          <a:xfrm>
            <a:off x="7616439" y="4294716"/>
            <a:ext cx="3862269" cy="330488"/>
          </a:xfrm>
          <a:prstGeom prst="rect">
            <a:avLst/>
          </a:prstGeom>
          <a:noFill/>
          <a:ln>
            <a:noFill/>
          </a:ln>
        </p:spPr>
        <p:txBody>
          <a:bodyPr spcFirstLastPara="1" wrap="square" lIns="0" tIns="52950" rIns="0" bIns="0" anchor="t" anchorCtr="0">
            <a:spAutoFit/>
          </a:bodyPr>
          <a:lstStyle/>
          <a:p>
            <a:pPr marL="13819" marR="0" lvl="0" indent="0" algn="l" rtl="0">
              <a:spcBef>
                <a:spcPts val="0"/>
              </a:spcBef>
              <a:spcAft>
                <a:spcPts val="0"/>
              </a:spcAft>
              <a:buNone/>
            </a:pPr>
            <a:r>
              <a:rPr lang="ja-JP" sz="900">
                <a:solidFill>
                  <a:srgbClr val="333333"/>
                </a:solidFill>
                <a:latin typeface="メイリオ" panose="020B0604030504040204" pitchFamily="50" charset="-128"/>
                <a:ea typeface="メイリオ" panose="020B0604030504040204" pitchFamily="50" charset="-128"/>
                <a:cs typeface="Meiryo"/>
                <a:sym typeface="Meiryo"/>
              </a:rPr>
              <a:t>最短10営業日ほど　※実制作を開始した時点で起算</a:t>
            </a:r>
            <a:br>
              <a:rPr lang="ja-JP" sz="900">
                <a:solidFill>
                  <a:srgbClr val="333333"/>
                </a:solidFill>
                <a:latin typeface="メイリオ" panose="020B0604030504040204" pitchFamily="50" charset="-128"/>
                <a:ea typeface="メイリオ" panose="020B0604030504040204" pitchFamily="50" charset="-128"/>
                <a:cs typeface="Meiryo"/>
                <a:sym typeface="Meiryo"/>
              </a:rPr>
            </a:br>
            <a:r>
              <a:rPr lang="ja-JP" sz="900">
                <a:solidFill>
                  <a:srgbClr val="333333"/>
                </a:solidFill>
                <a:latin typeface="メイリオ" panose="020B0604030504040204" pitchFamily="50" charset="-128"/>
                <a:ea typeface="メイリオ" panose="020B0604030504040204" pitchFamily="50" charset="-128"/>
                <a:cs typeface="Meiryo"/>
                <a:sym typeface="Meiryo"/>
              </a:rPr>
              <a:t>薬機法・景表法準拠の審査を必要とする案件は最短16営業日</a:t>
            </a:r>
            <a:endParaRPr>
              <a:latin typeface="メイリオ" panose="020B0604030504040204" pitchFamily="50" charset="-128"/>
              <a:ea typeface="メイリオ" panose="020B0604030504040204" pitchFamily="50" charset="-128"/>
            </a:endParaRPr>
          </a:p>
        </p:txBody>
      </p:sp>
      <p:sp>
        <p:nvSpPr>
          <p:cNvPr id="117" name="Google Shape;117;p3">
            <a:extLst>
              <a:ext uri="{FF2B5EF4-FFF2-40B4-BE49-F238E27FC236}">
                <a16:creationId xmlns:a16="http://schemas.microsoft.com/office/drawing/2014/main" id="{1D488FFC-7C99-EAF2-6BC7-2243012F3AD4}"/>
              </a:ext>
            </a:extLst>
          </p:cNvPr>
          <p:cNvSpPr txBox="1"/>
          <p:nvPr/>
        </p:nvSpPr>
        <p:spPr>
          <a:xfrm>
            <a:off x="6723482" y="4410592"/>
            <a:ext cx="515638"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メイリオ" panose="020B0604030504040204" pitchFamily="50" charset="-128"/>
                <a:ea typeface="メイリオ" panose="020B0604030504040204" pitchFamily="50" charset="-128"/>
                <a:cs typeface="Meiryo"/>
                <a:sym typeface="Meiryo"/>
              </a:rPr>
              <a:t>制作日数</a:t>
            </a:r>
            <a:endParaRPr sz="816">
              <a:solidFill>
                <a:srgbClr val="999999"/>
              </a:solidFill>
              <a:latin typeface="メイリオ" panose="020B0604030504040204" pitchFamily="50" charset="-128"/>
              <a:ea typeface="メイリオ" panose="020B0604030504040204" pitchFamily="50" charset="-128"/>
              <a:cs typeface="Meiryo"/>
              <a:sym typeface="Meiryo"/>
            </a:endParaRPr>
          </a:p>
        </p:txBody>
      </p:sp>
      <p:sp>
        <p:nvSpPr>
          <p:cNvPr id="118" name="Google Shape;118;p3">
            <a:extLst>
              <a:ext uri="{FF2B5EF4-FFF2-40B4-BE49-F238E27FC236}">
                <a16:creationId xmlns:a16="http://schemas.microsoft.com/office/drawing/2014/main" id="{138AAA5C-E529-83A1-7835-B1B9F688EB54}"/>
              </a:ext>
            </a:extLst>
          </p:cNvPr>
          <p:cNvSpPr/>
          <p:nvPr/>
        </p:nvSpPr>
        <p:spPr>
          <a:xfrm>
            <a:off x="6710932" y="4672547"/>
            <a:ext cx="4767778" cy="96121"/>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19" name="Google Shape;119;p3">
            <a:extLst>
              <a:ext uri="{FF2B5EF4-FFF2-40B4-BE49-F238E27FC236}">
                <a16:creationId xmlns:a16="http://schemas.microsoft.com/office/drawing/2014/main" id="{7EAB2606-394D-E324-DC37-3E73E74029EA}"/>
              </a:ext>
            </a:extLst>
          </p:cNvPr>
          <p:cNvSpPr txBox="1"/>
          <p:nvPr/>
        </p:nvSpPr>
        <p:spPr>
          <a:xfrm>
            <a:off x="7616440" y="4697838"/>
            <a:ext cx="3862269" cy="330488"/>
          </a:xfrm>
          <a:prstGeom prst="rect">
            <a:avLst/>
          </a:prstGeom>
          <a:noFill/>
          <a:ln>
            <a:noFill/>
          </a:ln>
        </p:spPr>
        <p:txBody>
          <a:bodyPr spcFirstLastPara="1" wrap="square" lIns="0" tIns="52950" rIns="0" bIns="0" anchor="t" anchorCtr="0">
            <a:spAutoFit/>
          </a:bodyPr>
          <a:lstStyle/>
          <a:p>
            <a:pPr marL="13819" marR="0" lvl="0" indent="0" algn="l" rtl="0">
              <a:spcBef>
                <a:spcPts val="0"/>
              </a:spcBef>
              <a:spcAft>
                <a:spcPts val="0"/>
              </a:spcAft>
              <a:buNone/>
            </a:pPr>
            <a:r>
              <a:rPr lang="ja-JP" sz="900">
                <a:solidFill>
                  <a:srgbClr val="333333"/>
                </a:solidFill>
                <a:latin typeface="メイリオ" panose="020B0604030504040204" pitchFamily="50" charset="-128"/>
                <a:ea typeface="メイリオ" panose="020B0604030504040204" pitchFamily="50" charset="-128"/>
                <a:cs typeface="Meiryo"/>
                <a:sym typeface="Meiryo"/>
              </a:rPr>
              <a:t>DIGESTのimpression、記事のPV数、指定リンクのClick数</a:t>
            </a:r>
            <a:br>
              <a:rPr lang="ja-JP" sz="900">
                <a:solidFill>
                  <a:srgbClr val="333333"/>
                </a:solidFill>
                <a:latin typeface="メイリオ" panose="020B0604030504040204" pitchFamily="50" charset="-128"/>
                <a:ea typeface="メイリオ" panose="020B0604030504040204" pitchFamily="50" charset="-128"/>
                <a:cs typeface="Meiryo"/>
                <a:sym typeface="Meiryo"/>
              </a:rPr>
            </a:br>
            <a:r>
              <a:rPr lang="ja-JP" sz="900">
                <a:solidFill>
                  <a:srgbClr val="333333"/>
                </a:solidFill>
                <a:latin typeface="メイリオ" panose="020B0604030504040204" pitchFamily="50" charset="-128"/>
                <a:ea typeface="メイリオ" panose="020B0604030504040204" pitchFamily="50" charset="-128"/>
                <a:cs typeface="Meiryo"/>
                <a:sym typeface="Meiryo"/>
              </a:rPr>
              <a:t>掲載開始日より10営業日以内（掲載日より7日分を集計いたします）</a:t>
            </a:r>
            <a:endParaRPr sz="900">
              <a:solidFill>
                <a:srgbClr val="333333"/>
              </a:solidFill>
              <a:latin typeface="メイリオ" panose="020B0604030504040204" pitchFamily="50" charset="-128"/>
              <a:ea typeface="メイリオ" panose="020B0604030504040204" pitchFamily="50" charset="-128"/>
              <a:cs typeface="Meiryo"/>
              <a:sym typeface="Meiryo"/>
            </a:endParaRPr>
          </a:p>
        </p:txBody>
      </p:sp>
      <p:sp>
        <p:nvSpPr>
          <p:cNvPr id="120" name="Google Shape;120;p3">
            <a:extLst>
              <a:ext uri="{FF2B5EF4-FFF2-40B4-BE49-F238E27FC236}">
                <a16:creationId xmlns:a16="http://schemas.microsoft.com/office/drawing/2014/main" id="{AB127EE6-A789-B163-9E57-15D3B2873E89}"/>
              </a:ext>
            </a:extLst>
          </p:cNvPr>
          <p:cNvSpPr txBox="1"/>
          <p:nvPr/>
        </p:nvSpPr>
        <p:spPr>
          <a:xfrm>
            <a:off x="6710211" y="4814593"/>
            <a:ext cx="515638"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メイリオ" panose="020B0604030504040204" pitchFamily="50" charset="-128"/>
                <a:ea typeface="メイリオ" panose="020B0604030504040204" pitchFamily="50" charset="-128"/>
                <a:cs typeface="Meiryo"/>
                <a:sym typeface="Meiryo"/>
              </a:rPr>
              <a:t>レポート</a:t>
            </a:r>
            <a:endParaRPr sz="816">
              <a:solidFill>
                <a:srgbClr val="999999"/>
              </a:solidFill>
              <a:latin typeface="メイリオ" panose="020B0604030504040204" pitchFamily="50" charset="-128"/>
              <a:ea typeface="メイリオ" panose="020B0604030504040204" pitchFamily="50" charset="-128"/>
              <a:cs typeface="Meiryo"/>
              <a:sym typeface="Meiryo"/>
            </a:endParaRPr>
          </a:p>
        </p:txBody>
      </p:sp>
      <p:sp>
        <p:nvSpPr>
          <p:cNvPr id="121" name="Google Shape;121;p3">
            <a:extLst>
              <a:ext uri="{FF2B5EF4-FFF2-40B4-BE49-F238E27FC236}">
                <a16:creationId xmlns:a16="http://schemas.microsoft.com/office/drawing/2014/main" id="{F22C2A86-D264-914D-4C59-1A60FAF8FD0E}"/>
              </a:ext>
            </a:extLst>
          </p:cNvPr>
          <p:cNvSpPr/>
          <p:nvPr/>
        </p:nvSpPr>
        <p:spPr>
          <a:xfrm rot="10800000" flipH="1">
            <a:off x="6738953" y="5028123"/>
            <a:ext cx="4767778" cy="4145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22" name="Google Shape;122;p3">
            <a:extLst>
              <a:ext uri="{FF2B5EF4-FFF2-40B4-BE49-F238E27FC236}">
                <a16:creationId xmlns:a16="http://schemas.microsoft.com/office/drawing/2014/main" id="{F7278C08-C0FE-E193-DBB3-75B0E07AFF58}"/>
              </a:ext>
            </a:extLst>
          </p:cNvPr>
          <p:cNvSpPr txBox="1"/>
          <p:nvPr/>
        </p:nvSpPr>
        <p:spPr>
          <a:xfrm>
            <a:off x="7619135" y="5108744"/>
            <a:ext cx="3563527" cy="1074282"/>
          </a:xfrm>
          <a:prstGeom prst="rect">
            <a:avLst/>
          </a:prstGeom>
          <a:noFill/>
          <a:ln>
            <a:noFill/>
          </a:ln>
        </p:spPr>
        <p:txBody>
          <a:bodyPr spcFirstLastPara="1" wrap="square" lIns="0" tIns="52950" rIns="0" bIns="0" anchor="t" anchorCtr="0">
            <a:spAutoFit/>
          </a:bodyPr>
          <a:lstStyle/>
          <a:p>
            <a:pPr marL="13819" marR="0" lvl="0" indent="0" algn="l" rtl="0">
              <a:spcBef>
                <a:spcPts val="0"/>
              </a:spcBef>
              <a:spcAft>
                <a:spcPts val="0"/>
              </a:spcAft>
              <a:buNone/>
            </a:pPr>
            <a:r>
              <a:rPr lang="ja-JP" sz="900">
                <a:solidFill>
                  <a:srgbClr val="333333"/>
                </a:solidFill>
                <a:latin typeface="メイリオ" panose="020B0604030504040204" pitchFamily="50" charset="-128"/>
                <a:ea typeface="メイリオ" panose="020B0604030504040204" pitchFamily="50" charset="-128"/>
                <a:cs typeface="Meiryo"/>
                <a:sym typeface="Meiryo"/>
              </a:rPr>
              <a:t>夜刊は毎日22時頃に配信しております。通信環境や混雑状況によって、メッセージ到達まで数分遅延する可能性がございますのでご了承ください。</a:t>
            </a:r>
            <a:endParaRPr>
              <a:latin typeface="メイリオ" panose="020B0604030504040204" pitchFamily="50" charset="-128"/>
              <a:ea typeface="メイリオ" panose="020B0604030504040204" pitchFamily="50" charset="-128"/>
            </a:endParaRPr>
          </a:p>
          <a:p>
            <a:pPr marL="13244" marR="0" lvl="0" indent="0" algn="l" rtl="0">
              <a:spcBef>
                <a:spcPts val="416"/>
              </a:spcBef>
              <a:spcAft>
                <a:spcPts val="0"/>
              </a:spcAft>
              <a:buNone/>
            </a:pPr>
            <a:r>
              <a:rPr lang="ja-JP" sz="900">
                <a:solidFill>
                  <a:srgbClr val="333333"/>
                </a:solidFill>
                <a:latin typeface="メイリオ" panose="020B0604030504040204" pitchFamily="50" charset="-128"/>
                <a:ea typeface="メイリオ" panose="020B0604030504040204" pitchFamily="50" charset="-128"/>
                <a:cs typeface="Meiryo"/>
                <a:sym typeface="Meiryo"/>
              </a:rPr>
              <a:t>天災・事件・事故等が発生し、本広告商品の記事内容と強い関連性が認められ、広告主様が掲載取り止め、日程変更等を希望される場合を除き、営業日以外での記事修正などの変更依頼についてはお受け出来かねますのでご了承ください。</a:t>
            </a:r>
            <a:endParaRPr sz="900">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23" name="Google Shape;123;p3">
            <a:extLst>
              <a:ext uri="{FF2B5EF4-FFF2-40B4-BE49-F238E27FC236}">
                <a16:creationId xmlns:a16="http://schemas.microsoft.com/office/drawing/2014/main" id="{1ADADCD7-FBEB-4CEC-D5CA-1DBCF7EB21F2}"/>
              </a:ext>
            </a:extLst>
          </p:cNvPr>
          <p:cNvSpPr txBox="1"/>
          <p:nvPr/>
        </p:nvSpPr>
        <p:spPr>
          <a:xfrm>
            <a:off x="6738232" y="5558980"/>
            <a:ext cx="515638"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メイリオ" panose="020B0604030504040204" pitchFamily="50" charset="-128"/>
                <a:ea typeface="メイリオ" panose="020B0604030504040204" pitchFamily="50" charset="-128"/>
                <a:cs typeface="Meiryo"/>
                <a:sym typeface="Meiryo"/>
              </a:rPr>
              <a:t>備考</a:t>
            </a:r>
            <a:endParaRPr sz="816">
              <a:solidFill>
                <a:srgbClr val="999999"/>
              </a:solidFill>
              <a:latin typeface="メイリオ" panose="020B0604030504040204" pitchFamily="50" charset="-128"/>
              <a:ea typeface="メイリオ" panose="020B0604030504040204" pitchFamily="50" charset="-128"/>
              <a:cs typeface="Meiryo"/>
              <a:sym typeface="Meiryo"/>
            </a:endParaRPr>
          </a:p>
        </p:txBody>
      </p:sp>
      <p:sp>
        <p:nvSpPr>
          <p:cNvPr id="124" name="Google Shape;124;p3">
            <a:extLst>
              <a:ext uri="{FF2B5EF4-FFF2-40B4-BE49-F238E27FC236}">
                <a16:creationId xmlns:a16="http://schemas.microsoft.com/office/drawing/2014/main" id="{A4F6663E-5AB7-73BD-0C1B-359A0CCA9F81}"/>
              </a:ext>
            </a:extLst>
          </p:cNvPr>
          <p:cNvSpPr/>
          <p:nvPr/>
        </p:nvSpPr>
        <p:spPr>
          <a:xfrm>
            <a:off x="6738953" y="6222189"/>
            <a:ext cx="4767778" cy="6909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25" name="Google Shape;125;p3">
            <a:extLst>
              <a:ext uri="{FF2B5EF4-FFF2-40B4-BE49-F238E27FC236}">
                <a16:creationId xmlns:a16="http://schemas.microsoft.com/office/drawing/2014/main" id="{A42C8920-0C1A-6490-3491-C62DFD27D710}"/>
              </a:ext>
            </a:extLst>
          </p:cNvPr>
          <p:cNvSpPr txBox="1"/>
          <p:nvPr/>
        </p:nvSpPr>
        <p:spPr>
          <a:xfrm>
            <a:off x="7627134" y="3158145"/>
            <a:ext cx="3864846" cy="191989"/>
          </a:xfrm>
          <a:prstGeom prst="rect">
            <a:avLst/>
          </a:prstGeom>
          <a:noFill/>
          <a:ln>
            <a:noFill/>
          </a:ln>
        </p:spPr>
        <p:txBody>
          <a:bodyPr spcFirstLastPara="1" wrap="square" lIns="0" tIns="52950" rIns="0" bIns="0" anchor="t" anchorCtr="0">
            <a:spAutoFit/>
          </a:bodyPr>
          <a:lstStyle/>
          <a:p>
            <a:pPr marL="13819" marR="0" lvl="0" indent="0" algn="l" rtl="0">
              <a:spcBef>
                <a:spcPts val="0"/>
              </a:spcBef>
              <a:spcAft>
                <a:spcPts val="0"/>
              </a:spcAft>
              <a:buNone/>
            </a:pPr>
            <a:r>
              <a:rPr lang="ja-JP" sz="900">
                <a:solidFill>
                  <a:srgbClr val="333333"/>
                </a:solidFill>
                <a:latin typeface="メイリオ" panose="020B0604030504040204" pitchFamily="50" charset="-128"/>
                <a:ea typeface="メイリオ" panose="020B0604030504040204" pitchFamily="50" charset="-128"/>
                <a:cs typeface="Meiryo"/>
                <a:sym typeface="Meiryo"/>
              </a:rPr>
              <a:t>ダイジェストニュース一覧ページ（300文字以内）※両OS共通</a:t>
            </a:r>
            <a:endParaRPr>
              <a:latin typeface="メイリオ" panose="020B0604030504040204" pitchFamily="50" charset="-128"/>
              <a:ea typeface="メイリオ" panose="020B0604030504040204" pitchFamily="50" charset="-128"/>
            </a:endParaRPr>
          </a:p>
        </p:txBody>
      </p:sp>
      <p:sp>
        <p:nvSpPr>
          <p:cNvPr id="126" name="Google Shape;126;p3">
            <a:extLst>
              <a:ext uri="{FF2B5EF4-FFF2-40B4-BE49-F238E27FC236}">
                <a16:creationId xmlns:a16="http://schemas.microsoft.com/office/drawing/2014/main" id="{48D9293E-00CA-2192-8234-0494E7727BC3}"/>
              </a:ext>
            </a:extLst>
          </p:cNvPr>
          <p:cNvSpPr txBox="1"/>
          <p:nvPr/>
        </p:nvSpPr>
        <p:spPr>
          <a:xfrm>
            <a:off x="515968" y="1498547"/>
            <a:ext cx="5580032" cy="55395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ja-JP" sz="1000" dirty="0">
                <a:solidFill>
                  <a:schemeClr val="dk1"/>
                </a:solidFill>
                <a:latin typeface="メイリオ" panose="020B0604030504040204" pitchFamily="50" charset="-128"/>
                <a:ea typeface="メイリオ" panose="020B0604030504040204" pitchFamily="50" charset="-128"/>
                <a:cs typeface="Meiryo"/>
                <a:sym typeface="Meiryo"/>
              </a:rPr>
              <a:t>LINE NEWSのLINE公式アカウント（※総友だち数4,400万人以上）から、タイアップ記事を配信できる予約型の広告メニューとなります。※ 2026年1月末時点</a:t>
            </a:r>
            <a:endParaRPr sz="1000" dirty="0">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27" name="Google Shape;127;p3">
            <a:extLst>
              <a:ext uri="{FF2B5EF4-FFF2-40B4-BE49-F238E27FC236}">
                <a16:creationId xmlns:a16="http://schemas.microsoft.com/office/drawing/2014/main" id="{362B5281-44E6-5064-DCAC-213DA526F0EA}"/>
              </a:ext>
            </a:extLst>
          </p:cNvPr>
          <p:cNvSpPr txBox="1"/>
          <p:nvPr/>
        </p:nvSpPr>
        <p:spPr>
          <a:xfrm>
            <a:off x="925399" y="5484974"/>
            <a:ext cx="4682947" cy="566258"/>
          </a:xfrm>
          <a:prstGeom prst="rect">
            <a:avLst/>
          </a:prstGeom>
          <a:noFill/>
          <a:ln>
            <a:noFill/>
          </a:ln>
        </p:spPr>
        <p:txBody>
          <a:bodyPr spcFirstLastPara="1" wrap="square" lIns="0" tIns="32625" rIns="0" bIns="0" anchor="t" anchorCtr="0">
            <a:noAutofit/>
          </a:bodyPr>
          <a:lstStyle/>
          <a:p>
            <a:pPr marL="0" marR="0" lvl="0" indent="0" algn="l" rtl="0">
              <a:lnSpc>
                <a:spcPct val="150000"/>
              </a:lnSpc>
              <a:spcBef>
                <a:spcPts val="0"/>
              </a:spcBef>
              <a:spcAft>
                <a:spcPts val="0"/>
              </a:spcAft>
              <a:buNone/>
            </a:pPr>
            <a:r>
              <a:rPr lang="ja-JP" sz="1200" b="1" dirty="0">
                <a:solidFill>
                  <a:schemeClr val="dk1"/>
                </a:solidFill>
                <a:latin typeface="メイリオ" panose="020B0604030504040204" pitchFamily="50" charset="-128"/>
                <a:ea typeface="メイリオ" panose="020B0604030504040204" pitchFamily="50" charset="-128"/>
                <a:cs typeface="Meiryo"/>
                <a:sym typeface="Meiryo"/>
              </a:rPr>
              <a:t>商品概要、お申し込み〜配信までの流れなどは</a:t>
            </a:r>
            <a:r>
              <a:rPr lang="en-US" altLang="ja-JP" sz="1200" b="1" dirty="0">
                <a:solidFill>
                  <a:schemeClr val="dk1"/>
                </a:solidFill>
                <a:latin typeface="メイリオ" panose="020B0604030504040204" pitchFamily="50" charset="-128"/>
                <a:ea typeface="メイリオ" panose="020B0604030504040204" pitchFamily="50" charset="-128"/>
                <a:cs typeface="Meiryo"/>
                <a:sym typeface="Meiryo"/>
              </a:rPr>
              <a:t>P.27</a:t>
            </a:r>
            <a:r>
              <a:rPr lang="ja-JP" altLang="en-US" sz="1200" b="1" dirty="0">
                <a:solidFill>
                  <a:schemeClr val="dk1"/>
                </a:solidFill>
                <a:latin typeface="メイリオ" panose="020B0604030504040204" pitchFamily="50" charset="-128"/>
                <a:ea typeface="メイリオ" panose="020B0604030504040204" pitchFamily="50" charset="-128"/>
                <a:cs typeface="Meiryo"/>
                <a:sym typeface="Meiryo"/>
              </a:rPr>
              <a:t>以降を、商品スペックは</a:t>
            </a:r>
            <a:r>
              <a:rPr lang="en-US" altLang="ja-JP" sz="1200" b="1" dirty="0">
                <a:solidFill>
                  <a:schemeClr val="dk1"/>
                </a:solidFill>
                <a:latin typeface="メイリオ" panose="020B0604030504040204" pitchFamily="50" charset="-128"/>
                <a:ea typeface="メイリオ" panose="020B0604030504040204" pitchFamily="50" charset="-128"/>
                <a:cs typeface="Meiryo"/>
                <a:sym typeface="Meiryo"/>
              </a:rPr>
              <a:t>P.29</a:t>
            </a:r>
            <a:r>
              <a:rPr lang="ja-JP" altLang="en-US" sz="1200" b="1" dirty="0">
                <a:solidFill>
                  <a:schemeClr val="dk1"/>
                </a:solidFill>
                <a:latin typeface="メイリオ" panose="020B0604030504040204" pitchFamily="50" charset="-128"/>
                <a:ea typeface="メイリオ" panose="020B0604030504040204" pitchFamily="50" charset="-128"/>
                <a:cs typeface="Meiryo"/>
                <a:sym typeface="Meiryo"/>
              </a:rPr>
              <a:t>・</a:t>
            </a:r>
            <a:r>
              <a:rPr lang="en-US" altLang="ja-JP" sz="1200" b="1" dirty="0">
                <a:solidFill>
                  <a:schemeClr val="dk1"/>
                </a:solidFill>
                <a:latin typeface="メイリオ" panose="020B0604030504040204" pitchFamily="50" charset="-128"/>
                <a:ea typeface="メイリオ" panose="020B0604030504040204" pitchFamily="50" charset="-128"/>
                <a:cs typeface="Meiryo"/>
                <a:sym typeface="Meiryo"/>
              </a:rPr>
              <a:t>30</a:t>
            </a:r>
            <a:r>
              <a:rPr lang="ja-JP" altLang="en-US" sz="1200" b="1" dirty="0">
                <a:solidFill>
                  <a:schemeClr val="dk1"/>
                </a:solidFill>
                <a:latin typeface="メイリオ" panose="020B0604030504040204" pitchFamily="50" charset="-128"/>
                <a:ea typeface="メイリオ" panose="020B0604030504040204" pitchFamily="50" charset="-128"/>
                <a:cs typeface="Meiryo"/>
                <a:sym typeface="Meiryo"/>
              </a:rPr>
              <a:t>にてご確認ください。</a:t>
            </a:r>
            <a:endParaRPr sz="1200" b="1" dirty="0">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28" name="Google Shape;128;p3">
            <a:extLst>
              <a:ext uri="{FF2B5EF4-FFF2-40B4-BE49-F238E27FC236}">
                <a16:creationId xmlns:a16="http://schemas.microsoft.com/office/drawing/2014/main" id="{4C3D3F60-5412-8B4D-6A56-226CFE9BF5C4}"/>
              </a:ext>
            </a:extLst>
          </p:cNvPr>
          <p:cNvSpPr/>
          <p:nvPr/>
        </p:nvSpPr>
        <p:spPr>
          <a:xfrm>
            <a:off x="2499951" y="3411729"/>
            <a:ext cx="1050894" cy="137087"/>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ja-JP" sz="500" b="1">
                <a:solidFill>
                  <a:schemeClr val="dk1"/>
                </a:solidFill>
                <a:latin typeface="メイリオ" panose="020B0604030504040204" pitchFamily="50" charset="-128"/>
                <a:ea typeface="メイリオ" panose="020B0604030504040204" pitchFamily="50" charset="-128"/>
                <a:cs typeface="Meiryo"/>
                <a:sym typeface="Meiryo"/>
              </a:rPr>
              <a:t>お得なモバイルオーダーのキャンペーン実施中！</a:t>
            </a:r>
            <a:endParaRPr sz="500" b="1">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29" name="Google Shape;129;p3">
            <a:extLst>
              <a:ext uri="{FF2B5EF4-FFF2-40B4-BE49-F238E27FC236}">
                <a16:creationId xmlns:a16="http://schemas.microsoft.com/office/drawing/2014/main" id="{89D26447-5D04-A1F2-5296-A4E369A7C81D}"/>
              </a:ext>
            </a:extLst>
          </p:cNvPr>
          <p:cNvSpPr/>
          <p:nvPr/>
        </p:nvSpPr>
        <p:spPr>
          <a:xfrm>
            <a:off x="2532607" y="3654347"/>
            <a:ext cx="981394" cy="396529"/>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ja-JP" sz="400">
                <a:solidFill>
                  <a:schemeClr val="dk1"/>
                </a:solidFill>
                <a:latin typeface="メイリオ" panose="020B0604030504040204" pitchFamily="50" charset="-128"/>
                <a:ea typeface="メイリオ" panose="020B0604030504040204" pitchFamily="50" charset="-128"/>
                <a:cs typeface="Meiryo"/>
                <a:sym typeface="Meiryo"/>
              </a:rPr>
              <a:t>~~~~~~~~~~~~~~~~~~~~~~~~~~~~~~~~~~~~~~~~~~~~~~~~~~~~~~~~~~~~~~~~~~~~~~~~~~~~~~~~~~~~~~~~~~~~~~~</a:t>
            </a:r>
            <a:endParaRPr sz="400">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30" name="Google Shape;130;p3">
            <a:extLst>
              <a:ext uri="{FF2B5EF4-FFF2-40B4-BE49-F238E27FC236}">
                <a16:creationId xmlns:a16="http://schemas.microsoft.com/office/drawing/2014/main" id="{666E5B17-7C57-68D4-DD08-C304F5FEFF0C}"/>
              </a:ext>
            </a:extLst>
          </p:cNvPr>
          <p:cNvSpPr/>
          <p:nvPr/>
        </p:nvSpPr>
        <p:spPr>
          <a:xfrm>
            <a:off x="3774787" y="3377415"/>
            <a:ext cx="121252" cy="233746"/>
          </a:xfrm>
          <a:custGeom>
            <a:avLst/>
            <a:gdLst/>
            <a:ahLst/>
            <a:cxnLst/>
            <a:rect l="l" t="t" r="r" b="b"/>
            <a:pathLst>
              <a:path w="159385" h="364489" extrusionOk="0">
                <a:moveTo>
                  <a:pt x="0" y="0"/>
                </a:moveTo>
                <a:lnTo>
                  <a:pt x="0" y="364185"/>
                </a:lnTo>
                <a:lnTo>
                  <a:pt x="158826" y="182092"/>
                </a:lnTo>
                <a:lnTo>
                  <a:pt x="0" y="0"/>
                </a:lnTo>
                <a:close/>
              </a:path>
            </a:pathLst>
          </a:custGeom>
          <a:solidFill>
            <a:srgbClr val="00206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632">
              <a:solidFill>
                <a:srgbClr val="002060"/>
              </a:solidFill>
              <a:latin typeface="メイリオ" panose="020B0604030504040204" pitchFamily="50" charset="-128"/>
              <a:ea typeface="メイリオ" panose="020B0604030504040204" pitchFamily="50" charset="-128"/>
              <a:cs typeface="Meiryo"/>
              <a:sym typeface="Meiryo"/>
            </a:endParaRPr>
          </a:p>
        </p:txBody>
      </p:sp>
      <p:sp>
        <p:nvSpPr>
          <p:cNvPr id="131" name="Google Shape;131;p3">
            <a:extLst>
              <a:ext uri="{FF2B5EF4-FFF2-40B4-BE49-F238E27FC236}">
                <a16:creationId xmlns:a16="http://schemas.microsoft.com/office/drawing/2014/main" id="{7EABD625-10F7-EE43-5164-BEFE3A8F51DA}"/>
              </a:ext>
            </a:extLst>
          </p:cNvPr>
          <p:cNvSpPr txBox="1"/>
          <p:nvPr/>
        </p:nvSpPr>
        <p:spPr>
          <a:xfrm>
            <a:off x="815675" y="2171964"/>
            <a:ext cx="569387"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000">
                <a:solidFill>
                  <a:schemeClr val="dk1"/>
                </a:solidFill>
                <a:latin typeface="メイリオ" panose="020B0604030504040204" pitchFamily="50" charset="-128"/>
                <a:ea typeface="メイリオ" panose="020B0604030504040204" pitchFamily="50" charset="-128"/>
                <a:cs typeface="Meiryo"/>
                <a:sym typeface="Meiryo"/>
              </a:rPr>
              <a:t>誘導枠</a:t>
            </a:r>
            <a:endParaRPr>
              <a:latin typeface="メイリオ" panose="020B0604030504040204" pitchFamily="50" charset="-128"/>
              <a:ea typeface="メイリオ" panose="020B0604030504040204" pitchFamily="50" charset="-128"/>
            </a:endParaRPr>
          </a:p>
        </p:txBody>
      </p:sp>
      <p:sp>
        <p:nvSpPr>
          <p:cNvPr id="132" name="Google Shape;132;p3">
            <a:extLst>
              <a:ext uri="{FF2B5EF4-FFF2-40B4-BE49-F238E27FC236}">
                <a16:creationId xmlns:a16="http://schemas.microsoft.com/office/drawing/2014/main" id="{C7154A1E-FAB5-AC28-C883-F0020ABCDC45}"/>
              </a:ext>
            </a:extLst>
          </p:cNvPr>
          <p:cNvSpPr txBox="1"/>
          <p:nvPr/>
        </p:nvSpPr>
        <p:spPr>
          <a:xfrm>
            <a:off x="2430122" y="2178441"/>
            <a:ext cx="569387"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000">
                <a:solidFill>
                  <a:schemeClr val="dk1"/>
                </a:solidFill>
                <a:latin typeface="メイリオ" panose="020B0604030504040204" pitchFamily="50" charset="-128"/>
                <a:ea typeface="メイリオ" panose="020B0604030504040204" pitchFamily="50" charset="-128"/>
                <a:cs typeface="Meiryo"/>
                <a:sym typeface="Meiryo"/>
              </a:rPr>
              <a:t>記事面</a:t>
            </a:r>
            <a:endParaRPr sz="1000">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33" name="Google Shape;133;p3">
            <a:extLst>
              <a:ext uri="{FF2B5EF4-FFF2-40B4-BE49-F238E27FC236}">
                <a16:creationId xmlns:a16="http://schemas.microsoft.com/office/drawing/2014/main" id="{152CB8E4-5A09-6E8A-E043-873F4A35CF5E}"/>
              </a:ext>
            </a:extLst>
          </p:cNvPr>
          <p:cNvSpPr txBox="1"/>
          <p:nvPr/>
        </p:nvSpPr>
        <p:spPr>
          <a:xfrm>
            <a:off x="3905019" y="2188051"/>
            <a:ext cx="2700655"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altLang="en-US" sz="1000" dirty="0">
                <a:solidFill>
                  <a:schemeClr val="dk1"/>
                </a:solidFill>
                <a:latin typeface="メイリオ" panose="020B0604030504040204" pitchFamily="50" charset="-128"/>
                <a:ea typeface="メイリオ" panose="020B0604030504040204" pitchFamily="50" charset="-128"/>
                <a:cs typeface="Meiryo"/>
                <a:sym typeface="Meiryo"/>
              </a:rPr>
              <a:t>スタンプ</a:t>
            </a:r>
            <a:r>
              <a:rPr lang="en-US" altLang="ja-JP" sz="1000" dirty="0">
                <a:solidFill>
                  <a:schemeClr val="dk1"/>
                </a:solidFill>
                <a:latin typeface="メイリオ" panose="020B0604030504040204" pitchFamily="50" charset="-128"/>
                <a:ea typeface="メイリオ" panose="020B0604030504040204" pitchFamily="50" charset="-128"/>
                <a:cs typeface="Meiryo"/>
                <a:sym typeface="Meiryo"/>
              </a:rPr>
              <a:t>DL</a:t>
            </a:r>
            <a:r>
              <a:rPr lang="ja-JP" altLang="en-US" sz="1000" dirty="0">
                <a:solidFill>
                  <a:schemeClr val="dk1"/>
                </a:solidFill>
                <a:latin typeface="メイリオ" panose="020B0604030504040204" pitchFamily="50" charset="-128"/>
                <a:ea typeface="メイリオ" panose="020B0604030504040204" pitchFamily="50" charset="-128"/>
                <a:cs typeface="Meiryo"/>
                <a:sym typeface="Meiryo"/>
              </a:rPr>
              <a:t>ページ </a:t>
            </a:r>
            <a:r>
              <a:rPr lang="en-US" altLang="ja-JP" sz="1000" dirty="0">
                <a:solidFill>
                  <a:schemeClr val="dk1"/>
                </a:solidFill>
                <a:latin typeface="メイリオ" panose="020B0604030504040204" pitchFamily="50" charset="-128"/>
                <a:ea typeface="メイリオ" panose="020B0604030504040204" pitchFamily="50" charset="-128"/>
                <a:cs typeface="Meiryo"/>
                <a:sym typeface="Meiryo"/>
              </a:rPr>
              <a:t>/ LINE</a:t>
            </a:r>
            <a:r>
              <a:rPr lang="ja-JP" altLang="en-US" sz="1000" dirty="0">
                <a:solidFill>
                  <a:schemeClr val="dk1"/>
                </a:solidFill>
                <a:latin typeface="メイリオ" panose="020B0604030504040204" pitchFamily="50" charset="-128"/>
                <a:ea typeface="メイリオ" panose="020B0604030504040204" pitchFamily="50" charset="-128"/>
                <a:cs typeface="Meiryo"/>
                <a:sym typeface="Meiryo"/>
              </a:rPr>
              <a:t>ミニアプリなど</a:t>
            </a:r>
            <a:endParaRPr sz="1000" dirty="0">
              <a:solidFill>
                <a:schemeClr val="dk1"/>
              </a:solidFill>
              <a:latin typeface="メイリオ" panose="020B0604030504040204" pitchFamily="50" charset="-128"/>
              <a:ea typeface="メイリオ" panose="020B0604030504040204" pitchFamily="50" charset="-128"/>
              <a:cs typeface="Meiryo"/>
              <a:sym typeface="Meiryo"/>
            </a:endParaRPr>
          </a:p>
        </p:txBody>
      </p:sp>
      <p:pic>
        <p:nvPicPr>
          <p:cNvPr id="134" name="Google Shape;134;p3">
            <a:extLst>
              <a:ext uri="{FF2B5EF4-FFF2-40B4-BE49-F238E27FC236}">
                <a16:creationId xmlns:a16="http://schemas.microsoft.com/office/drawing/2014/main" id="{DC3AB284-4F12-6D99-1E9B-2258AC29C2F2}"/>
              </a:ext>
            </a:extLst>
          </p:cNvPr>
          <p:cNvPicPr preferRelativeResize="0"/>
          <p:nvPr/>
        </p:nvPicPr>
        <p:blipFill rotWithShape="1">
          <a:blip r:embed="rId6">
            <a:alphaModFix/>
          </a:blip>
          <a:srcRect t="4330"/>
          <a:stretch/>
        </p:blipFill>
        <p:spPr>
          <a:xfrm>
            <a:off x="4082635" y="2421405"/>
            <a:ext cx="1051200" cy="2177658"/>
          </a:xfrm>
          <a:prstGeom prst="rect">
            <a:avLst/>
          </a:prstGeom>
          <a:noFill/>
          <a:ln w="9525" cap="flat" cmpd="sng">
            <a:solidFill>
              <a:srgbClr val="D8D8D8"/>
            </a:solidFill>
            <a:prstDash val="solid"/>
            <a:round/>
            <a:headEnd type="none" w="sm" len="sm"/>
            <a:tailEnd type="none" w="sm" len="sm"/>
          </a:ln>
        </p:spPr>
      </p:pic>
      <p:pic>
        <p:nvPicPr>
          <p:cNvPr id="135" name="Google Shape;135;p3">
            <a:extLst>
              <a:ext uri="{FF2B5EF4-FFF2-40B4-BE49-F238E27FC236}">
                <a16:creationId xmlns:a16="http://schemas.microsoft.com/office/drawing/2014/main" id="{3F4F976A-953D-EDD4-878A-A609D0378065}"/>
              </a:ext>
            </a:extLst>
          </p:cNvPr>
          <p:cNvPicPr preferRelativeResize="0"/>
          <p:nvPr/>
        </p:nvPicPr>
        <p:blipFill rotWithShape="1">
          <a:blip r:embed="rId6">
            <a:alphaModFix/>
          </a:blip>
          <a:srcRect l="53443" t="38145" r="4436" b="50914"/>
          <a:stretch/>
        </p:blipFill>
        <p:spPr>
          <a:xfrm>
            <a:off x="2500500" y="2777983"/>
            <a:ext cx="1051200" cy="591268"/>
          </a:xfrm>
          <a:prstGeom prst="rect">
            <a:avLst/>
          </a:prstGeom>
          <a:noFill/>
          <a:ln>
            <a:noFill/>
          </a:ln>
        </p:spPr>
      </p:pic>
      <p:pic>
        <p:nvPicPr>
          <p:cNvPr id="136" name="Google Shape;136;p3">
            <a:extLst>
              <a:ext uri="{FF2B5EF4-FFF2-40B4-BE49-F238E27FC236}">
                <a16:creationId xmlns:a16="http://schemas.microsoft.com/office/drawing/2014/main" id="{FE56EEA4-F3D8-4784-C5C2-28E62D0F2F15}"/>
              </a:ext>
            </a:extLst>
          </p:cNvPr>
          <p:cNvPicPr preferRelativeResize="0"/>
          <p:nvPr/>
        </p:nvPicPr>
        <p:blipFill rotWithShape="1">
          <a:blip r:embed="rId6">
            <a:alphaModFix/>
          </a:blip>
          <a:srcRect l="60780" t="38103" r="8213" b="47253"/>
          <a:stretch/>
        </p:blipFill>
        <p:spPr>
          <a:xfrm>
            <a:off x="897729" y="3465965"/>
            <a:ext cx="378136" cy="386692"/>
          </a:xfrm>
          <a:prstGeom prst="rect">
            <a:avLst/>
          </a:prstGeom>
          <a:noFill/>
          <a:ln w="25400" cap="flat" cmpd="sng">
            <a:solidFill>
              <a:srgbClr val="FF0000"/>
            </a:solidFill>
            <a:prstDash val="solid"/>
            <a:round/>
            <a:headEnd type="none" w="sm" len="sm"/>
            <a:tailEnd type="none" w="sm" len="sm"/>
          </a:ln>
        </p:spPr>
      </p:pic>
      <p:sp>
        <p:nvSpPr>
          <p:cNvPr id="137" name="Google Shape;137;p3">
            <a:extLst>
              <a:ext uri="{FF2B5EF4-FFF2-40B4-BE49-F238E27FC236}">
                <a16:creationId xmlns:a16="http://schemas.microsoft.com/office/drawing/2014/main" id="{678AEA5B-0876-7985-838D-6A3A03B035E9}"/>
              </a:ext>
            </a:extLst>
          </p:cNvPr>
          <p:cNvSpPr txBox="1"/>
          <p:nvPr/>
        </p:nvSpPr>
        <p:spPr>
          <a:xfrm>
            <a:off x="892474" y="6131898"/>
            <a:ext cx="5071004" cy="150127"/>
          </a:xfrm>
          <a:prstGeom prst="rect">
            <a:avLst/>
          </a:prstGeom>
          <a:noFill/>
          <a:ln>
            <a:noFill/>
          </a:ln>
        </p:spPr>
        <p:txBody>
          <a:bodyPr spcFirstLastPara="1" wrap="square" lIns="0" tIns="11500" rIns="0" bIns="0" anchor="t" anchorCtr="0">
            <a:spAutoFit/>
          </a:bodyPr>
          <a:lstStyle/>
          <a:p>
            <a:pPr marL="11430" marR="0" lvl="0" indent="0" algn="l" rtl="0">
              <a:spcBef>
                <a:spcPts val="0"/>
              </a:spcBef>
              <a:spcAft>
                <a:spcPts val="0"/>
              </a:spcAft>
              <a:buNone/>
            </a:pPr>
            <a:r>
              <a:rPr lang="ja-JP" sz="900" dirty="0">
                <a:solidFill>
                  <a:srgbClr val="3F3F3F"/>
                </a:solidFill>
                <a:latin typeface="メイリオ" panose="020B0604030504040204" pitchFamily="50" charset="-128"/>
                <a:ea typeface="メイリオ" panose="020B0604030504040204" pitchFamily="50" charset="-128"/>
                <a:cs typeface="Meiryo"/>
                <a:sym typeface="Meiryo"/>
              </a:rPr>
              <a:t>お問い合わせ用 メールアドレス </a:t>
            </a:r>
            <a:r>
              <a:rPr lang="ja-JP" sz="900" u="sng" dirty="0">
                <a:solidFill>
                  <a:srgbClr val="3F3F3F"/>
                </a:solidFill>
                <a:latin typeface="メイリオ" panose="020B0604030504040204" pitchFamily="50" charset="-128"/>
                <a:ea typeface="メイリオ" panose="020B0604030504040204" pitchFamily="50" charset="-128"/>
                <a:cs typeface="Meiryo"/>
                <a:sym typeface="Meiryo"/>
                <a:hlinkClick r:id="rId7">
                  <a:extLst>
                    <a:ext uri="{A12FA001-AC4F-418D-AE19-62706E023703}">
                      <ahyp:hlinkClr xmlns:ahyp="http://schemas.microsoft.com/office/drawing/2018/hyperlinkcolor" val="tx"/>
                    </a:ext>
                  </a:extLst>
                </a:hlinkClick>
              </a:rPr>
              <a:t>ml-sales-media-req@lycorp.co.jp</a:t>
            </a:r>
            <a:r>
              <a:rPr lang="ja-JP" sz="900" dirty="0">
                <a:solidFill>
                  <a:srgbClr val="3F3F3F"/>
                </a:solidFill>
                <a:latin typeface="メイリオ" panose="020B0604030504040204" pitchFamily="50" charset="-128"/>
                <a:ea typeface="メイリオ" panose="020B0604030504040204" pitchFamily="50" charset="-128"/>
                <a:cs typeface="Meiryo"/>
                <a:sym typeface="Meiryo"/>
              </a:rPr>
              <a:t> へお気軽にご相談ください。</a:t>
            </a:r>
            <a:endParaRPr dirty="0">
              <a:latin typeface="メイリオ" panose="020B0604030504040204" pitchFamily="50" charset="-128"/>
              <a:ea typeface="メイリオ" panose="020B0604030504040204" pitchFamily="50" charset="-128"/>
            </a:endParaRPr>
          </a:p>
        </p:txBody>
      </p:sp>
      <p:cxnSp>
        <p:nvCxnSpPr>
          <p:cNvPr id="138" name="Google Shape;138;p3">
            <a:extLst>
              <a:ext uri="{FF2B5EF4-FFF2-40B4-BE49-F238E27FC236}">
                <a16:creationId xmlns:a16="http://schemas.microsoft.com/office/drawing/2014/main" id="{68A55782-3AF9-2E9D-157F-415117FCC88C}"/>
              </a:ext>
            </a:extLst>
          </p:cNvPr>
          <p:cNvCxnSpPr/>
          <p:nvPr/>
        </p:nvCxnSpPr>
        <p:spPr>
          <a:xfrm>
            <a:off x="3115966" y="5087777"/>
            <a:ext cx="390527" cy="0"/>
          </a:xfrm>
          <a:prstGeom prst="straightConnector1">
            <a:avLst/>
          </a:prstGeom>
          <a:noFill/>
          <a:ln w="38100" cap="flat" cmpd="sng">
            <a:solidFill>
              <a:srgbClr val="C00000"/>
            </a:solidFill>
            <a:prstDash val="solid"/>
            <a:miter lim="800000"/>
            <a:headEnd type="none" w="sm" len="sm"/>
            <a:tailEnd type="triangle" w="med" len="med"/>
          </a:ln>
        </p:spPr>
      </p:cxnSp>
      <p:sp>
        <p:nvSpPr>
          <p:cNvPr id="139" name="Google Shape;139;p3">
            <a:extLst>
              <a:ext uri="{FF2B5EF4-FFF2-40B4-BE49-F238E27FC236}">
                <a16:creationId xmlns:a16="http://schemas.microsoft.com/office/drawing/2014/main" id="{CA4C4CE2-EC00-05C2-FAAD-68A35F85019C}"/>
              </a:ext>
            </a:extLst>
          </p:cNvPr>
          <p:cNvSpPr txBox="1"/>
          <p:nvPr/>
        </p:nvSpPr>
        <p:spPr>
          <a:xfrm>
            <a:off x="1887808" y="252000"/>
            <a:ext cx="8136904" cy="335028"/>
          </a:xfrm>
          <a:prstGeom prst="rect">
            <a:avLst/>
          </a:prstGeom>
          <a:noFill/>
          <a:ln>
            <a:noFill/>
          </a:ln>
        </p:spPr>
        <p:txBody>
          <a:bodyPr spcFirstLastPara="1" wrap="square" lIns="0" tIns="0" rIns="0" bIns="0" anchor="ctr" anchorCtr="0">
            <a:noAutofit/>
          </a:bodyPr>
          <a:lstStyle/>
          <a:p>
            <a:pPr lvl="0">
              <a:lnSpc>
                <a:spcPct val="90000"/>
              </a:lnSpc>
              <a:buClr>
                <a:srgbClr val="000048"/>
              </a:buClr>
              <a:buSzPts val="2000"/>
            </a:pPr>
            <a:r>
              <a:rPr lang="en-US" altLang="ja-JP" sz="2000" b="1" dirty="0">
                <a:solidFill>
                  <a:srgbClr val="000048"/>
                </a:solidFill>
                <a:latin typeface="メイリオ" panose="020B0604030504040204" pitchFamily="50" charset="-128"/>
                <a:ea typeface="メイリオ" panose="020B0604030504040204" pitchFamily="50" charset="-128"/>
                <a:cs typeface="Calibri"/>
                <a:sym typeface="Calibri"/>
              </a:rPr>
              <a:t>LINE</a:t>
            </a:r>
            <a:r>
              <a:rPr lang="ja-JP" altLang="en-US" sz="2000" b="1" dirty="0">
                <a:solidFill>
                  <a:srgbClr val="000048"/>
                </a:solidFill>
                <a:latin typeface="メイリオ" panose="020B0604030504040204" pitchFamily="50" charset="-128"/>
                <a:ea typeface="メイリオ" panose="020B0604030504040204" pitchFamily="50" charset="-128"/>
                <a:cs typeface="Calibri"/>
                <a:sym typeface="Calibri"/>
              </a:rPr>
              <a:t>関連訴求特別価格キャンペーン詳細</a:t>
            </a:r>
          </a:p>
        </p:txBody>
      </p:sp>
      <p:sp>
        <p:nvSpPr>
          <p:cNvPr id="2" name="Google Shape;90;p3">
            <a:extLst>
              <a:ext uri="{FF2B5EF4-FFF2-40B4-BE49-F238E27FC236}">
                <a16:creationId xmlns:a16="http://schemas.microsoft.com/office/drawing/2014/main" id="{6B20AA3D-ADE1-C523-BE03-4D0FFC23EDBB}"/>
              </a:ext>
            </a:extLst>
          </p:cNvPr>
          <p:cNvSpPr txBox="1"/>
          <p:nvPr/>
        </p:nvSpPr>
        <p:spPr>
          <a:xfrm>
            <a:off x="1071637" y="5137999"/>
            <a:ext cx="2347060" cy="257834"/>
          </a:xfrm>
          <a:prstGeom prst="rect">
            <a:avLst/>
          </a:prstGeom>
          <a:noFill/>
          <a:ln>
            <a:noFill/>
          </a:ln>
        </p:spPr>
        <p:txBody>
          <a:bodyPr spcFirstLastPara="1" wrap="square" lIns="0" tIns="11500" rIns="0" bIns="0" anchor="t" anchorCtr="0">
            <a:spAutoFit/>
          </a:bodyPr>
          <a:lstStyle/>
          <a:p>
            <a:pPr marL="11516" lvl="0"/>
            <a:r>
              <a:rPr lang="ja-JP" sz="1600" b="1" i="0" u="none" strike="noStrike" cap="none" dirty="0">
                <a:solidFill>
                  <a:srgbClr val="A5A5A5"/>
                </a:solidFill>
                <a:latin typeface="メイリオ" panose="020B0604030504040204" pitchFamily="50" charset="-128"/>
                <a:ea typeface="メイリオ" panose="020B0604030504040204" pitchFamily="50" charset="-128"/>
                <a:cs typeface="Meiryo"/>
                <a:sym typeface="Meiryo"/>
              </a:rPr>
              <a:t>¥</a:t>
            </a:r>
            <a:r>
              <a:rPr lang="en-US" altLang="ja-JP" sz="1600" b="1" i="0" u="none" strike="noStrike" cap="none" dirty="0">
                <a:solidFill>
                  <a:srgbClr val="A5A5A5"/>
                </a:solidFill>
                <a:latin typeface="メイリオ" panose="020B0604030504040204" pitchFamily="50" charset="-128"/>
                <a:ea typeface="メイリオ" panose="020B0604030504040204" pitchFamily="50" charset="-128"/>
                <a:cs typeface="Meiryo"/>
                <a:sym typeface="Meiryo"/>
              </a:rPr>
              <a:t>6</a:t>
            </a:r>
            <a:r>
              <a:rPr lang="ja-JP" sz="1600" b="1" i="0" u="none" strike="noStrike" cap="none" dirty="0">
                <a:solidFill>
                  <a:srgbClr val="A5A5A5"/>
                </a:solidFill>
                <a:latin typeface="メイリオ" panose="020B0604030504040204" pitchFamily="50" charset="-128"/>
                <a:ea typeface="メイリオ" panose="020B0604030504040204" pitchFamily="50" charset="-128"/>
                <a:cs typeface="Meiryo"/>
                <a:sym typeface="Meiryo"/>
              </a:rPr>
              <a:t>,000,000</a:t>
            </a:r>
            <a:r>
              <a:rPr lang="en-US" altLang="ja-JP" sz="1200" b="1" dirty="0">
                <a:solidFill>
                  <a:srgbClr val="A5A5A5"/>
                </a:solidFill>
                <a:latin typeface="メイリオ" panose="020B0604030504040204" pitchFamily="50" charset="-128"/>
                <a:ea typeface="メイリオ" panose="020B0604030504040204" pitchFamily="50" charset="-128"/>
                <a:cs typeface="Meiryo"/>
                <a:sym typeface="Meiryo"/>
              </a:rPr>
              <a:t>(</a:t>
            </a:r>
            <a:r>
              <a:rPr lang="ja-JP" altLang="en-US" sz="1200" b="1" dirty="0">
                <a:solidFill>
                  <a:srgbClr val="A5A5A5"/>
                </a:solidFill>
                <a:latin typeface="メイリオ" panose="020B0604030504040204" pitchFamily="50" charset="-128"/>
                <a:ea typeface="メイリオ" panose="020B0604030504040204" pitchFamily="50" charset="-128"/>
                <a:cs typeface="Meiryo"/>
                <a:sym typeface="Meiryo"/>
              </a:rPr>
              <a:t>土日祝日</a:t>
            </a:r>
            <a:r>
              <a:rPr lang="en-US" altLang="ja-JP" sz="1200" b="1" dirty="0">
                <a:solidFill>
                  <a:srgbClr val="A5A5A5"/>
                </a:solidFill>
                <a:latin typeface="メイリオ" panose="020B0604030504040204" pitchFamily="50" charset="-128"/>
                <a:ea typeface="メイリオ" panose="020B0604030504040204" pitchFamily="50" charset="-128"/>
                <a:cs typeface="Meiryo"/>
                <a:sym typeface="Meiryo"/>
              </a:rPr>
              <a:t>)</a:t>
            </a:r>
            <a:endParaRPr sz="12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187655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4">
          <a:extLst>
            <a:ext uri="{FF2B5EF4-FFF2-40B4-BE49-F238E27FC236}">
              <a16:creationId xmlns:a16="http://schemas.microsoft.com/office/drawing/2014/main" id="{B83BAF37-3A5A-5D98-31F2-169D54DEDA50}"/>
            </a:ext>
          </a:extLst>
        </p:cNvPr>
        <p:cNvGrpSpPr/>
        <p:nvPr/>
      </p:nvGrpSpPr>
      <p:grpSpPr>
        <a:xfrm>
          <a:off x="0" y="0"/>
          <a:ext cx="0" cy="0"/>
          <a:chOff x="0" y="0"/>
          <a:chExt cx="0" cy="0"/>
        </a:xfrm>
      </p:grpSpPr>
      <p:pic>
        <p:nvPicPr>
          <p:cNvPr id="75" name="Google Shape;75;g3dd45998c6a_3_11" descr="アイコン&#10;&#10;自動的に生成された説明">
            <a:extLst>
              <a:ext uri="{FF2B5EF4-FFF2-40B4-BE49-F238E27FC236}">
                <a16:creationId xmlns:a16="http://schemas.microsoft.com/office/drawing/2014/main" id="{C4C48226-2EDC-0AC3-7415-1C5B2C6FCE31}"/>
              </a:ext>
            </a:extLst>
          </p:cNvPr>
          <p:cNvPicPr preferRelativeResize="0">
            <a:picLocks noGrp="1"/>
          </p:cNvPicPr>
          <p:nvPr>
            <p:ph type="pic" idx="2"/>
          </p:nvPr>
        </p:nvPicPr>
        <p:blipFill rotWithShape="1">
          <a:blip r:embed="rId3">
            <a:alphaModFix/>
          </a:blip>
          <a:srcRect/>
          <a:stretch/>
        </p:blipFill>
        <p:spPr>
          <a:xfrm>
            <a:off x="56609" y="31805"/>
            <a:ext cx="498782" cy="497680"/>
          </a:xfrm>
          <a:prstGeom prst="rect">
            <a:avLst/>
          </a:prstGeom>
          <a:noFill/>
          <a:ln>
            <a:noFill/>
          </a:ln>
        </p:spPr>
      </p:pic>
      <p:sp>
        <p:nvSpPr>
          <p:cNvPr id="76" name="Google Shape;76;g3dd45998c6a_3_11">
            <a:extLst>
              <a:ext uri="{FF2B5EF4-FFF2-40B4-BE49-F238E27FC236}">
                <a16:creationId xmlns:a16="http://schemas.microsoft.com/office/drawing/2014/main" id="{EE7B213C-EF72-3D0D-3264-5998BED4E554}"/>
              </a:ext>
            </a:extLst>
          </p:cNvPr>
          <p:cNvSpPr txBox="1">
            <a:spLocks noGrp="1"/>
          </p:cNvSpPr>
          <p:nvPr>
            <p:ph type="body" idx="3"/>
          </p:nvPr>
        </p:nvSpPr>
        <p:spPr>
          <a:xfrm>
            <a:off x="1887808" y="252000"/>
            <a:ext cx="8136900" cy="335100"/>
          </a:xfrm>
          <a:prstGeom prst="rect">
            <a:avLst/>
          </a:prstGeom>
          <a:noFill/>
          <a:ln>
            <a:noFill/>
          </a:ln>
        </p:spPr>
        <p:txBody>
          <a:bodyPr spcFirstLastPara="1" wrap="square" lIns="0" tIns="0" rIns="0" bIns="0" anchor="ctr" anchorCtr="0">
            <a:noAutofit/>
          </a:bodyPr>
          <a:lstStyle/>
          <a:p>
            <a:pPr marL="0" lvl="0" indent="0" algn="l" rtl="0">
              <a:lnSpc>
                <a:spcPct val="90000"/>
              </a:lnSpc>
              <a:spcBef>
                <a:spcPts val="0"/>
              </a:spcBef>
              <a:spcAft>
                <a:spcPts val="0"/>
              </a:spcAft>
              <a:buClr>
                <a:srgbClr val="000048"/>
              </a:buClr>
              <a:buSzPts val="2000"/>
              <a:buNone/>
            </a:pPr>
            <a:r>
              <a:rPr lang="ja-JP" altLang="en-US" dirty="0">
                <a:solidFill>
                  <a:srgbClr val="000048"/>
                </a:solidFill>
                <a:latin typeface="メイリオ" panose="020B0604030504040204" pitchFamily="50" charset="-128"/>
                <a:ea typeface="メイリオ" panose="020B0604030504040204" pitchFamily="50" charset="-128"/>
                <a:cs typeface="Calibri"/>
                <a:sym typeface="Calibri"/>
              </a:rPr>
              <a:t>特定商材訴求特別価格キャンペーン</a:t>
            </a:r>
            <a:r>
              <a:rPr lang="ja-JP" dirty="0">
                <a:solidFill>
                  <a:srgbClr val="000048"/>
                </a:solidFill>
                <a:latin typeface="メイリオ" panose="020B0604030504040204" pitchFamily="50" charset="-128"/>
                <a:ea typeface="メイリオ" panose="020B0604030504040204" pitchFamily="50" charset="-128"/>
                <a:cs typeface="Calibri"/>
                <a:sym typeface="Calibri"/>
              </a:rPr>
              <a:t>概要</a:t>
            </a:r>
            <a:endParaRPr dirty="0">
              <a:solidFill>
                <a:srgbClr val="000048"/>
              </a:solidFill>
              <a:latin typeface="メイリオ" panose="020B0604030504040204" pitchFamily="50" charset="-128"/>
              <a:ea typeface="メイリオ" panose="020B0604030504040204" pitchFamily="50" charset="-128"/>
              <a:cs typeface="Calibri"/>
              <a:sym typeface="Calibri"/>
            </a:endParaRPr>
          </a:p>
        </p:txBody>
      </p:sp>
      <p:sp>
        <p:nvSpPr>
          <p:cNvPr id="77" name="Google Shape;77;g3dd45998c6a_3_11">
            <a:extLst>
              <a:ext uri="{FF2B5EF4-FFF2-40B4-BE49-F238E27FC236}">
                <a16:creationId xmlns:a16="http://schemas.microsoft.com/office/drawing/2014/main" id="{98A6425D-BC1E-E6FE-3329-55AD9E9D7499}"/>
              </a:ext>
            </a:extLst>
          </p:cNvPr>
          <p:cNvSpPr txBox="1"/>
          <p:nvPr/>
        </p:nvSpPr>
        <p:spPr>
          <a:xfrm>
            <a:off x="792387" y="1030242"/>
            <a:ext cx="10317600" cy="43320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00003E"/>
              </a:buClr>
              <a:buSzPts val="2000"/>
              <a:buFont typeface="Arial"/>
              <a:buNone/>
            </a:pPr>
            <a:r>
              <a:rPr lang="ja-JP" sz="2000" b="1" i="0" u="none" strike="noStrike" cap="none" dirty="0">
                <a:solidFill>
                  <a:srgbClr val="00003E"/>
                </a:solidFill>
                <a:latin typeface="メイリオ" panose="020B0604030504040204" pitchFamily="50" charset="-128"/>
                <a:ea typeface="メイリオ" panose="020B0604030504040204" pitchFamily="50" charset="-128"/>
                <a:cs typeface="Meiryo"/>
                <a:sym typeface="Meiryo"/>
              </a:rPr>
              <a:t>下記の期間、</a:t>
            </a:r>
            <a:r>
              <a:rPr lang="ja-JP" altLang="en-US" sz="2000" b="1" i="0" u="none" strike="noStrike" cap="none" dirty="0">
                <a:solidFill>
                  <a:srgbClr val="00003E"/>
                </a:solidFill>
                <a:latin typeface="メイリオ" panose="020B0604030504040204" pitchFamily="50" charset="-128"/>
                <a:ea typeface="メイリオ" panose="020B0604030504040204" pitchFamily="50" charset="-128"/>
                <a:cs typeface="Meiryo"/>
                <a:sym typeface="Meiryo"/>
              </a:rPr>
              <a:t>特定商材</a:t>
            </a:r>
            <a:r>
              <a:rPr lang="ja-JP" sz="2000" b="1" i="0" u="none" strike="noStrike" cap="none" dirty="0">
                <a:solidFill>
                  <a:srgbClr val="00003E"/>
                </a:solidFill>
                <a:latin typeface="メイリオ" panose="020B0604030504040204" pitchFamily="50" charset="-128"/>
                <a:ea typeface="メイリオ" panose="020B0604030504040204" pitchFamily="50" charset="-128"/>
                <a:cs typeface="Meiryo"/>
                <a:sym typeface="Meiryo"/>
              </a:rPr>
              <a:t>の訴求を対象に『特別価格』でご提供いたします。</a:t>
            </a:r>
            <a:endParaRPr dirty="0">
              <a:latin typeface="メイリオ" panose="020B0604030504040204" pitchFamily="50" charset="-128"/>
              <a:ea typeface="メイリオ" panose="020B0604030504040204" pitchFamily="50" charset="-128"/>
            </a:endParaRPr>
          </a:p>
        </p:txBody>
      </p:sp>
      <p:graphicFrame>
        <p:nvGraphicFramePr>
          <p:cNvPr id="78" name="Google Shape;78;g3dd45998c6a_3_11">
            <a:extLst>
              <a:ext uri="{FF2B5EF4-FFF2-40B4-BE49-F238E27FC236}">
                <a16:creationId xmlns:a16="http://schemas.microsoft.com/office/drawing/2014/main" id="{D9B9E008-E2FD-F08B-465F-51832E45A64B}"/>
              </a:ext>
            </a:extLst>
          </p:cNvPr>
          <p:cNvGraphicFramePr/>
          <p:nvPr>
            <p:extLst>
              <p:ext uri="{D42A27DB-BD31-4B8C-83A1-F6EECF244321}">
                <p14:modId xmlns:p14="http://schemas.microsoft.com/office/powerpoint/2010/main" val="3963442648"/>
              </p:ext>
            </p:extLst>
          </p:nvPr>
        </p:nvGraphicFramePr>
        <p:xfrm>
          <a:off x="777766" y="1615362"/>
          <a:ext cx="10646975" cy="2759250"/>
        </p:xfrm>
        <a:graphic>
          <a:graphicData uri="http://schemas.openxmlformats.org/drawingml/2006/table">
            <a:tbl>
              <a:tblPr firstRow="1" bandRow="1">
                <a:noFill/>
              </a:tblPr>
              <a:tblGrid>
                <a:gridCol w="2096400">
                  <a:extLst>
                    <a:ext uri="{9D8B030D-6E8A-4147-A177-3AD203B41FA5}">
                      <a16:colId xmlns:a16="http://schemas.microsoft.com/office/drawing/2014/main" val="20000"/>
                    </a:ext>
                  </a:extLst>
                </a:gridCol>
                <a:gridCol w="8550575">
                  <a:extLst>
                    <a:ext uri="{9D8B030D-6E8A-4147-A177-3AD203B41FA5}">
                      <a16:colId xmlns:a16="http://schemas.microsoft.com/office/drawing/2014/main" val="20001"/>
                    </a:ext>
                  </a:extLst>
                </a:gridCol>
              </a:tblGrid>
              <a:tr h="919750">
                <a:tc>
                  <a:txBody>
                    <a:bodyPr/>
                    <a:lstStyle/>
                    <a:p>
                      <a:pPr marL="0" marR="0" lvl="0" indent="0" algn="ctr" rtl="0">
                        <a:spcBef>
                          <a:spcPts val="0"/>
                        </a:spcBef>
                        <a:spcAft>
                          <a:spcPts val="0"/>
                        </a:spcAft>
                        <a:buNone/>
                      </a:pPr>
                      <a:r>
                        <a:rPr lang="ja-JP" sz="1800" b="1" u="none" strike="noStrike" cap="none" dirty="0">
                          <a:solidFill>
                            <a:schemeClr val="bg1"/>
                          </a:solidFill>
                          <a:latin typeface="Meiryo"/>
                          <a:ea typeface="Meiryo"/>
                          <a:cs typeface="Meiryo"/>
                          <a:sym typeface="Meiryo"/>
                        </a:rPr>
                        <a:t>対象</a:t>
                      </a:r>
                      <a:r>
                        <a:rPr lang="ja-JP" altLang="en-US" sz="1800" b="1" u="none" strike="noStrike" cap="none" dirty="0">
                          <a:solidFill>
                            <a:schemeClr val="bg1"/>
                          </a:solidFill>
                          <a:latin typeface="Meiryo"/>
                          <a:ea typeface="Meiryo"/>
                          <a:cs typeface="Meiryo"/>
                          <a:sym typeface="Meiryo"/>
                        </a:rPr>
                        <a:t>商材</a:t>
                      </a:r>
                      <a:endParaRPr b="1" dirty="0">
                        <a:solidFill>
                          <a:schemeClr val="bg1"/>
                        </a:solidFill>
                      </a:endParaRPr>
                    </a:p>
                  </a:txBody>
                  <a:tcPr marL="91425" marR="91425" marT="45725" marB="45725" anchor="ctr">
                    <a:lnL w="57150" cap="flat" cmpd="sng">
                      <a:solidFill>
                        <a:schemeClr val="lt1"/>
                      </a:solidFill>
                      <a:prstDash val="solid"/>
                      <a:round/>
                      <a:headEnd type="none" w="sm" len="sm"/>
                      <a:tailEnd type="none" w="sm" len="sm"/>
                    </a:lnL>
                    <a:lnR w="57150" cap="flat" cmpd="sng">
                      <a:solidFill>
                        <a:schemeClr val="lt1"/>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solidFill>
                      <a:srgbClr val="002060"/>
                    </a:solidFill>
                  </a:tcPr>
                </a:tc>
                <a:tc>
                  <a:txBody>
                    <a:bodyPr/>
                    <a:lstStyle/>
                    <a:p>
                      <a:pPr marL="285750" marR="0" lvl="0" indent="-285750" algn="l" rtl="0">
                        <a:spcBef>
                          <a:spcPts val="0"/>
                        </a:spcBef>
                        <a:spcAft>
                          <a:spcPts val="0"/>
                        </a:spcAft>
                        <a:buFont typeface="Arial" panose="020B0604020202020204" pitchFamily="34" charset="0"/>
                        <a:buChar char="•"/>
                      </a:pPr>
                      <a:r>
                        <a:rPr lang="ja-JP" altLang="en-US" sz="1800" b="0" u="none" strike="noStrike" cap="none" dirty="0">
                          <a:solidFill>
                            <a:schemeClr val="dk1"/>
                          </a:solidFill>
                          <a:latin typeface="Meiryo"/>
                          <a:ea typeface="Meiryo"/>
                          <a:cs typeface="Meiryo"/>
                          <a:sym typeface="Meiryo"/>
                        </a:rPr>
                        <a:t>飲食、外食</a:t>
                      </a:r>
                      <a:endParaRPr lang="en-US" altLang="ja-JP" sz="1800" b="0" u="none" strike="noStrike" cap="none" dirty="0">
                        <a:solidFill>
                          <a:schemeClr val="dk1"/>
                        </a:solidFill>
                        <a:latin typeface="Meiryo"/>
                        <a:ea typeface="Meiryo"/>
                        <a:cs typeface="Meiryo"/>
                        <a:sym typeface="Meiryo"/>
                      </a:endParaRPr>
                    </a:p>
                    <a:p>
                      <a:pPr marL="285750" marR="0" lvl="0" indent="-285750" algn="l" rtl="0">
                        <a:spcBef>
                          <a:spcPts val="0"/>
                        </a:spcBef>
                        <a:spcAft>
                          <a:spcPts val="0"/>
                        </a:spcAft>
                        <a:buFont typeface="Arial" panose="020B0604020202020204" pitchFamily="34" charset="0"/>
                        <a:buChar char="•"/>
                      </a:pPr>
                      <a:r>
                        <a:rPr lang="ja-JP" altLang="en-US" sz="1800" b="0" u="none" strike="noStrike" cap="none" dirty="0">
                          <a:solidFill>
                            <a:schemeClr val="dk1"/>
                          </a:solidFill>
                          <a:latin typeface="Meiryo"/>
                          <a:ea typeface="Meiryo"/>
                          <a:cs typeface="Meiryo"/>
                          <a:sym typeface="Meiryo"/>
                        </a:rPr>
                        <a:t>サブスク、映像作品</a:t>
                      </a:r>
                      <a:endParaRPr sz="1800" b="0" u="none" strike="noStrike" cap="none" dirty="0">
                        <a:solidFill>
                          <a:schemeClr val="dk1"/>
                        </a:solidFill>
                        <a:latin typeface="Meiryo"/>
                        <a:ea typeface="Meiryo"/>
                        <a:cs typeface="Meiryo"/>
                        <a:sym typeface="Meiryo"/>
                      </a:endParaRPr>
                    </a:p>
                  </a:txBody>
                  <a:tcPr marL="91425" marR="91425" marT="45725" marB="45725" anchor="ctr">
                    <a:lnL w="57150" cap="flat" cmpd="sng">
                      <a:solidFill>
                        <a:schemeClr val="lt1"/>
                      </a:solidFill>
                      <a:prstDash val="solid"/>
                      <a:round/>
                      <a:headEnd type="none" w="sm" len="sm"/>
                      <a:tailEnd type="none" w="sm" len="sm"/>
                    </a:lnL>
                    <a:lnR w="57150" cap="flat" cmpd="sng">
                      <a:solidFill>
                        <a:schemeClr val="lt1"/>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solidFill>
                      <a:srgbClr val="EDEDED"/>
                    </a:solidFill>
                  </a:tcPr>
                </a:tc>
                <a:extLst>
                  <a:ext uri="{0D108BD9-81ED-4DB2-BD59-A6C34878D82A}">
                    <a16:rowId xmlns:a16="http://schemas.microsoft.com/office/drawing/2014/main" val="10000"/>
                  </a:ext>
                </a:extLst>
              </a:tr>
              <a:tr h="919750">
                <a:tc>
                  <a:txBody>
                    <a:bodyPr/>
                    <a:lstStyle/>
                    <a:p>
                      <a:pPr marL="0" marR="0" lvl="0" indent="0" algn="ctr" rtl="0">
                        <a:spcBef>
                          <a:spcPts val="0"/>
                        </a:spcBef>
                        <a:spcAft>
                          <a:spcPts val="0"/>
                        </a:spcAft>
                        <a:buNone/>
                      </a:pPr>
                      <a:r>
                        <a:rPr lang="ja-JP" altLang="en-US" sz="1800" b="1" u="none" strike="noStrike" cap="none" dirty="0">
                          <a:solidFill>
                            <a:schemeClr val="lt1"/>
                          </a:solidFill>
                          <a:latin typeface="Meiryo"/>
                          <a:ea typeface="Meiryo"/>
                          <a:cs typeface="Meiryo"/>
                          <a:sym typeface="Meiryo"/>
                        </a:rPr>
                        <a:t>対象</a:t>
                      </a:r>
                      <a:r>
                        <a:rPr lang="ja-JP" sz="1800" b="1" u="none" strike="noStrike" cap="none" dirty="0">
                          <a:solidFill>
                            <a:schemeClr val="lt1"/>
                          </a:solidFill>
                          <a:latin typeface="Meiryo"/>
                          <a:ea typeface="Meiryo"/>
                          <a:cs typeface="Meiryo"/>
                          <a:sym typeface="Meiryo"/>
                        </a:rPr>
                        <a:t>期間</a:t>
                      </a:r>
                      <a:endParaRPr dirty="0"/>
                    </a:p>
                  </a:txBody>
                  <a:tcPr marL="91425" marR="91425" marT="45725" marB="45725" anchor="ctr">
                    <a:lnL w="57150" cap="flat" cmpd="sng">
                      <a:solidFill>
                        <a:schemeClr val="lt1"/>
                      </a:solidFill>
                      <a:prstDash val="solid"/>
                      <a:round/>
                      <a:headEnd type="none" w="sm" len="sm"/>
                      <a:tailEnd type="none" w="sm" len="sm"/>
                    </a:lnL>
                    <a:lnR w="57150" cap="flat" cmpd="sng">
                      <a:solidFill>
                        <a:schemeClr val="lt1"/>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solidFill>
                      <a:srgbClr val="002060"/>
                    </a:solidFill>
                  </a:tcPr>
                </a:tc>
                <a:tc>
                  <a:txBody>
                    <a:bodyPr/>
                    <a:lstStyle/>
                    <a:p>
                      <a:pPr marL="0" marR="0" lvl="0" indent="0" algn="l" rtl="0">
                        <a:spcBef>
                          <a:spcPts val="0"/>
                        </a:spcBef>
                        <a:spcAft>
                          <a:spcPts val="0"/>
                        </a:spcAft>
                        <a:buNone/>
                      </a:pPr>
                      <a:r>
                        <a:rPr lang="en-US" altLang="ja-JP"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2026</a:t>
                      </a:r>
                      <a:r>
                        <a:rPr lang="ja-JP" altLang="en-US"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年</a:t>
                      </a:r>
                      <a:r>
                        <a:rPr lang="en-US" altLang="ja-JP"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9</a:t>
                      </a:r>
                      <a:r>
                        <a:rPr lang="ja-JP" altLang="en-US"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月</a:t>
                      </a:r>
                      <a:r>
                        <a:rPr lang="en-US" altLang="ja-JP"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30</a:t>
                      </a:r>
                      <a:r>
                        <a:rPr lang="ja-JP" altLang="en-US"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日</a:t>
                      </a:r>
                      <a:r>
                        <a:rPr lang="en-US" altLang="ja-JP"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ja-JP" altLang="en-US"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水</a:t>
                      </a:r>
                      <a:r>
                        <a:rPr lang="en-US" altLang="ja-JP"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ja-JP" altLang="en-US" sz="1800" b="0" dirty="0">
                          <a:solidFill>
                            <a:schemeClr val="tx1">
                              <a:lumMod val="75000"/>
                              <a:lumOff val="25000"/>
                            </a:schemeClr>
                          </a:solidFill>
                          <a:latin typeface="Meiryo" panose="020B0604030504040204" pitchFamily="34" charset="-128"/>
                          <a:ea typeface="Meiryo" panose="020B0604030504040204" pitchFamily="34" charset="-128"/>
                          <a:cs typeface="Arial" charset="0"/>
                        </a:rPr>
                        <a:t>掲載分までを予定</a:t>
                      </a:r>
                      <a:endParaRPr sz="1800" b="0" u="none" strike="noStrike" cap="none" dirty="0">
                        <a:solidFill>
                          <a:schemeClr val="dk1"/>
                        </a:solidFill>
                        <a:latin typeface="Meiryo"/>
                        <a:ea typeface="Meiryo"/>
                        <a:cs typeface="Meiryo"/>
                        <a:sym typeface="Meiryo"/>
                      </a:endParaRPr>
                    </a:p>
                  </a:txBody>
                  <a:tcPr marL="91425" marR="91425" marT="45725" marB="45725" anchor="ctr">
                    <a:lnL w="57150" cap="flat" cmpd="sng">
                      <a:solidFill>
                        <a:schemeClr val="lt1"/>
                      </a:solidFill>
                      <a:prstDash val="solid"/>
                      <a:round/>
                      <a:headEnd type="none" w="sm" len="sm"/>
                      <a:tailEnd type="none" w="sm" len="sm"/>
                    </a:lnL>
                    <a:lnR w="57150" cap="flat" cmpd="sng">
                      <a:solidFill>
                        <a:schemeClr val="lt1"/>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solidFill>
                      <a:srgbClr val="EDEDED"/>
                    </a:solidFill>
                  </a:tcPr>
                </a:tc>
                <a:extLst>
                  <a:ext uri="{0D108BD9-81ED-4DB2-BD59-A6C34878D82A}">
                    <a16:rowId xmlns:a16="http://schemas.microsoft.com/office/drawing/2014/main" val="10001"/>
                  </a:ext>
                </a:extLst>
              </a:tr>
              <a:tr h="919750">
                <a:tc>
                  <a:txBody>
                    <a:bodyPr/>
                    <a:lstStyle/>
                    <a:p>
                      <a:pPr marL="0" marR="0" lvl="0" indent="0" algn="ctr" rtl="0">
                        <a:spcBef>
                          <a:spcPts val="0"/>
                        </a:spcBef>
                        <a:spcAft>
                          <a:spcPts val="0"/>
                        </a:spcAft>
                        <a:buNone/>
                      </a:pPr>
                      <a:r>
                        <a:rPr lang="ja-JP" sz="1800" b="1" u="none" strike="noStrike" cap="none">
                          <a:solidFill>
                            <a:schemeClr val="lt1"/>
                          </a:solidFill>
                          <a:latin typeface="Meiryo"/>
                          <a:ea typeface="Meiryo"/>
                          <a:cs typeface="Meiryo"/>
                          <a:sym typeface="Meiryo"/>
                        </a:rPr>
                        <a:t>お申し込み数</a:t>
                      </a:r>
                      <a:endParaRPr/>
                    </a:p>
                  </a:txBody>
                  <a:tcPr marL="91425" marR="91425" marT="45725" marB="45725" anchor="ctr">
                    <a:lnL w="57150" cap="flat" cmpd="sng">
                      <a:solidFill>
                        <a:schemeClr val="lt1"/>
                      </a:solidFill>
                      <a:prstDash val="solid"/>
                      <a:round/>
                      <a:headEnd type="none" w="sm" len="sm"/>
                      <a:tailEnd type="none" w="sm" len="sm"/>
                    </a:lnL>
                    <a:lnR w="57150" cap="flat" cmpd="sng">
                      <a:solidFill>
                        <a:schemeClr val="lt1"/>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solidFill>
                      <a:srgbClr val="002060"/>
                    </a:solidFill>
                  </a:tcPr>
                </a:tc>
                <a:tc>
                  <a:txBody>
                    <a:bodyPr/>
                    <a:lstStyle/>
                    <a:p>
                      <a:pPr marL="0" marR="0" lvl="0" indent="0" algn="l" rtl="0">
                        <a:spcBef>
                          <a:spcPts val="0"/>
                        </a:spcBef>
                        <a:spcAft>
                          <a:spcPts val="0"/>
                        </a:spcAft>
                        <a:buNone/>
                      </a:pPr>
                      <a:r>
                        <a:rPr lang="en-US" altLang="ja-JP" sz="1800" b="0" i="0" u="none" strike="noStrike" cap="none" dirty="0">
                          <a:solidFill>
                            <a:schemeClr val="dk1"/>
                          </a:solidFill>
                          <a:latin typeface="Meiryo"/>
                          <a:ea typeface="Meiryo"/>
                          <a:cs typeface="Meiryo"/>
                          <a:sym typeface="Meiryo"/>
                        </a:rPr>
                        <a:t>1</a:t>
                      </a:r>
                      <a:r>
                        <a:rPr lang="ja-JP" altLang="en-US" sz="1800" b="0" i="0" u="none" strike="noStrike" cap="none" dirty="0">
                          <a:solidFill>
                            <a:schemeClr val="dk1"/>
                          </a:solidFill>
                          <a:latin typeface="Meiryo"/>
                          <a:ea typeface="Meiryo"/>
                          <a:cs typeface="Meiryo"/>
                          <a:sym typeface="Meiryo"/>
                        </a:rPr>
                        <a:t>社</a:t>
                      </a:r>
                      <a:r>
                        <a:rPr lang="en-US" altLang="ja-JP" sz="1800" b="0" i="0" u="none" strike="noStrike" cap="none" dirty="0">
                          <a:solidFill>
                            <a:schemeClr val="dk1"/>
                          </a:solidFill>
                          <a:latin typeface="Meiryo"/>
                          <a:ea typeface="Meiryo"/>
                          <a:cs typeface="Meiryo"/>
                          <a:sym typeface="Meiryo"/>
                        </a:rPr>
                        <a:t>1</a:t>
                      </a:r>
                      <a:r>
                        <a:rPr lang="ja-JP" altLang="en-US" sz="1800" b="0" i="0" u="none" strike="noStrike" cap="none" dirty="0">
                          <a:solidFill>
                            <a:schemeClr val="dk1"/>
                          </a:solidFill>
                          <a:latin typeface="Meiryo"/>
                          <a:ea typeface="Meiryo"/>
                          <a:cs typeface="Meiryo"/>
                          <a:sym typeface="Meiryo"/>
                        </a:rPr>
                        <a:t>回限定</a:t>
                      </a:r>
                      <a:endParaRPr sz="1800" b="0" i="0" u="none" strike="noStrike" cap="none" dirty="0">
                        <a:solidFill>
                          <a:schemeClr val="dk1"/>
                        </a:solidFill>
                        <a:latin typeface="Meiryo"/>
                        <a:ea typeface="Meiryo"/>
                        <a:cs typeface="Meiryo"/>
                        <a:sym typeface="Meiryo"/>
                      </a:endParaRPr>
                    </a:p>
                  </a:txBody>
                  <a:tcPr marL="91425" marR="91425" marT="45725" marB="45725" anchor="ctr">
                    <a:lnL w="57150" cap="flat" cmpd="sng">
                      <a:solidFill>
                        <a:schemeClr val="lt1"/>
                      </a:solidFill>
                      <a:prstDash val="solid"/>
                      <a:round/>
                      <a:headEnd type="none" w="sm" len="sm"/>
                      <a:tailEnd type="none" w="sm" len="sm"/>
                    </a:lnL>
                    <a:lnR w="57150" cap="flat" cmpd="sng">
                      <a:solidFill>
                        <a:schemeClr val="lt1"/>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solidFill>
                      <a:srgbClr val="EDEDED"/>
                    </a:solidFill>
                  </a:tcPr>
                </a:tc>
                <a:extLst>
                  <a:ext uri="{0D108BD9-81ED-4DB2-BD59-A6C34878D82A}">
                    <a16:rowId xmlns:a16="http://schemas.microsoft.com/office/drawing/2014/main" val="10002"/>
                  </a:ext>
                </a:extLst>
              </a:tr>
            </a:tbl>
          </a:graphicData>
        </a:graphic>
      </p:graphicFrame>
      <p:sp>
        <p:nvSpPr>
          <p:cNvPr id="79" name="Google Shape;79;g3dd45998c6a_3_11">
            <a:extLst>
              <a:ext uri="{FF2B5EF4-FFF2-40B4-BE49-F238E27FC236}">
                <a16:creationId xmlns:a16="http://schemas.microsoft.com/office/drawing/2014/main" id="{15279660-B872-3648-5606-674C02496D56}"/>
              </a:ext>
            </a:extLst>
          </p:cNvPr>
          <p:cNvSpPr txBox="1"/>
          <p:nvPr/>
        </p:nvSpPr>
        <p:spPr>
          <a:xfrm>
            <a:off x="777766" y="4526423"/>
            <a:ext cx="9660000" cy="415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595959"/>
              </a:buClr>
              <a:buSzPts val="1050"/>
              <a:buFont typeface="Meiryo"/>
              <a:buNone/>
            </a:pPr>
            <a:r>
              <a:rPr lang="ja-JP" sz="1050" b="0" i="0" u="none" strike="noStrike" cap="none" dirty="0">
                <a:solidFill>
                  <a:srgbClr val="595959"/>
                </a:solidFill>
                <a:latin typeface="メイリオ" panose="020B0604030504040204" pitchFamily="50" charset="-128"/>
                <a:ea typeface="メイリオ" panose="020B0604030504040204" pitchFamily="50" charset="-128"/>
                <a:cs typeface="Meiryo"/>
                <a:sym typeface="Meiryo"/>
              </a:rPr>
              <a:t>※別途、企業／商材可否審査・制作可否審査が必須となります</a:t>
            </a:r>
            <a:endParaRPr sz="1050" b="0" i="0" u="none" strike="noStrike" cap="none" dirty="0">
              <a:solidFill>
                <a:srgbClr val="595959"/>
              </a:solidFill>
              <a:latin typeface="メイリオ" panose="020B0604030504040204" pitchFamily="50" charset="-128"/>
              <a:ea typeface="メイリオ" panose="020B0604030504040204" pitchFamily="50" charset="-128"/>
              <a:cs typeface="Meiryo"/>
              <a:sym typeface="Meiryo"/>
            </a:endParaRPr>
          </a:p>
          <a:p>
            <a:pPr marL="0" marR="0" lvl="0" indent="0" algn="l" rtl="0">
              <a:lnSpc>
                <a:spcPct val="100000"/>
              </a:lnSpc>
              <a:spcBef>
                <a:spcPts val="0"/>
              </a:spcBef>
              <a:spcAft>
                <a:spcPts val="0"/>
              </a:spcAft>
              <a:buClr>
                <a:srgbClr val="595959"/>
              </a:buClr>
              <a:buSzPts val="1050"/>
              <a:buFont typeface="Meiryo"/>
              <a:buNone/>
            </a:pPr>
            <a:r>
              <a:rPr lang="ja-JP" sz="1050" b="0" i="0" u="none" strike="noStrike" cap="none" dirty="0">
                <a:solidFill>
                  <a:srgbClr val="595959"/>
                </a:solidFill>
                <a:latin typeface="メイリオ" panose="020B0604030504040204" pitchFamily="50" charset="-128"/>
                <a:ea typeface="メイリオ" panose="020B0604030504040204" pitchFamily="50" charset="-128"/>
                <a:cs typeface="Meiryo"/>
                <a:sym typeface="Meiryo"/>
              </a:rPr>
              <a:t>※キャンペーンの適用条件など詳細は次ページをご確認ください。</a:t>
            </a:r>
            <a:endParaRPr sz="1050" b="0" i="0" u="none" strike="noStrike" cap="none" dirty="0">
              <a:solidFill>
                <a:srgbClr val="595959"/>
              </a:solidFill>
              <a:latin typeface="メイリオ" panose="020B0604030504040204" pitchFamily="50" charset="-128"/>
              <a:ea typeface="メイリオ" panose="020B0604030504040204" pitchFamily="50" charset="-128"/>
              <a:cs typeface="Meiryo"/>
              <a:sym typeface="Meiryo"/>
            </a:endParaRPr>
          </a:p>
        </p:txBody>
      </p:sp>
      <p:sp>
        <p:nvSpPr>
          <p:cNvPr id="80" name="Google Shape;80;g3dd45998c6a_3_11">
            <a:extLst>
              <a:ext uri="{FF2B5EF4-FFF2-40B4-BE49-F238E27FC236}">
                <a16:creationId xmlns:a16="http://schemas.microsoft.com/office/drawing/2014/main" id="{66B943D2-D762-FFAF-5307-5DC8D1F6CDF7}"/>
              </a:ext>
            </a:extLst>
          </p:cNvPr>
          <p:cNvSpPr txBox="1">
            <a:spLocks noGrp="1"/>
          </p:cNvSpPr>
          <p:nvPr>
            <p:ph type="body" idx="1"/>
          </p:nvPr>
        </p:nvSpPr>
        <p:spPr>
          <a:xfrm>
            <a:off x="587922" y="67514"/>
            <a:ext cx="968400" cy="410700"/>
          </a:xfrm>
          <a:prstGeom prst="rect">
            <a:avLst/>
          </a:prstGeom>
          <a:noFill/>
          <a:ln>
            <a:noFill/>
          </a:ln>
        </p:spPr>
        <p:txBody>
          <a:bodyPr spcFirstLastPara="1" wrap="square" lIns="0" tIns="36000" rIns="0" bIns="0" anchor="ctr" anchorCtr="0">
            <a:noAutofit/>
          </a:bodyPr>
          <a:lstStyle/>
          <a:p>
            <a:pPr marL="0" lvl="0" indent="0" algn="l" rtl="0">
              <a:lnSpc>
                <a:spcPct val="100000"/>
              </a:lnSpc>
              <a:spcBef>
                <a:spcPts val="0"/>
              </a:spcBef>
              <a:spcAft>
                <a:spcPts val="0"/>
              </a:spcAft>
              <a:buClr>
                <a:schemeClr val="lt1"/>
              </a:buClr>
              <a:buSzPts val="900"/>
              <a:buNone/>
            </a:pPr>
            <a:r>
              <a:rPr lang="ja-JP">
                <a:latin typeface="メイリオ" panose="020B0604030504040204" pitchFamily="50" charset="-128"/>
                <a:ea typeface="メイリオ" panose="020B0604030504040204" pitchFamily="50" charset="-128"/>
                <a:sym typeface="Calibri"/>
              </a:rPr>
              <a:t>キャンペーンの</a:t>
            </a:r>
            <a:endParaRPr>
              <a:latin typeface="メイリオ" panose="020B0604030504040204" pitchFamily="50" charset="-128"/>
              <a:ea typeface="メイリオ" panose="020B0604030504040204" pitchFamily="50" charset="-128"/>
              <a:sym typeface="Calibri"/>
            </a:endParaRPr>
          </a:p>
          <a:p>
            <a:pPr marL="0" lvl="0" indent="0" algn="l" rtl="0">
              <a:lnSpc>
                <a:spcPct val="100000"/>
              </a:lnSpc>
              <a:spcBef>
                <a:spcPts val="0"/>
              </a:spcBef>
              <a:spcAft>
                <a:spcPts val="0"/>
              </a:spcAft>
              <a:buClr>
                <a:schemeClr val="lt1"/>
              </a:buClr>
              <a:buSzPts val="900"/>
              <a:buNone/>
            </a:pPr>
            <a:r>
              <a:rPr lang="ja-JP">
                <a:latin typeface="メイリオ" panose="020B0604030504040204" pitchFamily="50" charset="-128"/>
                <a:ea typeface="メイリオ" panose="020B0604030504040204" pitchFamily="50" charset="-128"/>
                <a:sym typeface="Calibri"/>
              </a:rPr>
              <a:t>ご案内</a:t>
            </a:r>
            <a:endParaRPr>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2804520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4">
          <a:extLst>
            <a:ext uri="{FF2B5EF4-FFF2-40B4-BE49-F238E27FC236}">
              <a16:creationId xmlns:a16="http://schemas.microsoft.com/office/drawing/2014/main" id="{6811481D-0B68-9530-6839-28B4E8774E63}"/>
            </a:ext>
          </a:extLst>
        </p:cNvPr>
        <p:cNvGrpSpPr/>
        <p:nvPr/>
      </p:nvGrpSpPr>
      <p:grpSpPr>
        <a:xfrm>
          <a:off x="0" y="0"/>
          <a:ext cx="0" cy="0"/>
          <a:chOff x="0" y="0"/>
          <a:chExt cx="0" cy="0"/>
        </a:xfrm>
      </p:grpSpPr>
      <p:sp>
        <p:nvSpPr>
          <p:cNvPr id="85" name="Google Shape;85;p3">
            <a:extLst>
              <a:ext uri="{FF2B5EF4-FFF2-40B4-BE49-F238E27FC236}">
                <a16:creationId xmlns:a16="http://schemas.microsoft.com/office/drawing/2014/main" id="{E47A1E18-2EFD-3124-D308-C521D385466B}"/>
              </a:ext>
            </a:extLst>
          </p:cNvPr>
          <p:cNvSpPr txBox="1">
            <a:spLocks noGrp="1"/>
          </p:cNvSpPr>
          <p:nvPr>
            <p:ph type="body" idx="1"/>
          </p:nvPr>
        </p:nvSpPr>
        <p:spPr>
          <a:xfrm>
            <a:off x="587922" y="67514"/>
            <a:ext cx="968503" cy="410840"/>
          </a:xfrm>
          <a:prstGeom prst="rect">
            <a:avLst/>
          </a:prstGeom>
          <a:noFill/>
          <a:ln>
            <a:noFill/>
          </a:ln>
        </p:spPr>
        <p:txBody>
          <a:bodyPr spcFirstLastPara="1" wrap="square" lIns="0" tIns="36000" rIns="0" bIns="0" anchor="ctr" anchorCtr="0">
            <a:noAutofit/>
          </a:bodyPr>
          <a:lstStyle/>
          <a:p>
            <a:pPr marL="0" lvl="0" indent="0" algn="l" rtl="0">
              <a:lnSpc>
                <a:spcPct val="100000"/>
              </a:lnSpc>
              <a:spcBef>
                <a:spcPts val="0"/>
              </a:spcBef>
              <a:spcAft>
                <a:spcPts val="0"/>
              </a:spcAft>
              <a:buClr>
                <a:schemeClr val="lt1"/>
              </a:buClr>
              <a:buSzPts val="900"/>
              <a:buNone/>
            </a:pPr>
            <a:r>
              <a:rPr lang="ja-JP" dirty="0">
                <a:latin typeface="メイリオ" panose="020B0604030504040204" pitchFamily="50" charset="-128"/>
                <a:ea typeface="メイリオ" panose="020B0604030504040204" pitchFamily="50" charset="-128"/>
                <a:sym typeface="Calibri"/>
              </a:rPr>
              <a:t>キャンペーンの</a:t>
            </a:r>
            <a:endParaRPr dirty="0">
              <a:latin typeface="メイリオ" panose="020B0604030504040204" pitchFamily="50" charset="-128"/>
              <a:ea typeface="メイリオ" panose="020B0604030504040204" pitchFamily="50" charset="-128"/>
              <a:sym typeface="Calibri"/>
            </a:endParaRPr>
          </a:p>
          <a:p>
            <a:pPr marL="0" lvl="0" indent="0" algn="l" rtl="0">
              <a:lnSpc>
                <a:spcPct val="100000"/>
              </a:lnSpc>
              <a:spcBef>
                <a:spcPts val="0"/>
              </a:spcBef>
              <a:spcAft>
                <a:spcPts val="0"/>
              </a:spcAft>
              <a:buClr>
                <a:schemeClr val="lt1"/>
              </a:buClr>
              <a:buSzPts val="900"/>
              <a:buNone/>
            </a:pPr>
            <a:r>
              <a:rPr lang="ja-JP" dirty="0">
                <a:latin typeface="メイリオ" panose="020B0604030504040204" pitchFamily="50" charset="-128"/>
                <a:ea typeface="メイリオ" panose="020B0604030504040204" pitchFamily="50" charset="-128"/>
                <a:sym typeface="Calibri"/>
              </a:rPr>
              <a:t>ご案内</a:t>
            </a:r>
            <a:endParaRPr dirty="0">
              <a:latin typeface="メイリオ" panose="020B0604030504040204" pitchFamily="50" charset="-128"/>
              <a:ea typeface="メイリオ" panose="020B0604030504040204" pitchFamily="50" charset="-128"/>
            </a:endParaRPr>
          </a:p>
        </p:txBody>
      </p:sp>
      <p:pic>
        <p:nvPicPr>
          <p:cNvPr id="86" name="Google Shape;86;p3" descr="アイコン&#10;&#10;自動的に生成された説明">
            <a:extLst>
              <a:ext uri="{FF2B5EF4-FFF2-40B4-BE49-F238E27FC236}">
                <a16:creationId xmlns:a16="http://schemas.microsoft.com/office/drawing/2014/main" id="{99640838-3B73-1C0E-14C9-7E3D87582617}"/>
              </a:ext>
            </a:extLst>
          </p:cNvPr>
          <p:cNvPicPr preferRelativeResize="0">
            <a:picLocks noGrp="1"/>
          </p:cNvPicPr>
          <p:nvPr>
            <p:ph type="pic" idx="2"/>
          </p:nvPr>
        </p:nvPicPr>
        <p:blipFill rotWithShape="1">
          <a:blip r:embed="rId3">
            <a:alphaModFix/>
          </a:blip>
          <a:srcRect/>
          <a:stretch/>
        </p:blipFill>
        <p:spPr>
          <a:xfrm>
            <a:off x="56609" y="31805"/>
            <a:ext cx="498782" cy="497680"/>
          </a:xfrm>
          <a:prstGeom prst="rect">
            <a:avLst/>
          </a:prstGeom>
          <a:noFill/>
          <a:ln>
            <a:noFill/>
          </a:ln>
        </p:spPr>
      </p:pic>
      <p:sp>
        <p:nvSpPr>
          <p:cNvPr id="87" name="Google Shape;87;p3">
            <a:extLst>
              <a:ext uri="{FF2B5EF4-FFF2-40B4-BE49-F238E27FC236}">
                <a16:creationId xmlns:a16="http://schemas.microsoft.com/office/drawing/2014/main" id="{29942288-CA6C-3987-C5C2-7A570A914B0F}"/>
              </a:ext>
            </a:extLst>
          </p:cNvPr>
          <p:cNvSpPr txBox="1">
            <a:spLocks noGrp="1"/>
          </p:cNvSpPr>
          <p:nvPr>
            <p:ph type="body" idx="3"/>
          </p:nvPr>
        </p:nvSpPr>
        <p:spPr>
          <a:xfrm>
            <a:off x="587374" y="1098189"/>
            <a:ext cx="11014609" cy="459517"/>
          </a:xfrm>
          <a:prstGeom prst="rect">
            <a:avLst/>
          </a:prstGeom>
          <a:noFill/>
          <a:ln>
            <a:noFill/>
          </a:ln>
        </p:spPr>
        <p:txBody>
          <a:bodyPr spcFirstLastPara="1" wrap="square" lIns="0" tIns="0" rIns="0" bIns="0" anchor="ctr" anchorCtr="0">
            <a:noAutofit/>
          </a:bodyPr>
          <a:lstStyle/>
          <a:p>
            <a:pPr marL="0" lvl="0" indent="0" algn="l" rtl="0">
              <a:lnSpc>
                <a:spcPct val="90000"/>
              </a:lnSpc>
              <a:spcBef>
                <a:spcPts val="0"/>
              </a:spcBef>
              <a:spcAft>
                <a:spcPts val="0"/>
              </a:spcAft>
              <a:buClr>
                <a:srgbClr val="00003E"/>
              </a:buClr>
              <a:buSzPts val="2000"/>
              <a:buNone/>
            </a:pPr>
            <a:r>
              <a:rPr lang="ja-JP" altLang="en-US" dirty="0"/>
              <a:t>下記の商材を</a:t>
            </a:r>
            <a:r>
              <a:rPr lang="ja-JP" dirty="0"/>
              <a:t>訴求いただく場合、特別価格にて</a:t>
            </a:r>
            <a:r>
              <a:rPr lang="ja-JP"/>
              <a:t>ご提供いたします</a:t>
            </a:r>
            <a:r>
              <a:rPr lang="ja-JP" altLang="en-US"/>
              <a:t>。</a:t>
            </a:r>
            <a:endParaRPr dirty="0"/>
          </a:p>
        </p:txBody>
      </p:sp>
      <p:grpSp>
        <p:nvGrpSpPr>
          <p:cNvPr id="88" name="Google Shape;88;p3">
            <a:extLst>
              <a:ext uri="{FF2B5EF4-FFF2-40B4-BE49-F238E27FC236}">
                <a16:creationId xmlns:a16="http://schemas.microsoft.com/office/drawing/2014/main" id="{FCE6C6CE-2ED7-FE7E-559D-0B9DDDE30BE1}"/>
              </a:ext>
            </a:extLst>
          </p:cNvPr>
          <p:cNvGrpSpPr/>
          <p:nvPr/>
        </p:nvGrpSpPr>
        <p:grpSpPr>
          <a:xfrm>
            <a:off x="1066588" y="4738918"/>
            <a:ext cx="5097389" cy="507827"/>
            <a:chOff x="1123951" y="5610875"/>
            <a:chExt cx="4365502" cy="560018"/>
          </a:xfrm>
        </p:grpSpPr>
        <p:grpSp>
          <p:nvGrpSpPr>
            <p:cNvPr id="89" name="Google Shape;89;p3">
              <a:extLst>
                <a:ext uri="{FF2B5EF4-FFF2-40B4-BE49-F238E27FC236}">
                  <a16:creationId xmlns:a16="http://schemas.microsoft.com/office/drawing/2014/main" id="{807B8F46-2749-73D6-4100-18A43DDA4387}"/>
                </a:ext>
              </a:extLst>
            </p:cNvPr>
            <p:cNvGrpSpPr/>
            <p:nvPr/>
          </p:nvGrpSpPr>
          <p:grpSpPr>
            <a:xfrm>
              <a:off x="1123951" y="5610875"/>
              <a:ext cx="2292280" cy="467640"/>
              <a:chOff x="698796" y="5786717"/>
              <a:chExt cx="2292280" cy="467640"/>
            </a:xfrm>
          </p:grpSpPr>
          <p:sp>
            <p:nvSpPr>
              <p:cNvPr id="90" name="Google Shape;90;p3">
                <a:extLst>
                  <a:ext uri="{FF2B5EF4-FFF2-40B4-BE49-F238E27FC236}">
                    <a16:creationId xmlns:a16="http://schemas.microsoft.com/office/drawing/2014/main" id="{9A2A3F71-4A39-7E01-D936-E9B58A042C5C}"/>
                  </a:ext>
                </a:extLst>
              </p:cNvPr>
              <p:cNvSpPr txBox="1"/>
              <p:nvPr/>
            </p:nvSpPr>
            <p:spPr>
              <a:xfrm>
                <a:off x="698796" y="5970024"/>
                <a:ext cx="2292280" cy="284333"/>
              </a:xfrm>
              <a:prstGeom prst="rect">
                <a:avLst/>
              </a:prstGeom>
              <a:noFill/>
              <a:ln>
                <a:noFill/>
              </a:ln>
            </p:spPr>
            <p:txBody>
              <a:bodyPr spcFirstLastPara="1" wrap="square" lIns="0" tIns="11500" rIns="0" bIns="0" anchor="t" anchorCtr="0">
                <a:spAutoFit/>
              </a:bodyPr>
              <a:lstStyle/>
              <a:p>
                <a:pPr marL="11516" marR="0" lvl="0" indent="0" algn="l" rtl="0">
                  <a:spcBef>
                    <a:spcPts val="0"/>
                  </a:spcBef>
                  <a:spcAft>
                    <a:spcPts val="0"/>
                  </a:spcAft>
                  <a:buNone/>
                </a:pPr>
                <a:r>
                  <a:rPr lang="ja-JP" sz="1600" b="1" i="0" u="none" strike="noStrike" cap="none" dirty="0">
                    <a:solidFill>
                      <a:srgbClr val="A5A5A5"/>
                    </a:solidFill>
                    <a:latin typeface="Meiryo"/>
                    <a:ea typeface="Meiryo"/>
                    <a:cs typeface="Meiryo"/>
                    <a:sym typeface="Meiryo"/>
                  </a:rPr>
                  <a:t>¥5,000,000</a:t>
                </a:r>
                <a:r>
                  <a:rPr lang="en-US" altLang="ja-JP" sz="1200" b="1" i="0" u="none" strike="noStrike" cap="none" dirty="0">
                    <a:solidFill>
                      <a:srgbClr val="A5A5A5"/>
                    </a:solidFill>
                    <a:latin typeface="Meiryo"/>
                    <a:ea typeface="Meiryo"/>
                    <a:cs typeface="Meiryo"/>
                    <a:sym typeface="Meiryo"/>
                  </a:rPr>
                  <a:t>(</a:t>
                </a:r>
                <a:r>
                  <a:rPr lang="ja-JP" altLang="en-US" sz="1200" b="1" dirty="0">
                    <a:solidFill>
                      <a:srgbClr val="A5A5A5"/>
                    </a:solidFill>
                    <a:latin typeface="Meiryo"/>
                    <a:ea typeface="Meiryo"/>
                    <a:cs typeface="Meiryo"/>
                    <a:sym typeface="Meiryo"/>
                  </a:rPr>
                  <a:t>平日</a:t>
                </a:r>
                <a:r>
                  <a:rPr lang="en-US" altLang="ja-JP" sz="1200" b="1" dirty="0">
                    <a:solidFill>
                      <a:srgbClr val="A5A5A5"/>
                    </a:solidFill>
                    <a:latin typeface="Meiryo"/>
                    <a:ea typeface="Meiryo"/>
                    <a:cs typeface="Meiryo"/>
                    <a:sym typeface="Meiryo"/>
                  </a:rPr>
                  <a:t>)</a:t>
                </a:r>
                <a:endParaRPr lang="en-US" altLang="ja-JP" sz="1200" b="1" i="0" u="none" strike="noStrike" cap="none" dirty="0">
                  <a:solidFill>
                    <a:srgbClr val="A5A5A5"/>
                  </a:solidFill>
                  <a:latin typeface="Meiryo"/>
                  <a:ea typeface="Meiryo"/>
                  <a:cs typeface="Meiryo"/>
                  <a:sym typeface="Meiryo"/>
                </a:endParaRPr>
              </a:p>
            </p:txBody>
          </p:sp>
          <p:sp>
            <p:nvSpPr>
              <p:cNvPr id="91" name="Google Shape;91;p3">
                <a:extLst>
                  <a:ext uri="{FF2B5EF4-FFF2-40B4-BE49-F238E27FC236}">
                    <a16:creationId xmlns:a16="http://schemas.microsoft.com/office/drawing/2014/main" id="{3B400D81-0E1B-B5BF-568D-5D06BAB1C837}"/>
                  </a:ext>
                </a:extLst>
              </p:cNvPr>
              <p:cNvSpPr txBox="1"/>
              <p:nvPr/>
            </p:nvSpPr>
            <p:spPr>
              <a:xfrm>
                <a:off x="717736" y="5786717"/>
                <a:ext cx="1515231" cy="182529"/>
              </a:xfrm>
              <a:prstGeom prst="rect">
                <a:avLst/>
              </a:prstGeom>
              <a:noFill/>
              <a:ln>
                <a:noFill/>
              </a:ln>
            </p:spPr>
            <p:txBody>
              <a:bodyPr spcFirstLastPara="1" wrap="square" lIns="0" tIns="11500" rIns="0" bIns="0" anchor="t" anchorCtr="0">
                <a:spAutoFit/>
              </a:bodyPr>
              <a:lstStyle/>
              <a:p>
                <a:pPr marL="11516" marR="0" lvl="0" indent="0" algn="l" rtl="0">
                  <a:spcBef>
                    <a:spcPts val="0"/>
                  </a:spcBef>
                  <a:spcAft>
                    <a:spcPts val="0"/>
                  </a:spcAft>
                  <a:buNone/>
                </a:pPr>
                <a:r>
                  <a:rPr lang="ja-JP" sz="1000" b="1" i="0" u="none" strike="noStrike" cap="none" dirty="0">
                    <a:solidFill>
                      <a:srgbClr val="999999"/>
                    </a:solidFill>
                    <a:latin typeface="Meiryo"/>
                    <a:ea typeface="Meiryo"/>
                    <a:cs typeface="Meiryo"/>
                    <a:sym typeface="Meiryo"/>
                  </a:rPr>
                  <a:t>通常価格</a:t>
                </a:r>
                <a:endParaRPr sz="1000" b="1" i="0" u="none" strike="noStrike" cap="none" dirty="0">
                  <a:solidFill>
                    <a:schemeClr val="dk1"/>
                  </a:solidFill>
                  <a:latin typeface="Meiryo"/>
                  <a:ea typeface="Meiryo"/>
                  <a:cs typeface="Meiryo"/>
                  <a:sym typeface="Meiryo"/>
                </a:endParaRPr>
              </a:p>
            </p:txBody>
          </p:sp>
        </p:grpSp>
        <p:sp>
          <p:nvSpPr>
            <p:cNvPr id="92" name="Google Shape;92;p3">
              <a:extLst>
                <a:ext uri="{FF2B5EF4-FFF2-40B4-BE49-F238E27FC236}">
                  <a16:creationId xmlns:a16="http://schemas.microsoft.com/office/drawing/2014/main" id="{EAB303BA-8DEE-DDF8-7A27-4D7372B87A76}"/>
                </a:ext>
              </a:extLst>
            </p:cNvPr>
            <p:cNvSpPr txBox="1"/>
            <p:nvPr/>
          </p:nvSpPr>
          <p:spPr>
            <a:xfrm>
              <a:off x="3495226" y="5750779"/>
              <a:ext cx="1994227" cy="420114"/>
            </a:xfrm>
            <a:prstGeom prst="rect">
              <a:avLst/>
            </a:prstGeom>
            <a:noFill/>
            <a:ln>
              <a:noFill/>
            </a:ln>
          </p:spPr>
          <p:txBody>
            <a:bodyPr spcFirstLastPara="1" wrap="square" lIns="0" tIns="11500" rIns="0" bIns="0" anchor="t" anchorCtr="0">
              <a:spAutoFit/>
            </a:bodyPr>
            <a:lstStyle/>
            <a:p>
              <a:pPr marL="11430" marR="0" lvl="0" indent="0" algn="l" rtl="0">
                <a:spcBef>
                  <a:spcPts val="0"/>
                </a:spcBef>
                <a:spcAft>
                  <a:spcPts val="0"/>
                </a:spcAft>
                <a:buNone/>
              </a:pPr>
              <a:r>
                <a:rPr lang="ja-JP" sz="2400" b="1" i="0" u="none" strike="noStrike" cap="none" dirty="0">
                  <a:solidFill>
                    <a:srgbClr val="C00000"/>
                  </a:solidFill>
                  <a:latin typeface="Meiryo"/>
                  <a:ea typeface="Meiryo"/>
                  <a:cs typeface="Meiryo"/>
                  <a:sym typeface="Meiryo"/>
                </a:rPr>
                <a:t>¥</a:t>
              </a:r>
              <a:r>
                <a:rPr lang="en-US" altLang="ja-JP" sz="2400" b="1" i="0" u="none" strike="noStrike" cap="none" dirty="0">
                  <a:solidFill>
                    <a:srgbClr val="C00000"/>
                  </a:solidFill>
                  <a:latin typeface="Meiryo"/>
                  <a:ea typeface="Meiryo"/>
                  <a:cs typeface="Meiryo"/>
                  <a:sym typeface="Meiryo"/>
                </a:rPr>
                <a:t>4</a:t>
              </a:r>
              <a:r>
                <a:rPr lang="ja-JP" sz="2400" b="1" i="0" u="none" strike="noStrike" cap="none" dirty="0">
                  <a:solidFill>
                    <a:srgbClr val="C00000"/>
                  </a:solidFill>
                  <a:latin typeface="Meiryo"/>
                  <a:ea typeface="Meiryo"/>
                  <a:cs typeface="Meiryo"/>
                  <a:sym typeface="Meiryo"/>
                </a:rPr>
                <a:t>,000,000</a:t>
              </a:r>
              <a:endParaRPr sz="2400" b="1" i="0" u="none" strike="noStrike" cap="none" dirty="0">
                <a:solidFill>
                  <a:srgbClr val="C00000"/>
                </a:solidFill>
                <a:latin typeface="Meiryo"/>
                <a:ea typeface="Meiryo"/>
                <a:cs typeface="Meiryo"/>
                <a:sym typeface="Meiryo"/>
              </a:endParaRPr>
            </a:p>
          </p:txBody>
        </p:sp>
      </p:grpSp>
      <p:pic>
        <p:nvPicPr>
          <p:cNvPr id="95" name="Google Shape;95;p3" descr="グラフィカル ユーザー インターフェイス, Web サイト&#10;&#10;自動的に生成された説明">
            <a:extLst>
              <a:ext uri="{FF2B5EF4-FFF2-40B4-BE49-F238E27FC236}">
                <a16:creationId xmlns:a16="http://schemas.microsoft.com/office/drawing/2014/main" id="{F6E992FF-E6CC-07E9-F686-BF203A5A4EE5}"/>
              </a:ext>
            </a:extLst>
          </p:cNvPr>
          <p:cNvPicPr preferRelativeResize="0"/>
          <p:nvPr/>
        </p:nvPicPr>
        <p:blipFill rotWithShape="1">
          <a:blip r:embed="rId4">
            <a:alphaModFix/>
          </a:blip>
          <a:srcRect/>
          <a:stretch/>
        </p:blipFill>
        <p:spPr>
          <a:xfrm>
            <a:off x="892474" y="2443833"/>
            <a:ext cx="1050894" cy="2084019"/>
          </a:xfrm>
          <a:prstGeom prst="rect">
            <a:avLst/>
          </a:prstGeom>
          <a:noFill/>
          <a:ln w="9525" cap="flat" cmpd="sng">
            <a:solidFill>
              <a:srgbClr val="BFBFBF"/>
            </a:solidFill>
            <a:prstDash val="solid"/>
            <a:round/>
            <a:headEnd type="none" w="sm" len="sm"/>
            <a:tailEnd type="none" w="sm" len="sm"/>
          </a:ln>
        </p:spPr>
      </p:pic>
      <p:sp>
        <p:nvSpPr>
          <p:cNvPr id="96" name="Google Shape;96;p3">
            <a:extLst>
              <a:ext uri="{FF2B5EF4-FFF2-40B4-BE49-F238E27FC236}">
                <a16:creationId xmlns:a16="http://schemas.microsoft.com/office/drawing/2014/main" id="{78F7F59F-C9EA-71C5-2FF7-6F26A7FF4CBD}"/>
              </a:ext>
            </a:extLst>
          </p:cNvPr>
          <p:cNvSpPr/>
          <p:nvPr/>
        </p:nvSpPr>
        <p:spPr>
          <a:xfrm>
            <a:off x="2184426" y="3414993"/>
            <a:ext cx="121252" cy="233746"/>
          </a:xfrm>
          <a:custGeom>
            <a:avLst/>
            <a:gdLst/>
            <a:ahLst/>
            <a:cxnLst/>
            <a:rect l="l" t="t" r="r" b="b"/>
            <a:pathLst>
              <a:path w="159385" h="364489" extrusionOk="0">
                <a:moveTo>
                  <a:pt x="0" y="0"/>
                </a:moveTo>
                <a:lnTo>
                  <a:pt x="0" y="364185"/>
                </a:lnTo>
                <a:lnTo>
                  <a:pt x="158826" y="182092"/>
                </a:lnTo>
                <a:lnTo>
                  <a:pt x="0" y="0"/>
                </a:lnTo>
                <a:close/>
              </a:path>
            </a:pathLst>
          </a:custGeom>
          <a:solidFill>
            <a:srgbClr val="00206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632">
              <a:solidFill>
                <a:srgbClr val="002060"/>
              </a:solidFill>
              <a:latin typeface="Meiryo"/>
              <a:ea typeface="Meiryo"/>
              <a:cs typeface="Meiryo"/>
              <a:sym typeface="Meiryo"/>
            </a:endParaRPr>
          </a:p>
        </p:txBody>
      </p:sp>
      <p:sp>
        <p:nvSpPr>
          <p:cNvPr id="97" name="Google Shape;97;p3">
            <a:extLst>
              <a:ext uri="{FF2B5EF4-FFF2-40B4-BE49-F238E27FC236}">
                <a16:creationId xmlns:a16="http://schemas.microsoft.com/office/drawing/2014/main" id="{7C389DFD-3942-A94C-351C-CFCE8B14F362}"/>
              </a:ext>
            </a:extLst>
          </p:cNvPr>
          <p:cNvSpPr txBox="1"/>
          <p:nvPr/>
        </p:nvSpPr>
        <p:spPr>
          <a:xfrm>
            <a:off x="7616439" y="2716265"/>
            <a:ext cx="3862270" cy="301450"/>
          </a:xfrm>
          <a:prstGeom prst="rect">
            <a:avLst/>
          </a:prstGeom>
          <a:noFill/>
          <a:ln>
            <a:noFill/>
          </a:ln>
        </p:spPr>
        <p:txBody>
          <a:bodyPr spcFirstLastPara="1" wrap="square" lIns="0" tIns="11500" rIns="0" bIns="0" anchor="t" anchorCtr="0">
            <a:spAutoFit/>
          </a:bodyPr>
          <a:lstStyle/>
          <a:p>
            <a:pPr marL="11430" marR="0" lvl="0" indent="0" algn="l" rtl="0">
              <a:spcBef>
                <a:spcPts val="0"/>
              </a:spcBef>
              <a:spcAft>
                <a:spcPts val="0"/>
              </a:spcAft>
              <a:buNone/>
            </a:pPr>
            <a:r>
              <a:rPr lang="ja-JP" sz="900">
                <a:solidFill>
                  <a:srgbClr val="333333"/>
                </a:solidFill>
                <a:latin typeface="Meiryo"/>
                <a:ea typeface="Meiryo"/>
                <a:cs typeface="Meiryo"/>
                <a:sym typeface="Meiryo"/>
              </a:rPr>
              <a:t>画像＋テキスト(最大全角8文字)</a:t>
            </a:r>
            <a:endParaRPr sz="900">
              <a:solidFill>
                <a:srgbClr val="333333"/>
              </a:solidFill>
              <a:latin typeface="Meiryo"/>
              <a:ea typeface="Meiryo"/>
              <a:cs typeface="Meiryo"/>
              <a:sym typeface="Meiryo"/>
            </a:endParaRPr>
          </a:p>
          <a:p>
            <a:pPr marL="11430" marR="0" lvl="0" indent="0" algn="l" rtl="0">
              <a:spcBef>
                <a:spcPts val="91"/>
              </a:spcBef>
              <a:spcAft>
                <a:spcPts val="0"/>
              </a:spcAft>
              <a:buNone/>
            </a:pPr>
            <a:r>
              <a:rPr lang="ja-JP" sz="900">
                <a:solidFill>
                  <a:srgbClr val="333333"/>
                </a:solidFill>
                <a:latin typeface="Meiryo"/>
                <a:ea typeface="Meiryo"/>
                <a:cs typeface="Meiryo"/>
                <a:sym typeface="Meiryo"/>
              </a:rPr>
              <a:t>※テキストはLINEヤフー社にて制作(編集権はLINEヤフー社に帰属)</a:t>
            </a:r>
            <a:endParaRPr sz="900">
              <a:solidFill>
                <a:schemeClr val="dk1"/>
              </a:solidFill>
              <a:latin typeface="Meiryo"/>
              <a:ea typeface="Meiryo"/>
              <a:cs typeface="Meiryo"/>
              <a:sym typeface="Meiryo"/>
            </a:endParaRPr>
          </a:p>
        </p:txBody>
      </p:sp>
      <p:sp>
        <p:nvSpPr>
          <p:cNvPr id="98" name="Google Shape;98;p3">
            <a:extLst>
              <a:ext uri="{FF2B5EF4-FFF2-40B4-BE49-F238E27FC236}">
                <a16:creationId xmlns:a16="http://schemas.microsoft.com/office/drawing/2014/main" id="{4558CE98-7689-6493-0FF8-953C83AC31FF}"/>
              </a:ext>
            </a:extLst>
          </p:cNvPr>
          <p:cNvSpPr txBox="1"/>
          <p:nvPr/>
        </p:nvSpPr>
        <p:spPr>
          <a:xfrm>
            <a:off x="6723482" y="2805184"/>
            <a:ext cx="515638"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Meiryo"/>
                <a:ea typeface="Meiryo"/>
                <a:cs typeface="Meiryo"/>
                <a:sym typeface="Meiryo"/>
              </a:rPr>
              <a:t>誘導内容</a:t>
            </a:r>
            <a:endParaRPr sz="816">
              <a:solidFill>
                <a:schemeClr val="dk1"/>
              </a:solidFill>
              <a:latin typeface="Meiryo"/>
              <a:ea typeface="Meiryo"/>
              <a:cs typeface="Meiryo"/>
              <a:sym typeface="Meiryo"/>
            </a:endParaRPr>
          </a:p>
        </p:txBody>
      </p:sp>
      <p:sp>
        <p:nvSpPr>
          <p:cNvPr id="99" name="Google Shape;99;p3">
            <a:extLst>
              <a:ext uri="{FF2B5EF4-FFF2-40B4-BE49-F238E27FC236}">
                <a16:creationId xmlns:a16="http://schemas.microsoft.com/office/drawing/2014/main" id="{DA85D553-2179-F2A5-E351-0DB808967081}"/>
              </a:ext>
            </a:extLst>
          </p:cNvPr>
          <p:cNvSpPr txBox="1"/>
          <p:nvPr/>
        </p:nvSpPr>
        <p:spPr>
          <a:xfrm>
            <a:off x="6723482" y="3569338"/>
            <a:ext cx="966820"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Meiryo"/>
                <a:ea typeface="Meiryo"/>
                <a:cs typeface="Meiryo"/>
                <a:sym typeface="Meiryo"/>
              </a:rPr>
              <a:t>保証形式</a:t>
            </a:r>
            <a:endParaRPr sz="816">
              <a:solidFill>
                <a:schemeClr val="dk1"/>
              </a:solidFill>
              <a:latin typeface="Meiryo"/>
              <a:ea typeface="Meiryo"/>
              <a:cs typeface="Meiryo"/>
              <a:sym typeface="Meiryo"/>
            </a:endParaRPr>
          </a:p>
        </p:txBody>
      </p:sp>
      <p:sp>
        <p:nvSpPr>
          <p:cNvPr id="100" name="Google Shape;100;p3">
            <a:extLst>
              <a:ext uri="{FF2B5EF4-FFF2-40B4-BE49-F238E27FC236}">
                <a16:creationId xmlns:a16="http://schemas.microsoft.com/office/drawing/2014/main" id="{6375AD32-50E1-7633-AC23-0F9D40C43D85}"/>
              </a:ext>
            </a:extLst>
          </p:cNvPr>
          <p:cNvSpPr txBox="1"/>
          <p:nvPr/>
        </p:nvSpPr>
        <p:spPr>
          <a:xfrm>
            <a:off x="7629711" y="1784709"/>
            <a:ext cx="4129071" cy="330488"/>
          </a:xfrm>
          <a:prstGeom prst="rect">
            <a:avLst/>
          </a:prstGeom>
          <a:noFill/>
          <a:ln>
            <a:noFill/>
          </a:ln>
        </p:spPr>
        <p:txBody>
          <a:bodyPr spcFirstLastPara="1" wrap="square" lIns="0" tIns="52950" rIns="0" bIns="0" anchor="t" anchorCtr="0">
            <a:spAutoFit/>
          </a:bodyPr>
          <a:lstStyle/>
          <a:p>
            <a:pPr marL="14394" lvl="0"/>
            <a:r>
              <a:rPr lang="ja-JP" sz="900" dirty="0">
                <a:solidFill>
                  <a:srgbClr val="333333"/>
                </a:solidFill>
                <a:latin typeface="Meiryo"/>
                <a:ea typeface="Meiryo"/>
                <a:cs typeface="Meiryo"/>
                <a:sym typeface="Meiryo"/>
              </a:rPr>
              <a:t>DIGEST Spot：\5,000,000</a:t>
            </a:r>
            <a:r>
              <a:rPr lang="ja-JP" altLang="en-US" sz="900" dirty="0">
                <a:solidFill>
                  <a:srgbClr val="333333"/>
                </a:solidFill>
                <a:latin typeface="Meiryo"/>
                <a:ea typeface="Meiryo"/>
                <a:cs typeface="Meiryo"/>
                <a:sym typeface="Meiryo"/>
              </a:rPr>
              <a:t>（平日）、</a:t>
            </a:r>
            <a:r>
              <a:rPr lang="ja-JP" altLang="ja-JP" sz="900" dirty="0">
                <a:solidFill>
                  <a:srgbClr val="333333"/>
                </a:solidFill>
                <a:latin typeface="Meiryo"/>
                <a:ea typeface="Meiryo"/>
                <a:cs typeface="Meiryo"/>
                <a:sym typeface="Meiryo"/>
              </a:rPr>
              <a:t> \</a:t>
            </a:r>
            <a:r>
              <a:rPr lang="en-US" altLang="ja-JP" sz="900" dirty="0">
                <a:solidFill>
                  <a:srgbClr val="333333"/>
                </a:solidFill>
                <a:latin typeface="Meiryo"/>
                <a:ea typeface="Meiryo"/>
                <a:cs typeface="Meiryo"/>
                <a:sym typeface="Meiryo"/>
              </a:rPr>
              <a:t>6</a:t>
            </a:r>
            <a:r>
              <a:rPr lang="ja-JP" altLang="ja-JP" sz="900" dirty="0">
                <a:solidFill>
                  <a:srgbClr val="333333"/>
                </a:solidFill>
                <a:latin typeface="Meiryo"/>
                <a:ea typeface="Meiryo"/>
                <a:cs typeface="Meiryo"/>
                <a:sym typeface="Meiryo"/>
              </a:rPr>
              <a:t>,000,000</a:t>
            </a:r>
            <a:r>
              <a:rPr lang="ja-JP" altLang="en-US" sz="900" dirty="0">
                <a:solidFill>
                  <a:srgbClr val="333333"/>
                </a:solidFill>
                <a:latin typeface="Meiryo"/>
                <a:ea typeface="Meiryo"/>
                <a:cs typeface="Meiryo"/>
                <a:sym typeface="Meiryo"/>
              </a:rPr>
              <a:t>（土日祝日）</a:t>
            </a:r>
            <a:br>
              <a:rPr lang="ja-JP" sz="900" dirty="0">
                <a:solidFill>
                  <a:srgbClr val="333333"/>
                </a:solidFill>
                <a:latin typeface="Meiryo"/>
                <a:ea typeface="Meiryo"/>
                <a:cs typeface="Meiryo"/>
                <a:sym typeface="Meiryo"/>
              </a:rPr>
            </a:br>
            <a:r>
              <a:rPr lang="ja-JP" sz="900" b="1" dirty="0">
                <a:solidFill>
                  <a:srgbClr val="C00000"/>
                </a:solidFill>
                <a:latin typeface="Meiryo"/>
                <a:ea typeface="Meiryo"/>
                <a:cs typeface="Meiryo"/>
                <a:sym typeface="Meiryo"/>
              </a:rPr>
              <a:t>→ 特別価格：\</a:t>
            </a:r>
            <a:r>
              <a:rPr lang="en-US" altLang="ja-JP" sz="900" b="1" dirty="0">
                <a:solidFill>
                  <a:srgbClr val="C00000"/>
                </a:solidFill>
                <a:latin typeface="Meiryo"/>
                <a:ea typeface="Meiryo"/>
                <a:cs typeface="Meiryo"/>
                <a:sym typeface="Meiryo"/>
              </a:rPr>
              <a:t>4,000,000</a:t>
            </a:r>
            <a:r>
              <a:rPr lang="ja-JP" altLang="en-US" sz="900" b="1" dirty="0">
                <a:solidFill>
                  <a:srgbClr val="C00000"/>
                </a:solidFill>
                <a:latin typeface="Meiryo"/>
                <a:ea typeface="Meiryo"/>
                <a:cs typeface="Meiryo"/>
                <a:sym typeface="Meiryo"/>
              </a:rPr>
              <a:t>（平日）、</a:t>
            </a:r>
            <a:r>
              <a:rPr lang="en-US" altLang="ja-JP" sz="900" b="1" dirty="0">
                <a:solidFill>
                  <a:srgbClr val="C00000"/>
                </a:solidFill>
                <a:latin typeface="Meiryo"/>
                <a:ea typeface="Meiryo"/>
                <a:cs typeface="Meiryo"/>
                <a:sym typeface="Meiryo"/>
              </a:rPr>
              <a:t>\4,800,000</a:t>
            </a:r>
            <a:r>
              <a:rPr lang="ja-JP" altLang="en-US" sz="900" b="1" dirty="0">
                <a:solidFill>
                  <a:srgbClr val="C00000"/>
                </a:solidFill>
                <a:latin typeface="Meiryo"/>
                <a:ea typeface="Meiryo"/>
                <a:cs typeface="Meiryo"/>
                <a:sym typeface="Meiryo"/>
              </a:rPr>
              <a:t>（土日祝日）</a:t>
            </a:r>
            <a:endParaRPr dirty="0"/>
          </a:p>
        </p:txBody>
      </p:sp>
      <p:sp>
        <p:nvSpPr>
          <p:cNvPr id="101" name="Google Shape;101;p3">
            <a:extLst>
              <a:ext uri="{FF2B5EF4-FFF2-40B4-BE49-F238E27FC236}">
                <a16:creationId xmlns:a16="http://schemas.microsoft.com/office/drawing/2014/main" id="{F7D358F8-B3B5-53A9-F4AE-F87E5E9D8A70}"/>
              </a:ext>
            </a:extLst>
          </p:cNvPr>
          <p:cNvSpPr txBox="1"/>
          <p:nvPr/>
        </p:nvSpPr>
        <p:spPr>
          <a:xfrm>
            <a:off x="6710212" y="1906075"/>
            <a:ext cx="741229"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Meiryo"/>
                <a:ea typeface="Meiryo"/>
                <a:cs typeface="Meiryo"/>
                <a:sym typeface="Meiryo"/>
              </a:rPr>
              <a:t>掲載料金</a:t>
            </a:r>
            <a:endParaRPr sz="816">
              <a:solidFill>
                <a:schemeClr val="dk1"/>
              </a:solidFill>
              <a:latin typeface="Meiryo"/>
              <a:ea typeface="Meiryo"/>
              <a:cs typeface="Meiryo"/>
              <a:sym typeface="Meiryo"/>
            </a:endParaRPr>
          </a:p>
        </p:txBody>
      </p:sp>
      <p:sp>
        <p:nvSpPr>
          <p:cNvPr id="103" name="Google Shape;103;p3">
            <a:extLst>
              <a:ext uri="{FF2B5EF4-FFF2-40B4-BE49-F238E27FC236}">
                <a16:creationId xmlns:a16="http://schemas.microsoft.com/office/drawing/2014/main" id="{760EAC7D-6284-FF2D-4E29-6EE8166B55F3}"/>
              </a:ext>
            </a:extLst>
          </p:cNvPr>
          <p:cNvSpPr txBox="1"/>
          <p:nvPr/>
        </p:nvSpPr>
        <p:spPr>
          <a:xfrm>
            <a:off x="6723483" y="2347522"/>
            <a:ext cx="963598"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Meiryo"/>
                <a:ea typeface="Meiryo"/>
                <a:cs typeface="Meiryo"/>
                <a:sym typeface="Meiryo"/>
              </a:rPr>
              <a:t>誘導枠</a:t>
            </a:r>
            <a:endParaRPr sz="816">
              <a:solidFill>
                <a:schemeClr val="dk1"/>
              </a:solidFill>
              <a:latin typeface="Meiryo"/>
              <a:ea typeface="Meiryo"/>
              <a:cs typeface="Meiryo"/>
              <a:sym typeface="Meiryo"/>
            </a:endParaRPr>
          </a:p>
        </p:txBody>
      </p:sp>
      <p:sp>
        <p:nvSpPr>
          <p:cNvPr id="104" name="Google Shape;104;p3">
            <a:extLst>
              <a:ext uri="{FF2B5EF4-FFF2-40B4-BE49-F238E27FC236}">
                <a16:creationId xmlns:a16="http://schemas.microsoft.com/office/drawing/2014/main" id="{0D9A2D32-0FAA-238B-F837-CFC7025091C5}"/>
              </a:ext>
            </a:extLst>
          </p:cNvPr>
          <p:cNvSpPr txBox="1"/>
          <p:nvPr/>
        </p:nvSpPr>
        <p:spPr>
          <a:xfrm>
            <a:off x="6723483" y="3198433"/>
            <a:ext cx="1546913"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Meiryo"/>
                <a:ea typeface="Meiryo"/>
                <a:cs typeface="Meiryo"/>
                <a:sym typeface="Meiryo"/>
              </a:rPr>
              <a:t>掲載面</a:t>
            </a:r>
            <a:endParaRPr sz="816">
              <a:solidFill>
                <a:schemeClr val="dk1"/>
              </a:solidFill>
              <a:latin typeface="Meiryo"/>
              <a:ea typeface="Meiryo"/>
              <a:cs typeface="Meiryo"/>
              <a:sym typeface="Meiryo"/>
            </a:endParaRPr>
          </a:p>
        </p:txBody>
      </p:sp>
      <p:sp>
        <p:nvSpPr>
          <p:cNvPr id="105" name="Google Shape;105;p3">
            <a:extLst>
              <a:ext uri="{FF2B5EF4-FFF2-40B4-BE49-F238E27FC236}">
                <a16:creationId xmlns:a16="http://schemas.microsoft.com/office/drawing/2014/main" id="{70D9E845-F3CA-1175-1E26-4F888D31E410}"/>
              </a:ext>
            </a:extLst>
          </p:cNvPr>
          <p:cNvSpPr txBox="1"/>
          <p:nvPr/>
        </p:nvSpPr>
        <p:spPr>
          <a:xfrm>
            <a:off x="7627134" y="3491233"/>
            <a:ext cx="3862269" cy="301450"/>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900">
                <a:solidFill>
                  <a:srgbClr val="333333"/>
                </a:solidFill>
                <a:latin typeface="Meiryo"/>
                <a:ea typeface="Meiryo"/>
                <a:cs typeface="Meiryo"/>
                <a:sym typeface="Meiryo"/>
              </a:rPr>
              <a:t>掲載保証　</a:t>
            </a:r>
            <a:r>
              <a:rPr lang="ja-JP" sz="900" b="1">
                <a:solidFill>
                  <a:srgbClr val="C00000"/>
                </a:solidFill>
                <a:latin typeface="Meiryo"/>
                <a:ea typeface="Meiryo"/>
                <a:cs typeface="Meiryo"/>
                <a:sym typeface="Meiryo"/>
              </a:rPr>
              <a:t>※DIGEST想定impression：4,000,000〜6,000,000</a:t>
            </a:r>
            <a:endParaRPr/>
          </a:p>
          <a:p>
            <a:pPr marL="11515" marR="0" lvl="0" indent="0" algn="l" rtl="0">
              <a:spcBef>
                <a:spcPts val="91"/>
              </a:spcBef>
              <a:spcAft>
                <a:spcPts val="0"/>
              </a:spcAft>
              <a:buNone/>
            </a:pPr>
            <a:r>
              <a:rPr lang="ja-JP" sz="900" b="1">
                <a:solidFill>
                  <a:srgbClr val="C00000"/>
                </a:solidFill>
                <a:latin typeface="Meiryo"/>
                <a:ea typeface="Meiryo"/>
                <a:cs typeface="Meiryo"/>
                <a:sym typeface="Meiryo"/>
              </a:rPr>
              <a:t>　　　　   ※想定記事PV：20万～70万PV</a:t>
            </a:r>
            <a:endParaRPr sz="900" b="1">
              <a:solidFill>
                <a:srgbClr val="C00000"/>
              </a:solidFill>
              <a:latin typeface="Meiryo"/>
              <a:ea typeface="Meiryo"/>
              <a:cs typeface="Meiryo"/>
              <a:sym typeface="Meiryo"/>
            </a:endParaRPr>
          </a:p>
        </p:txBody>
      </p:sp>
      <p:sp>
        <p:nvSpPr>
          <p:cNvPr id="106" name="Google Shape;106;p3">
            <a:extLst>
              <a:ext uri="{FF2B5EF4-FFF2-40B4-BE49-F238E27FC236}">
                <a16:creationId xmlns:a16="http://schemas.microsoft.com/office/drawing/2014/main" id="{0CE850A4-E9AE-F93A-769C-A3B8B691A6B0}"/>
              </a:ext>
            </a:extLst>
          </p:cNvPr>
          <p:cNvSpPr/>
          <p:nvPr/>
        </p:nvSpPr>
        <p:spPr>
          <a:xfrm>
            <a:off x="6724203" y="1761261"/>
            <a:ext cx="4767777" cy="4145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Meiryo"/>
              <a:ea typeface="Meiryo"/>
              <a:cs typeface="Meiryo"/>
              <a:sym typeface="Meiryo"/>
            </a:endParaRPr>
          </a:p>
        </p:txBody>
      </p:sp>
      <p:sp>
        <p:nvSpPr>
          <p:cNvPr id="107" name="Google Shape;107;p3">
            <a:extLst>
              <a:ext uri="{FF2B5EF4-FFF2-40B4-BE49-F238E27FC236}">
                <a16:creationId xmlns:a16="http://schemas.microsoft.com/office/drawing/2014/main" id="{71BA699A-BAE4-43C5-63C2-927048389735}"/>
              </a:ext>
            </a:extLst>
          </p:cNvPr>
          <p:cNvSpPr/>
          <p:nvPr/>
        </p:nvSpPr>
        <p:spPr>
          <a:xfrm>
            <a:off x="6724203" y="3415165"/>
            <a:ext cx="4767778" cy="59306"/>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Meiryo"/>
              <a:ea typeface="Meiryo"/>
              <a:cs typeface="Meiryo"/>
              <a:sym typeface="Meiryo"/>
            </a:endParaRPr>
          </a:p>
        </p:txBody>
      </p:sp>
      <p:sp>
        <p:nvSpPr>
          <p:cNvPr id="108" name="Google Shape;108;p3">
            <a:extLst>
              <a:ext uri="{FF2B5EF4-FFF2-40B4-BE49-F238E27FC236}">
                <a16:creationId xmlns:a16="http://schemas.microsoft.com/office/drawing/2014/main" id="{638E7F71-94AC-9B53-C321-7F4C206583A3}"/>
              </a:ext>
            </a:extLst>
          </p:cNvPr>
          <p:cNvSpPr/>
          <p:nvPr/>
        </p:nvSpPr>
        <p:spPr>
          <a:xfrm>
            <a:off x="6724201" y="2182546"/>
            <a:ext cx="4767779" cy="46334"/>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Meiryo"/>
              <a:ea typeface="Meiryo"/>
              <a:cs typeface="Meiryo"/>
              <a:sym typeface="Meiryo"/>
            </a:endParaRPr>
          </a:p>
        </p:txBody>
      </p:sp>
      <p:sp>
        <p:nvSpPr>
          <p:cNvPr id="109" name="Google Shape;109;p3">
            <a:extLst>
              <a:ext uri="{FF2B5EF4-FFF2-40B4-BE49-F238E27FC236}">
                <a16:creationId xmlns:a16="http://schemas.microsoft.com/office/drawing/2014/main" id="{29427AA5-9223-43EE-3628-A99B6845A8A3}"/>
              </a:ext>
            </a:extLst>
          </p:cNvPr>
          <p:cNvSpPr/>
          <p:nvPr/>
        </p:nvSpPr>
        <p:spPr>
          <a:xfrm>
            <a:off x="6724201" y="3101218"/>
            <a:ext cx="4767780" cy="4145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Meiryo"/>
              <a:ea typeface="Meiryo"/>
              <a:cs typeface="Meiryo"/>
              <a:sym typeface="Meiryo"/>
            </a:endParaRPr>
          </a:p>
        </p:txBody>
      </p:sp>
      <p:sp>
        <p:nvSpPr>
          <p:cNvPr id="110" name="Google Shape;110;p3">
            <a:extLst>
              <a:ext uri="{FF2B5EF4-FFF2-40B4-BE49-F238E27FC236}">
                <a16:creationId xmlns:a16="http://schemas.microsoft.com/office/drawing/2014/main" id="{90596C82-65B2-C02E-726E-A5F7AD576622}"/>
              </a:ext>
            </a:extLst>
          </p:cNvPr>
          <p:cNvSpPr/>
          <p:nvPr/>
        </p:nvSpPr>
        <p:spPr>
          <a:xfrm rot="10800000" flipH="1">
            <a:off x="6724201" y="3698124"/>
            <a:ext cx="4767780" cy="150962"/>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816">
              <a:solidFill>
                <a:schemeClr val="dk1"/>
              </a:solidFill>
              <a:latin typeface="Meiryo"/>
              <a:ea typeface="Meiryo"/>
              <a:cs typeface="Meiryo"/>
              <a:sym typeface="Meiryo"/>
            </a:endParaRPr>
          </a:p>
        </p:txBody>
      </p:sp>
      <p:sp>
        <p:nvSpPr>
          <p:cNvPr id="111" name="Google Shape;111;p3">
            <a:extLst>
              <a:ext uri="{FF2B5EF4-FFF2-40B4-BE49-F238E27FC236}">
                <a16:creationId xmlns:a16="http://schemas.microsoft.com/office/drawing/2014/main" id="{4DBFCC6A-B39E-847A-65F3-1C46718768F4}"/>
              </a:ext>
            </a:extLst>
          </p:cNvPr>
          <p:cNvSpPr txBox="1"/>
          <p:nvPr/>
        </p:nvSpPr>
        <p:spPr>
          <a:xfrm>
            <a:off x="7629711" y="2224793"/>
            <a:ext cx="3862269" cy="330488"/>
          </a:xfrm>
          <a:prstGeom prst="rect">
            <a:avLst/>
          </a:prstGeom>
          <a:noFill/>
          <a:ln>
            <a:noFill/>
          </a:ln>
        </p:spPr>
        <p:txBody>
          <a:bodyPr spcFirstLastPara="1" wrap="square" lIns="0" tIns="52950" rIns="0" bIns="0" anchor="t" anchorCtr="0">
            <a:spAutoFit/>
          </a:bodyPr>
          <a:lstStyle/>
          <a:p>
            <a:pPr marL="14394" marR="0" lvl="0" indent="0" algn="l" rtl="0">
              <a:spcBef>
                <a:spcPts val="0"/>
              </a:spcBef>
              <a:spcAft>
                <a:spcPts val="0"/>
              </a:spcAft>
              <a:buNone/>
            </a:pPr>
            <a:r>
              <a:rPr lang="ja-JP" sz="900" dirty="0">
                <a:solidFill>
                  <a:srgbClr val="333333"/>
                </a:solidFill>
                <a:latin typeface="Meiryo"/>
                <a:ea typeface="Meiryo"/>
                <a:cs typeface="Meiryo"/>
                <a:sym typeface="Meiryo"/>
              </a:rPr>
              <a:t>LINE NEWSのLINE公式アカウント発信のリッチメッセージ内</a:t>
            </a:r>
            <a:br>
              <a:rPr lang="ja-JP" sz="900" dirty="0">
                <a:solidFill>
                  <a:srgbClr val="333333"/>
                </a:solidFill>
                <a:latin typeface="Meiryo"/>
                <a:ea typeface="Meiryo"/>
                <a:cs typeface="Meiryo"/>
                <a:sym typeface="Meiryo"/>
              </a:rPr>
            </a:br>
            <a:r>
              <a:rPr lang="ja-JP" sz="900" dirty="0">
                <a:solidFill>
                  <a:srgbClr val="333333"/>
                </a:solidFill>
                <a:latin typeface="Meiryo"/>
                <a:ea typeface="Meiryo"/>
                <a:cs typeface="Meiryo"/>
                <a:sym typeface="Meiryo"/>
              </a:rPr>
              <a:t>(スマートフォンのみ対象）</a:t>
            </a:r>
            <a:endParaRPr dirty="0"/>
          </a:p>
        </p:txBody>
      </p:sp>
      <p:sp>
        <p:nvSpPr>
          <p:cNvPr id="112" name="Google Shape;112;p3">
            <a:extLst>
              <a:ext uri="{FF2B5EF4-FFF2-40B4-BE49-F238E27FC236}">
                <a16:creationId xmlns:a16="http://schemas.microsoft.com/office/drawing/2014/main" id="{2D1E83B9-2EC4-39BF-AE2B-687C7BCFAA87}"/>
              </a:ext>
            </a:extLst>
          </p:cNvPr>
          <p:cNvSpPr/>
          <p:nvPr/>
        </p:nvSpPr>
        <p:spPr>
          <a:xfrm>
            <a:off x="6724203" y="2628599"/>
            <a:ext cx="4767778" cy="4145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Meiryo"/>
              <a:ea typeface="Meiryo"/>
              <a:cs typeface="Meiryo"/>
              <a:sym typeface="Meiryo"/>
            </a:endParaRPr>
          </a:p>
        </p:txBody>
      </p:sp>
      <p:sp>
        <p:nvSpPr>
          <p:cNvPr id="113" name="Google Shape;113;p3">
            <a:extLst>
              <a:ext uri="{FF2B5EF4-FFF2-40B4-BE49-F238E27FC236}">
                <a16:creationId xmlns:a16="http://schemas.microsoft.com/office/drawing/2014/main" id="{35CB7E5F-3F52-9B9D-8201-5DCC9904C94C}"/>
              </a:ext>
            </a:extLst>
          </p:cNvPr>
          <p:cNvSpPr/>
          <p:nvPr/>
        </p:nvSpPr>
        <p:spPr>
          <a:xfrm>
            <a:off x="6724201" y="4261573"/>
            <a:ext cx="4767780" cy="48797"/>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Meiryo"/>
              <a:ea typeface="Meiryo"/>
              <a:cs typeface="Meiryo"/>
              <a:sym typeface="Meiryo"/>
            </a:endParaRPr>
          </a:p>
        </p:txBody>
      </p:sp>
      <p:sp>
        <p:nvSpPr>
          <p:cNvPr id="114" name="Google Shape;114;p3">
            <a:extLst>
              <a:ext uri="{FF2B5EF4-FFF2-40B4-BE49-F238E27FC236}">
                <a16:creationId xmlns:a16="http://schemas.microsoft.com/office/drawing/2014/main" id="{BF380CC0-B6B9-2114-73D3-E8CA4240C7A5}"/>
              </a:ext>
            </a:extLst>
          </p:cNvPr>
          <p:cNvSpPr txBox="1"/>
          <p:nvPr/>
        </p:nvSpPr>
        <p:spPr>
          <a:xfrm>
            <a:off x="7616439" y="3868203"/>
            <a:ext cx="4142343" cy="330488"/>
          </a:xfrm>
          <a:prstGeom prst="rect">
            <a:avLst/>
          </a:prstGeom>
          <a:noFill/>
          <a:ln>
            <a:noFill/>
          </a:ln>
        </p:spPr>
        <p:txBody>
          <a:bodyPr spcFirstLastPara="1" wrap="square" lIns="0" tIns="52950" rIns="0" bIns="0" anchor="t" anchorCtr="0">
            <a:spAutoFit/>
          </a:bodyPr>
          <a:lstStyle/>
          <a:p>
            <a:pPr marL="13244" marR="0" lvl="0" indent="0" algn="l" rtl="0">
              <a:spcBef>
                <a:spcPts val="0"/>
              </a:spcBef>
              <a:spcAft>
                <a:spcPts val="0"/>
              </a:spcAft>
              <a:buNone/>
            </a:pPr>
            <a:r>
              <a:rPr lang="ja-JP" sz="900" dirty="0">
                <a:solidFill>
                  <a:srgbClr val="333333"/>
                </a:solidFill>
                <a:latin typeface="Meiryo"/>
                <a:ea typeface="Meiryo"/>
                <a:cs typeface="Meiryo"/>
                <a:sym typeface="Meiryo"/>
              </a:rPr>
              <a:t>1枠/日 （発注優先・1案件1枠まで）</a:t>
            </a:r>
            <a:br>
              <a:rPr lang="ja-JP" sz="900" dirty="0">
                <a:solidFill>
                  <a:srgbClr val="333333"/>
                </a:solidFill>
                <a:latin typeface="Meiryo"/>
                <a:ea typeface="Meiryo"/>
                <a:cs typeface="Meiryo"/>
                <a:sym typeface="Meiryo"/>
              </a:rPr>
            </a:br>
            <a:r>
              <a:rPr lang="ja-JP" altLang="en-US" sz="900" dirty="0">
                <a:solidFill>
                  <a:schemeClr val="dk1"/>
                </a:solidFill>
                <a:latin typeface="Meiryo"/>
                <a:ea typeface="Meiryo"/>
                <a:cs typeface="Meiryo"/>
                <a:sym typeface="Meiryo"/>
              </a:rPr>
              <a:t>昼刊、夕刊、夜刊の指定が可能で</a:t>
            </a:r>
            <a:r>
              <a:rPr lang="ja-JP" sz="900" dirty="0">
                <a:solidFill>
                  <a:schemeClr val="dk1"/>
                </a:solidFill>
                <a:latin typeface="Meiryo"/>
                <a:ea typeface="Meiryo"/>
                <a:cs typeface="Meiryo"/>
                <a:sym typeface="Meiryo"/>
              </a:rPr>
              <a:t>す</a:t>
            </a:r>
            <a:r>
              <a:rPr lang="ja-JP" altLang="en-US" sz="900" dirty="0">
                <a:solidFill>
                  <a:schemeClr val="dk1"/>
                </a:solidFill>
                <a:latin typeface="Meiryo"/>
                <a:ea typeface="Meiryo"/>
                <a:cs typeface="Meiryo"/>
                <a:sym typeface="Meiryo"/>
              </a:rPr>
              <a:t>。</a:t>
            </a:r>
            <a:endParaRPr sz="900" dirty="0">
              <a:solidFill>
                <a:schemeClr val="dk1"/>
              </a:solidFill>
              <a:latin typeface="Meiryo"/>
              <a:ea typeface="Meiryo"/>
              <a:cs typeface="Meiryo"/>
              <a:sym typeface="Meiryo"/>
            </a:endParaRPr>
          </a:p>
        </p:txBody>
      </p:sp>
      <p:sp>
        <p:nvSpPr>
          <p:cNvPr id="115" name="Google Shape;115;p3">
            <a:extLst>
              <a:ext uri="{FF2B5EF4-FFF2-40B4-BE49-F238E27FC236}">
                <a16:creationId xmlns:a16="http://schemas.microsoft.com/office/drawing/2014/main" id="{5E54CFDB-D156-8344-8549-32ADBB66C1EC}"/>
              </a:ext>
            </a:extLst>
          </p:cNvPr>
          <p:cNvSpPr txBox="1"/>
          <p:nvPr/>
        </p:nvSpPr>
        <p:spPr>
          <a:xfrm>
            <a:off x="6712254" y="3996284"/>
            <a:ext cx="515638"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Meiryo"/>
                <a:ea typeface="Meiryo"/>
                <a:cs typeface="Meiryo"/>
                <a:sym typeface="Meiryo"/>
              </a:rPr>
              <a:t>枠数</a:t>
            </a:r>
            <a:endParaRPr sz="816">
              <a:solidFill>
                <a:schemeClr val="dk1"/>
              </a:solidFill>
              <a:latin typeface="Meiryo"/>
              <a:ea typeface="Meiryo"/>
              <a:cs typeface="Meiryo"/>
              <a:sym typeface="Meiryo"/>
            </a:endParaRPr>
          </a:p>
        </p:txBody>
      </p:sp>
      <p:sp>
        <p:nvSpPr>
          <p:cNvPr id="116" name="Google Shape;116;p3">
            <a:extLst>
              <a:ext uri="{FF2B5EF4-FFF2-40B4-BE49-F238E27FC236}">
                <a16:creationId xmlns:a16="http://schemas.microsoft.com/office/drawing/2014/main" id="{D795A1DD-DD20-8DC6-9B5A-ABC4D7CCAF64}"/>
              </a:ext>
            </a:extLst>
          </p:cNvPr>
          <p:cNvSpPr txBox="1"/>
          <p:nvPr/>
        </p:nvSpPr>
        <p:spPr>
          <a:xfrm>
            <a:off x="7616439" y="4294716"/>
            <a:ext cx="3862269" cy="330488"/>
          </a:xfrm>
          <a:prstGeom prst="rect">
            <a:avLst/>
          </a:prstGeom>
          <a:noFill/>
          <a:ln>
            <a:noFill/>
          </a:ln>
        </p:spPr>
        <p:txBody>
          <a:bodyPr spcFirstLastPara="1" wrap="square" lIns="0" tIns="52950" rIns="0" bIns="0" anchor="t" anchorCtr="0">
            <a:spAutoFit/>
          </a:bodyPr>
          <a:lstStyle/>
          <a:p>
            <a:pPr marL="13819" marR="0" lvl="0" indent="0" algn="l" rtl="0">
              <a:spcBef>
                <a:spcPts val="0"/>
              </a:spcBef>
              <a:spcAft>
                <a:spcPts val="0"/>
              </a:spcAft>
              <a:buNone/>
            </a:pPr>
            <a:r>
              <a:rPr lang="ja-JP" sz="900">
                <a:solidFill>
                  <a:srgbClr val="333333"/>
                </a:solidFill>
                <a:latin typeface="Meiryo"/>
                <a:ea typeface="Meiryo"/>
                <a:cs typeface="Meiryo"/>
                <a:sym typeface="Meiryo"/>
              </a:rPr>
              <a:t>最短10営業日ほど　※実制作を開始した時点で起算</a:t>
            </a:r>
            <a:br>
              <a:rPr lang="ja-JP" sz="900">
                <a:solidFill>
                  <a:srgbClr val="333333"/>
                </a:solidFill>
                <a:latin typeface="Meiryo"/>
                <a:ea typeface="Meiryo"/>
                <a:cs typeface="Meiryo"/>
                <a:sym typeface="Meiryo"/>
              </a:rPr>
            </a:br>
            <a:r>
              <a:rPr lang="ja-JP" sz="900">
                <a:solidFill>
                  <a:srgbClr val="333333"/>
                </a:solidFill>
                <a:latin typeface="Meiryo"/>
                <a:ea typeface="Meiryo"/>
                <a:cs typeface="Meiryo"/>
                <a:sym typeface="Meiryo"/>
              </a:rPr>
              <a:t>薬機法・景表法準拠の審査を必要とする案件は最短16営業日</a:t>
            </a:r>
            <a:endParaRPr/>
          </a:p>
        </p:txBody>
      </p:sp>
      <p:sp>
        <p:nvSpPr>
          <p:cNvPr id="117" name="Google Shape;117;p3">
            <a:extLst>
              <a:ext uri="{FF2B5EF4-FFF2-40B4-BE49-F238E27FC236}">
                <a16:creationId xmlns:a16="http://schemas.microsoft.com/office/drawing/2014/main" id="{90AAFB3F-B0D8-F179-5CCA-CD552249D54C}"/>
              </a:ext>
            </a:extLst>
          </p:cNvPr>
          <p:cNvSpPr txBox="1"/>
          <p:nvPr/>
        </p:nvSpPr>
        <p:spPr>
          <a:xfrm>
            <a:off x="6723482" y="4410592"/>
            <a:ext cx="515638"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Meiryo"/>
                <a:ea typeface="Meiryo"/>
                <a:cs typeface="Meiryo"/>
                <a:sym typeface="Meiryo"/>
              </a:rPr>
              <a:t>制作日数</a:t>
            </a:r>
            <a:endParaRPr sz="816">
              <a:solidFill>
                <a:srgbClr val="999999"/>
              </a:solidFill>
              <a:latin typeface="Meiryo"/>
              <a:ea typeface="Meiryo"/>
              <a:cs typeface="Meiryo"/>
              <a:sym typeface="Meiryo"/>
            </a:endParaRPr>
          </a:p>
        </p:txBody>
      </p:sp>
      <p:sp>
        <p:nvSpPr>
          <p:cNvPr id="118" name="Google Shape;118;p3">
            <a:extLst>
              <a:ext uri="{FF2B5EF4-FFF2-40B4-BE49-F238E27FC236}">
                <a16:creationId xmlns:a16="http://schemas.microsoft.com/office/drawing/2014/main" id="{822D899D-DAD1-E689-4B29-3E42E7187AD3}"/>
              </a:ext>
            </a:extLst>
          </p:cNvPr>
          <p:cNvSpPr/>
          <p:nvPr/>
        </p:nvSpPr>
        <p:spPr>
          <a:xfrm>
            <a:off x="6710932" y="4672547"/>
            <a:ext cx="4767778" cy="96121"/>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Meiryo"/>
              <a:ea typeface="Meiryo"/>
              <a:cs typeface="Meiryo"/>
              <a:sym typeface="Meiryo"/>
            </a:endParaRPr>
          </a:p>
        </p:txBody>
      </p:sp>
      <p:sp>
        <p:nvSpPr>
          <p:cNvPr id="119" name="Google Shape;119;p3">
            <a:extLst>
              <a:ext uri="{FF2B5EF4-FFF2-40B4-BE49-F238E27FC236}">
                <a16:creationId xmlns:a16="http://schemas.microsoft.com/office/drawing/2014/main" id="{CE6837D4-67BB-0957-8FF1-E9FDF7837BD7}"/>
              </a:ext>
            </a:extLst>
          </p:cNvPr>
          <p:cNvSpPr txBox="1"/>
          <p:nvPr/>
        </p:nvSpPr>
        <p:spPr>
          <a:xfrm>
            <a:off x="7616440" y="4697838"/>
            <a:ext cx="3862269" cy="330488"/>
          </a:xfrm>
          <a:prstGeom prst="rect">
            <a:avLst/>
          </a:prstGeom>
          <a:noFill/>
          <a:ln>
            <a:noFill/>
          </a:ln>
        </p:spPr>
        <p:txBody>
          <a:bodyPr spcFirstLastPara="1" wrap="square" lIns="0" tIns="52950" rIns="0" bIns="0" anchor="t" anchorCtr="0">
            <a:spAutoFit/>
          </a:bodyPr>
          <a:lstStyle/>
          <a:p>
            <a:pPr marL="13819" marR="0" lvl="0" indent="0" algn="l" rtl="0">
              <a:spcBef>
                <a:spcPts val="0"/>
              </a:spcBef>
              <a:spcAft>
                <a:spcPts val="0"/>
              </a:spcAft>
              <a:buNone/>
            </a:pPr>
            <a:r>
              <a:rPr lang="ja-JP" sz="900">
                <a:solidFill>
                  <a:srgbClr val="333333"/>
                </a:solidFill>
                <a:latin typeface="Meiryo"/>
                <a:ea typeface="Meiryo"/>
                <a:cs typeface="Meiryo"/>
                <a:sym typeface="Meiryo"/>
              </a:rPr>
              <a:t>DIGESTのimpression、記事のPV数、指定リンクのClick数</a:t>
            </a:r>
            <a:br>
              <a:rPr lang="ja-JP" sz="900">
                <a:solidFill>
                  <a:srgbClr val="333333"/>
                </a:solidFill>
                <a:latin typeface="Meiryo"/>
                <a:ea typeface="Meiryo"/>
                <a:cs typeface="Meiryo"/>
                <a:sym typeface="Meiryo"/>
              </a:rPr>
            </a:br>
            <a:r>
              <a:rPr lang="ja-JP" sz="900">
                <a:solidFill>
                  <a:srgbClr val="333333"/>
                </a:solidFill>
                <a:latin typeface="Meiryo"/>
                <a:ea typeface="Meiryo"/>
                <a:cs typeface="Meiryo"/>
                <a:sym typeface="Meiryo"/>
              </a:rPr>
              <a:t>掲載開始日より10営業日以内（掲載日より7日分を集計いたします）</a:t>
            </a:r>
            <a:endParaRPr sz="900">
              <a:solidFill>
                <a:srgbClr val="333333"/>
              </a:solidFill>
              <a:latin typeface="Meiryo"/>
              <a:ea typeface="Meiryo"/>
              <a:cs typeface="Meiryo"/>
              <a:sym typeface="Meiryo"/>
            </a:endParaRPr>
          </a:p>
        </p:txBody>
      </p:sp>
      <p:sp>
        <p:nvSpPr>
          <p:cNvPr id="120" name="Google Shape;120;p3">
            <a:extLst>
              <a:ext uri="{FF2B5EF4-FFF2-40B4-BE49-F238E27FC236}">
                <a16:creationId xmlns:a16="http://schemas.microsoft.com/office/drawing/2014/main" id="{EB8DA3B8-A50C-67B1-BF6D-B6B5B4D76535}"/>
              </a:ext>
            </a:extLst>
          </p:cNvPr>
          <p:cNvSpPr txBox="1"/>
          <p:nvPr/>
        </p:nvSpPr>
        <p:spPr>
          <a:xfrm>
            <a:off x="6710211" y="4814593"/>
            <a:ext cx="515638"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Meiryo"/>
                <a:ea typeface="Meiryo"/>
                <a:cs typeface="Meiryo"/>
                <a:sym typeface="Meiryo"/>
              </a:rPr>
              <a:t>レポート</a:t>
            </a:r>
            <a:endParaRPr sz="816">
              <a:solidFill>
                <a:srgbClr val="999999"/>
              </a:solidFill>
              <a:latin typeface="Meiryo"/>
              <a:ea typeface="Meiryo"/>
              <a:cs typeface="Meiryo"/>
              <a:sym typeface="Meiryo"/>
            </a:endParaRPr>
          </a:p>
        </p:txBody>
      </p:sp>
      <p:sp>
        <p:nvSpPr>
          <p:cNvPr id="121" name="Google Shape;121;p3">
            <a:extLst>
              <a:ext uri="{FF2B5EF4-FFF2-40B4-BE49-F238E27FC236}">
                <a16:creationId xmlns:a16="http://schemas.microsoft.com/office/drawing/2014/main" id="{946E3B7D-DEE4-B6E4-0346-8BC7E9E350C6}"/>
              </a:ext>
            </a:extLst>
          </p:cNvPr>
          <p:cNvSpPr/>
          <p:nvPr/>
        </p:nvSpPr>
        <p:spPr>
          <a:xfrm rot="10800000" flipH="1">
            <a:off x="6738953" y="5028123"/>
            <a:ext cx="4767778" cy="4145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Meiryo"/>
              <a:ea typeface="Meiryo"/>
              <a:cs typeface="Meiryo"/>
              <a:sym typeface="Meiryo"/>
            </a:endParaRPr>
          </a:p>
        </p:txBody>
      </p:sp>
      <p:sp>
        <p:nvSpPr>
          <p:cNvPr id="122" name="Google Shape;122;p3">
            <a:extLst>
              <a:ext uri="{FF2B5EF4-FFF2-40B4-BE49-F238E27FC236}">
                <a16:creationId xmlns:a16="http://schemas.microsoft.com/office/drawing/2014/main" id="{F4292EDD-D4CB-26F1-69C7-996BDA8C5274}"/>
              </a:ext>
            </a:extLst>
          </p:cNvPr>
          <p:cNvSpPr txBox="1"/>
          <p:nvPr/>
        </p:nvSpPr>
        <p:spPr>
          <a:xfrm>
            <a:off x="7619135" y="5108744"/>
            <a:ext cx="3563527" cy="1317916"/>
          </a:xfrm>
          <a:prstGeom prst="rect">
            <a:avLst/>
          </a:prstGeom>
          <a:noFill/>
          <a:ln>
            <a:noFill/>
          </a:ln>
        </p:spPr>
        <p:txBody>
          <a:bodyPr spcFirstLastPara="1" wrap="square" lIns="0" tIns="52950" rIns="0" bIns="0" anchor="t" anchorCtr="0">
            <a:spAutoFit/>
          </a:bodyPr>
          <a:lstStyle/>
          <a:p>
            <a:pPr marL="12700" indent="7620" algn="just">
              <a:lnSpc>
                <a:spcPct val="119100"/>
              </a:lnSpc>
            </a:pPr>
            <a:r>
              <a:rPr lang="ja-JP" altLang="ja-JP" sz="900" spc="25" dirty="0">
                <a:solidFill>
                  <a:schemeClr val="tx1">
                    <a:lumMod val="75000"/>
                    <a:lumOff val="25000"/>
                  </a:schemeClr>
                </a:solidFill>
                <a:latin typeface="Meiryo"/>
                <a:ea typeface="Meiryo"/>
                <a:cs typeface="Arial Unicode MS"/>
              </a:rPr>
              <a:t>配信時の混雑緩和のため、昼刊は</a:t>
            </a:r>
            <a:r>
              <a:rPr lang="en-US" altLang="ja-JP" sz="900" spc="25" dirty="0">
                <a:solidFill>
                  <a:schemeClr val="tx1">
                    <a:lumMod val="75000"/>
                    <a:lumOff val="25000"/>
                  </a:schemeClr>
                </a:solidFill>
                <a:latin typeface="Meiryo"/>
                <a:ea typeface="Meiryo"/>
                <a:cs typeface="Arial Unicode MS"/>
              </a:rPr>
              <a:t>11:57</a:t>
            </a:r>
            <a:r>
              <a:rPr lang="ja-JP" altLang="ja-JP" sz="900" spc="25" dirty="0">
                <a:solidFill>
                  <a:schemeClr val="tx1">
                    <a:lumMod val="75000"/>
                    <a:lumOff val="25000"/>
                  </a:schemeClr>
                </a:solidFill>
                <a:latin typeface="Meiryo"/>
                <a:ea typeface="Meiryo"/>
                <a:cs typeface="Arial Unicode MS"/>
              </a:rPr>
              <a:t>頃から、夕刊は</a:t>
            </a:r>
            <a:r>
              <a:rPr lang="en-US" altLang="ja-JP" sz="900" spc="25" dirty="0">
                <a:solidFill>
                  <a:schemeClr val="tx1">
                    <a:lumMod val="75000"/>
                    <a:lumOff val="25000"/>
                  </a:schemeClr>
                </a:solidFill>
                <a:latin typeface="Meiryo"/>
                <a:ea typeface="Meiryo"/>
                <a:cs typeface="Arial Unicode MS"/>
              </a:rPr>
              <a:t>17:</a:t>
            </a:r>
            <a:r>
              <a:rPr lang="ja-JP" altLang="ja-JP" sz="900" spc="25" dirty="0">
                <a:solidFill>
                  <a:schemeClr val="tx1">
                    <a:lumMod val="75000"/>
                    <a:lumOff val="25000"/>
                  </a:schemeClr>
                </a:solidFill>
                <a:latin typeface="Meiryo"/>
                <a:ea typeface="Meiryo"/>
                <a:cs typeface="Arial Unicode MS"/>
              </a:rPr>
              <a:t>57頃から、夜刊は</a:t>
            </a:r>
            <a:r>
              <a:rPr lang="en-US" altLang="ja-JP" sz="900" spc="25" dirty="0">
                <a:solidFill>
                  <a:schemeClr val="tx1">
                    <a:lumMod val="75000"/>
                    <a:lumOff val="25000"/>
                  </a:schemeClr>
                </a:solidFill>
                <a:latin typeface="Meiryo"/>
                <a:ea typeface="Meiryo"/>
                <a:cs typeface="Arial Unicode MS"/>
              </a:rPr>
              <a:t>21:57</a:t>
            </a:r>
            <a:r>
              <a:rPr lang="ja-JP" altLang="ja-JP" sz="900" spc="25" dirty="0">
                <a:solidFill>
                  <a:schemeClr val="tx1">
                    <a:lumMod val="75000"/>
                    <a:lumOff val="25000"/>
                  </a:schemeClr>
                </a:solidFill>
                <a:latin typeface="Meiryo"/>
                <a:ea typeface="Meiryo"/>
                <a:cs typeface="Arial Unicode MS"/>
              </a:rPr>
              <a:t>頃から順次配信を開始しております。ただし、通信環境や混雑状況によって、メッセージ到達まで数分遅延する可能性がございますのでご了承ください。</a:t>
            </a:r>
          </a:p>
          <a:p>
            <a:pPr marL="13244" marR="0" lvl="0" indent="0" algn="l" rtl="0">
              <a:spcBef>
                <a:spcPts val="416"/>
              </a:spcBef>
              <a:spcAft>
                <a:spcPts val="0"/>
              </a:spcAft>
              <a:buNone/>
            </a:pPr>
            <a:r>
              <a:rPr lang="ja-JP" sz="900" dirty="0">
                <a:solidFill>
                  <a:srgbClr val="333333"/>
                </a:solidFill>
                <a:latin typeface="Meiryo"/>
                <a:ea typeface="Meiryo"/>
                <a:cs typeface="Meiryo"/>
                <a:sym typeface="Meiryo"/>
              </a:rPr>
              <a:t>天災・事件・事故等が発生し、本広告商品の記事内容と強い関連性が認められ、広告主様が掲載取り止め、日程変更等を希望される場合を除き、営業日以外での記事修正などの変更依頼についてはお受け出来かねますのでご了承ください。</a:t>
            </a:r>
            <a:endParaRPr sz="900" dirty="0">
              <a:solidFill>
                <a:schemeClr val="dk1"/>
              </a:solidFill>
              <a:latin typeface="Meiryo"/>
              <a:ea typeface="Meiryo"/>
              <a:cs typeface="Meiryo"/>
              <a:sym typeface="Meiryo"/>
            </a:endParaRPr>
          </a:p>
        </p:txBody>
      </p:sp>
      <p:sp>
        <p:nvSpPr>
          <p:cNvPr id="123" name="Google Shape;123;p3">
            <a:extLst>
              <a:ext uri="{FF2B5EF4-FFF2-40B4-BE49-F238E27FC236}">
                <a16:creationId xmlns:a16="http://schemas.microsoft.com/office/drawing/2014/main" id="{B2657019-9ED6-0886-8D52-FFBEDCB6FA03}"/>
              </a:ext>
            </a:extLst>
          </p:cNvPr>
          <p:cNvSpPr txBox="1"/>
          <p:nvPr/>
        </p:nvSpPr>
        <p:spPr>
          <a:xfrm>
            <a:off x="6738232" y="5558980"/>
            <a:ext cx="515638" cy="137175"/>
          </a:xfrm>
          <a:prstGeom prst="rect">
            <a:avLst/>
          </a:prstGeom>
          <a:noFill/>
          <a:ln>
            <a:noFill/>
          </a:ln>
        </p:spPr>
        <p:txBody>
          <a:bodyPr spcFirstLastPara="1" wrap="square" lIns="0" tIns="11500" rIns="0" bIns="0" anchor="t" anchorCtr="0">
            <a:spAutoFit/>
          </a:bodyPr>
          <a:lstStyle/>
          <a:p>
            <a:pPr marL="11515" marR="0" lvl="0" indent="0" algn="l" rtl="0">
              <a:spcBef>
                <a:spcPts val="0"/>
              </a:spcBef>
              <a:spcAft>
                <a:spcPts val="0"/>
              </a:spcAft>
              <a:buNone/>
            </a:pPr>
            <a:r>
              <a:rPr lang="ja-JP" sz="816">
                <a:solidFill>
                  <a:srgbClr val="999999"/>
                </a:solidFill>
                <a:latin typeface="Meiryo"/>
                <a:ea typeface="Meiryo"/>
                <a:cs typeface="Meiryo"/>
                <a:sym typeface="Meiryo"/>
              </a:rPr>
              <a:t>備考</a:t>
            </a:r>
            <a:endParaRPr sz="816">
              <a:solidFill>
                <a:srgbClr val="999999"/>
              </a:solidFill>
              <a:latin typeface="Meiryo"/>
              <a:ea typeface="Meiryo"/>
              <a:cs typeface="Meiryo"/>
              <a:sym typeface="Meiryo"/>
            </a:endParaRPr>
          </a:p>
        </p:txBody>
      </p:sp>
      <p:sp>
        <p:nvSpPr>
          <p:cNvPr id="124" name="Google Shape;124;p3">
            <a:extLst>
              <a:ext uri="{FF2B5EF4-FFF2-40B4-BE49-F238E27FC236}">
                <a16:creationId xmlns:a16="http://schemas.microsoft.com/office/drawing/2014/main" id="{8F88A9BC-1927-CAA7-47E1-0EA5C52B8C42}"/>
              </a:ext>
            </a:extLst>
          </p:cNvPr>
          <p:cNvSpPr/>
          <p:nvPr/>
        </p:nvSpPr>
        <p:spPr>
          <a:xfrm>
            <a:off x="6738953" y="6485235"/>
            <a:ext cx="4767778" cy="69098"/>
          </a:xfrm>
          <a:custGeom>
            <a:avLst/>
            <a:gdLst/>
            <a:ahLst/>
            <a:cxnLst/>
            <a:rect l="l" t="t" r="r" b="b"/>
            <a:pathLst>
              <a:path w="3644900" h="120000" extrusionOk="0">
                <a:moveTo>
                  <a:pt x="0" y="0"/>
                </a:moveTo>
                <a:lnTo>
                  <a:pt x="3644900" y="0"/>
                </a:lnTo>
              </a:path>
            </a:pathLst>
          </a:custGeom>
          <a:noFill/>
          <a:ln w="9525" cap="flat" cmpd="sng">
            <a:solidFill>
              <a:srgbClr val="99999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Meiryo"/>
              <a:ea typeface="Meiryo"/>
              <a:cs typeface="Meiryo"/>
              <a:sym typeface="Meiryo"/>
            </a:endParaRPr>
          </a:p>
        </p:txBody>
      </p:sp>
      <p:sp>
        <p:nvSpPr>
          <p:cNvPr id="125" name="Google Shape;125;p3">
            <a:extLst>
              <a:ext uri="{FF2B5EF4-FFF2-40B4-BE49-F238E27FC236}">
                <a16:creationId xmlns:a16="http://schemas.microsoft.com/office/drawing/2014/main" id="{0644432C-71D5-EF6F-A808-9796FC8D9DA9}"/>
              </a:ext>
            </a:extLst>
          </p:cNvPr>
          <p:cNvSpPr txBox="1"/>
          <p:nvPr/>
        </p:nvSpPr>
        <p:spPr>
          <a:xfrm>
            <a:off x="7627134" y="3158145"/>
            <a:ext cx="3864846" cy="191989"/>
          </a:xfrm>
          <a:prstGeom prst="rect">
            <a:avLst/>
          </a:prstGeom>
          <a:noFill/>
          <a:ln>
            <a:noFill/>
          </a:ln>
        </p:spPr>
        <p:txBody>
          <a:bodyPr spcFirstLastPara="1" wrap="square" lIns="0" tIns="52950" rIns="0" bIns="0" anchor="t" anchorCtr="0">
            <a:spAutoFit/>
          </a:bodyPr>
          <a:lstStyle/>
          <a:p>
            <a:pPr marL="13819" marR="0" lvl="0" indent="0" algn="l" rtl="0">
              <a:spcBef>
                <a:spcPts val="0"/>
              </a:spcBef>
              <a:spcAft>
                <a:spcPts val="0"/>
              </a:spcAft>
              <a:buNone/>
            </a:pPr>
            <a:r>
              <a:rPr lang="ja-JP" sz="900">
                <a:solidFill>
                  <a:srgbClr val="333333"/>
                </a:solidFill>
                <a:latin typeface="Meiryo"/>
                <a:ea typeface="Meiryo"/>
                <a:cs typeface="Meiryo"/>
                <a:sym typeface="Meiryo"/>
              </a:rPr>
              <a:t>ダイジェストニュース一覧ページ（300文字以内）※両OS共通</a:t>
            </a:r>
            <a:endParaRPr/>
          </a:p>
        </p:txBody>
      </p:sp>
      <p:sp>
        <p:nvSpPr>
          <p:cNvPr id="126" name="Google Shape;126;p3">
            <a:extLst>
              <a:ext uri="{FF2B5EF4-FFF2-40B4-BE49-F238E27FC236}">
                <a16:creationId xmlns:a16="http://schemas.microsoft.com/office/drawing/2014/main" id="{A5066FE1-68E1-4A19-C8EA-8A5E766B0034}"/>
              </a:ext>
            </a:extLst>
          </p:cNvPr>
          <p:cNvSpPr txBox="1"/>
          <p:nvPr/>
        </p:nvSpPr>
        <p:spPr>
          <a:xfrm>
            <a:off x="515968" y="1498547"/>
            <a:ext cx="5580032" cy="707846"/>
          </a:xfrm>
          <a:prstGeom prst="rect">
            <a:avLst/>
          </a:prstGeom>
          <a:noFill/>
          <a:ln>
            <a:noFill/>
          </a:ln>
        </p:spPr>
        <p:txBody>
          <a:bodyPr spcFirstLastPara="1" wrap="square" lIns="91425" tIns="45700" rIns="91425" bIns="45700" anchor="t" anchorCtr="0">
            <a:spAutoFit/>
          </a:bodyPr>
          <a:lstStyle/>
          <a:p>
            <a:pPr marL="285750" lvl="0" indent="-285750">
              <a:buFont typeface="Arial" panose="020B0604020202020204" pitchFamily="34" charset="0"/>
              <a:buChar char="•"/>
            </a:pPr>
            <a:r>
              <a:rPr lang="ja-JP" altLang="en-US" sz="2000" b="1" dirty="0">
                <a:solidFill>
                  <a:schemeClr val="dk1"/>
                </a:solidFill>
                <a:latin typeface="Meiryo"/>
                <a:ea typeface="Meiryo"/>
                <a:cs typeface="Meiryo"/>
                <a:sym typeface="Meiryo"/>
              </a:rPr>
              <a:t>飲食、外食</a:t>
            </a:r>
          </a:p>
          <a:p>
            <a:pPr marL="285750" lvl="0" indent="-285750">
              <a:buFont typeface="Arial" panose="020B0604020202020204" pitchFamily="34" charset="0"/>
              <a:buChar char="•"/>
            </a:pPr>
            <a:r>
              <a:rPr lang="ja-JP" altLang="en-US" sz="2000" b="1" dirty="0">
                <a:solidFill>
                  <a:schemeClr val="dk1"/>
                </a:solidFill>
                <a:latin typeface="Meiryo"/>
                <a:ea typeface="Meiryo"/>
                <a:cs typeface="Meiryo"/>
                <a:sym typeface="Meiryo"/>
              </a:rPr>
              <a:t>サブスク、映像作品</a:t>
            </a:r>
          </a:p>
        </p:txBody>
      </p:sp>
      <p:sp>
        <p:nvSpPr>
          <p:cNvPr id="127" name="Google Shape;127;p3">
            <a:extLst>
              <a:ext uri="{FF2B5EF4-FFF2-40B4-BE49-F238E27FC236}">
                <a16:creationId xmlns:a16="http://schemas.microsoft.com/office/drawing/2014/main" id="{F0501F2D-2C53-81E8-D359-709574714EF8}"/>
              </a:ext>
            </a:extLst>
          </p:cNvPr>
          <p:cNvSpPr txBox="1"/>
          <p:nvPr/>
        </p:nvSpPr>
        <p:spPr>
          <a:xfrm>
            <a:off x="925399" y="5644193"/>
            <a:ext cx="4682947" cy="566258"/>
          </a:xfrm>
          <a:prstGeom prst="rect">
            <a:avLst/>
          </a:prstGeom>
          <a:noFill/>
          <a:ln>
            <a:noFill/>
          </a:ln>
        </p:spPr>
        <p:txBody>
          <a:bodyPr spcFirstLastPara="1" wrap="square" lIns="0" tIns="32625" rIns="0" bIns="0" anchor="t" anchorCtr="0">
            <a:noAutofit/>
          </a:bodyPr>
          <a:lstStyle/>
          <a:p>
            <a:pPr lvl="0">
              <a:lnSpc>
                <a:spcPct val="150000"/>
              </a:lnSpc>
              <a:spcBef>
                <a:spcPts val="0"/>
              </a:spcBef>
              <a:spcAft>
                <a:spcPts val="0"/>
              </a:spcAft>
            </a:pPr>
            <a:r>
              <a:rPr lang="ja-JP" altLang="en-US" sz="1200" b="1" dirty="0">
                <a:solidFill>
                  <a:schemeClr val="dk1"/>
                </a:solidFill>
                <a:latin typeface="メイリオ" panose="020B0604030504040204" pitchFamily="50" charset="-128"/>
                <a:ea typeface="メイリオ" panose="020B0604030504040204" pitchFamily="50" charset="-128"/>
                <a:cs typeface="Meiryo"/>
                <a:sym typeface="Meiryo"/>
              </a:rPr>
              <a:t>商品概要、お申し込み</a:t>
            </a:r>
            <a:r>
              <a:rPr lang="en-US" altLang="ja-JP" sz="1200" b="1" dirty="0">
                <a:solidFill>
                  <a:schemeClr val="dk1"/>
                </a:solidFill>
                <a:latin typeface="メイリオ" panose="020B0604030504040204" pitchFamily="50" charset="-128"/>
                <a:ea typeface="メイリオ" panose="020B0604030504040204" pitchFamily="50" charset="-128"/>
                <a:cs typeface="Meiryo"/>
                <a:sym typeface="Meiryo"/>
              </a:rPr>
              <a:t>〜</a:t>
            </a:r>
            <a:r>
              <a:rPr lang="ja-JP" altLang="en-US" sz="1200" b="1" dirty="0">
                <a:solidFill>
                  <a:schemeClr val="dk1"/>
                </a:solidFill>
                <a:latin typeface="メイリオ" panose="020B0604030504040204" pitchFamily="50" charset="-128"/>
                <a:ea typeface="メイリオ" panose="020B0604030504040204" pitchFamily="50" charset="-128"/>
                <a:cs typeface="Meiryo"/>
                <a:sym typeface="Meiryo"/>
              </a:rPr>
              <a:t>配信までの流れなどは</a:t>
            </a:r>
            <a:r>
              <a:rPr lang="en-US" altLang="ja-JP" sz="1200" b="1" dirty="0">
                <a:solidFill>
                  <a:schemeClr val="dk1"/>
                </a:solidFill>
                <a:latin typeface="メイリオ" panose="020B0604030504040204" pitchFamily="50" charset="-128"/>
                <a:ea typeface="メイリオ" panose="020B0604030504040204" pitchFamily="50" charset="-128"/>
                <a:cs typeface="Meiryo"/>
                <a:sym typeface="Meiryo"/>
              </a:rPr>
              <a:t>P.27</a:t>
            </a:r>
            <a:r>
              <a:rPr lang="ja-JP" altLang="en-US" sz="1200" b="1" dirty="0">
                <a:solidFill>
                  <a:schemeClr val="dk1"/>
                </a:solidFill>
                <a:latin typeface="メイリオ" panose="020B0604030504040204" pitchFamily="50" charset="-128"/>
                <a:ea typeface="メイリオ" panose="020B0604030504040204" pitchFamily="50" charset="-128"/>
                <a:cs typeface="Meiryo"/>
                <a:sym typeface="Meiryo"/>
              </a:rPr>
              <a:t>以降を、商品スペックは</a:t>
            </a:r>
            <a:r>
              <a:rPr lang="en-US" altLang="ja-JP" sz="1200" b="1" dirty="0">
                <a:solidFill>
                  <a:schemeClr val="dk1"/>
                </a:solidFill>
                <a:latin typeface="メイリオ" panose="020B0604030504040204" pitchFamily="50" charset="-128"/>
                <a:ea typeface="メイリオ" panose="020B0604030504040204" pitchFamily="50" charset="-128"/>
                <a:cs typeface="Meiryo"/>
                <a:sym typeface="Meiryo"/>
              </a:rPr>
              <a:t>P.29</a:t>
            </a:r>
            <a:r>
              <a:rPr lang="ja-JP" altLang="en-US" sz="1200" b="1" dirty="0">
                <a:solidFill>
                  <a:schemeClr val="dk1"/>
                </a:solidFill>
                <a:latin typeface="メイリオ" panose="020B0604030504040204" pitchFamily="50" charset="-128"/>
                <a:ea typeface="メイリオ" panose="020B0604030504040204" pitchFamily="50" charset="-128"/>
                <a:cs typeface="Meiryo"/>
                <a:sym typeface="Meiryo"/>
              </a:rPr>
              <a:t>・</a:t>
            </a:r>
            <a:r>
              <a:rPr lang="en-US" altLang="ja-JP" sz="1200" b="1" dirty="0">
                <a:solidFill>
                  <a:schemeClr val="dk1"/>
                </a:solidFill>
                <a:latin typeface="メイリオ" panose="020B0604030504040204" pitchFamily="50" charset="-128"/>
                <a:ea typeface="メイリオ" panose="020B0604030504040204" pitchFamily="50" charset="-128"/>
                <a:cs typeface="Meiryo"/>
                <a:sym typeface="Meiryo"/>
              </a:rPr>
              <a:t>30</a:t>
            </a:r>
            <a:r>
              <a:rPr lang="ja-JP" altLang="en-US" sz="1200" b="1" dirty="0">
                <a:solidFill>
                  <a:schemeClr val="dk1"/>
                </a:solidFill>
                <a:latin typeface="メイリオ" panose="020B0604030504040204" pitchFamily="50" charset="-128"/>
                <a:ea typeface="メイリオ" panose="020B0604030504040204" pitchFamily="50" charset="-128"/>
                <a:cs typeface="Meiryo"/>
                <a:sym typeface="Meiryo"/>
              </a:rPr>
              <a:t>にてご確認</a:t>
            </a:r>
            <a:r>
              <a:rPr lang="ja-JP" altLang="en-US" sz="1200" b="1">
                <a:solidFill>
                  <a:schemeClr val="dk1"/>
                </a:solidFill>
                <a:latin typeface="メイリオ" panose="020B0604030504040204" pitchFamily="50" charset="-128"/>
                <a:ea typeface="メイリオ" panose="020B0604030504040204" pitchFamily="50" charset="-128"/>
                <a:cs typeface="Meiryo"/>
                <a:sym typeface="Meiryo"/>
              </a:rPr>
              <a:t>ください。</a:t>
            </a:r>
            <a:endParaRPr lang="ja-JP" altLang="en-US" sz="1200" b="1" dirty="0">
              <a:solidFill>
                <a:schemeClr val="dk1"/>
              </a:solidFill>
              <a:latin typeface="メイリオ" panose="020B0604030504040204" pitchFamily="50" charset="-128"/>
              <a:ea typeface="メイリオ" panose="020B0604030504040204" pitchFamily="50" charset="-128"/>
              <a:cs typeface="Meiryo"/>
              <a:sym typeface="Meiryo"/>
            </a:endParaRPr>
          </a:p>
        </p:txBody>
      </p:sp>
      <p:sp>
        <p:nvSpPr>
          <p:cNvPr id="130" name="Google Shape;130;p3">
            <a:extLst>
              <a:ext uri="{FF2B5EF4-FFF2-40B4-BE49-F238E27FC236}">
                <a16:creationId xmlns:a16="http://schemas.microsoft.com/office/drawing/2014/main" id="{9E6FC00C-C4D7-F35C-2194-2C7AC182A360}"/>
              </a:ext>
            </a:extLst>
          </p:cNvPr>
          <p:cNvSpPr/>
          <p:nvPr/>
        </p:nvSpPr>
        <p:spPr>
          <a:xfrm>
            <a:off x="3774787" y="3414993"/>
            <a:ext cx="121252" cy="233746"/>
          </a:xfrm>
          <a:custGeom>
            <a:avLst/>
            <a:gdLst/>
            <a:ahLst/>
            <a:cxnLst/>
            <a:rect l="l" t="t" r="r" b="b"/>
            <a:pathLst>
              <a:path w="159385" h="364489" extrusionOk="0">
                <a:moveTo>
                  <a:pt x="0" y="0"/>
                </a:moveTo>
                <a:lnTo>
                  <a:pt x="0" y="364185"/>
                </a:lnTo>
                <a:lnTo>
                  <a:pt x="158826" y="182092"/>
                </a:lnTo>
                <a:lnTo>
                  <a:pt x="0" y="0"/>
                </a:lnTo>
                <a:close/>
              </a:path>
            </a:pathLst>
          </a:custGeom>
          <a:solidFill>
            <a:srgbClr val="00206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632">
              <a:solidFill>
                <a:srgbClr val="002060"/>
              </a:solidFill>
              <a:latin typeface="Meiryo"/>
              <a:ea typeface="Meiryo"/>
              <a:cs typeface="Meiryo"/>
              <a:sym typeface="Meiryo"/>
            </a:endParaRPr>
          </a:p>
        </p:txBody>
      </p:sp>
      <p:sp>
        <p:nvSpPr>
          <p:cNvPr id="131" name="Google Shape;131;p3">
            <a:extLst>
              <a:ext uri="{FF2B5EF4-FFF2-40B4-BE49-F238E27FC236}">
                <a16:creationId xmlns:a16="http://schemas.microsoft.com/office/drawing/2014/main" id="{D32A8D5B-4914-BEB8-AA96-BDCF76D81EEC}"/>
              </a:ext>
            </a:extLst>
          </p:cNvPr>
          <p:cNvSpPr txBox="1"/>
          <p:nvPr/>
        </p:nvSpPr>
        <p:spPr>
          <a:xfrm>
            <a:off x="815675" y="2209542"/>
            <a:ext cx="569387"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000" dirty="0">
                <a:solidFill>
                  <a:schemeClr val="dk1"/>
                </a:solidFill>
                <a:latin typeface="Meiryo"/>
                <a:ea typeface="Meiryo"/>
                <a:cs typeface="Meiryo"/>
                <a:sym typeface="Meiryo"/>
              </a:rPr>
              <a:t>誘導枠</a:t>
            </a:r>
            <a:endParaRPr dirty="0"/>
          </a:p>
        </p:txBody>
      </p:sp>
      <p:sp>
        <p:nvSpPr>
          <p:cNvPr id="132" name="Google Shape;132;p3">
            <a:extLst>
              <a:ext uri="{FF2B5EF4-FFF2-40B4-BE49-F238E27FC236}">
                <a16:creationId xmlns:a16="http://schemas.microsoft.com/office/drawing/2014/main" id="{F3788269-9FE2-7536-9985-2B52E0A0FE47}"/>
              </a:ext>
            </a:extLst>
          </p:cNvPr>
          <p:cNvSpPr txBox="1"/>
          <p:nvPr/>
        </p:nvSpPr>
        <p:spPr>
          <a:xfrm>
            <a:off x="2430122" y="2216019"/>
            <a:ext cx="569387"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000" dirty="0">
                <a:solidFill>
                  <a:schemeClr val="dk1"/>
                </a:solidFill>
                <a:latin typeface="Meiryo"/>
                <a:ea typeface="Meiryo"/>
                <a:cs typeface="Meiryo"/>
                <a:sym typeface="Meiryo"/>
              </a:rPr>
              <a:t>記事面</a:t>
            </a:r>
            <a:endParaRPr sz="1000" dirty="0">
              <a:solidFill>
                <a:schemeClr val="dk1"/>
              </a:solidFill>
              <a:latin typeface="Meiryo"/>
              <a:ea typeface="Meiryo"/>
              <a:cs typeface="Meiryo"/>
              <a:sym typeface="Meiryo"/>
            </a:endParaRPr>
          </a:p>
        </p:txBody>
      </p:sp>
      <p:sp>
        <p:nvSpPr>
          <p:cNvPr id="137" name="Google Shape;137;p3">
            <a:extLst>
              <a:ext uri="{FF2B5EF4-FFF2-40B4-BE49-F238E27FC236}">
                <a16:creationId xmlns:a16="http://schemas.microsoft.com/office/drawing/2014/main" id="{E1F292F2-2A8C-5192-BEDE-AB1833BB612D}"/>
              </a:ext>
            </a:extLst>
          </p:cNvPr>
          <p:cNvSpPr txBox="1"/>
          <p:nvPr/>
        </p:nvSpPr>
        <p:spPr>
          <a:xfrm>
            <a:off x="892474" y="6291117"/>
            <a:ext cx="5071004" cy="150127"/>
          </a:xfrm>
          <a:prstGeom prst="rect">
            <a:avLst/>
          </a:prstGeom>
          <a:noFill/>
          <a:ln>
            <a:noFill/>
          </a:ln>
        </p:spPr>
        <p:txBody>
          <a:bodyPr spcFirstLastPara="1" wrap="square" lIns="0" tIns="11500" rIns="0" bIns="0" anchor="t" anchorCtr="0">
            <a:spAutoFit/>
          </a:bodyPr>
          <a:lstStyle/>
          <a:p>
            <a:pPr marL="11430" marR="0" lvl="0" indent="0" algn="l" rtl="0">
              <a:spcBef>
                <a:spcPts val="0"/>
              </a:spcBef>
              <a:spcAft>
                <a:spcPts val="0"/>
              </a:spcAft>
              <a:buNone/>
            </a:pPr>
            <a:r>
              <a:rPr lang="ja-JP" sz="900">
                <a:solidFill>
                  <a:srgbClr val="3F3F3F"/>
                </a:solidFill>
                <a:latin typeface="Meiryo"/>
                <a:ea typeface="Meiryo"/>
                <a:cs typeface="Meiryo"/>
                <a:sym typeface="Meiryo"/>
              </a:rPr>
              <a:t>お問い合わせ用 </a:t>
            </a:r>
            <a:r>
              <a:rPr lang="ja-JP" sz="900" dirty="0">
                <a:solidFill>
                  <a:srgbClr val="3F3F3F"/>
                </a:solidFill>
                <a:latin typeface="Meiryo"/>
                <a:ea typeface="Meiryo"/>
                <a:cs typeface="Meiryo"/>
                <a:sym typeface="Meiryo"/>
              </a:rPr>
              <a:t>メールアドレス </a:t>
            </a:r>
            <a:r>
              <a:rPr lang="ja-JP" sz="900" u="sng" dirty="0">
                <a:solidFill>
                  <a:srgbClr val="3F3F3F"/>
                </a:solidFill>
                <a:latin typeface="Meiryo"/>
                <a:ea typeface="Meiryo"/>
                <a:cs typeface="Meiryo"/>
                <a:sym typeface="Meiryo"/>
                <a:hlinkClick r:id="rId5">
                  <a:extLst>
                    <a:ext uri="{A12FA001-AC4F-418D-AE19-62706E023703}">
                      <ahyp:hlinkClr xmlns:ahyp="http://schemas.microsoft.com/office/drawing/2018/hyperlinkcolor" val="tx"/>
                    </a:ext>
                  </a:extLst>
                </a:hlinkClick>
              </a:rPr>
              <a:t>ml-sales-media-req@lycorp.co.jp</a:t>
            </a:r>
            <a:r>
              <a:rPr lang="ja-JP" sz="900" dirty="0">
                <a:solidFill>
                  <a:srgbClr val="3F3F3F"/>
                </a:solidFill>
                <a:latin typeface="Meiryo"/>
                <a:ea typeface="Meiryo"/>
                <a:cs typeface="Meiryo"/>
                <a:sym typeface="Meiryo"/>
              </a:rPr>
              <a:t> へお気軽にご相談ください。</a:t>
            </a:r>
            <a:endParaRPr dirty="0"/>
          </a:p>
        </p:txBody>
      </p:sp>
      <p:cxnSp>
        <p:nvCxnSpPr>
          <p:cNvPr id="138" name="Google Shape;138;p3">
            <a:extLst>
              <a:ext uri="{FF2B5EF4-FFF2-40B4-BE49-F238E27FC236}">
                <a16:creationId xmlns:a16="http://schemas.microsoft.com/office/drawing/2014/main" id="{9B129A69-AD63-496A-C990-297549A52180}"/>
              </a:ext>
            </a:extLst>
          </p:cNvPr>
          <p:cNvCxnSpPr/>
          <p:nvPr/>
        </p:nvCxnSpPr>
        <p:spPr>
          <a:xfrm>
            <a:off x="3232712" y="5034059"/>
            <a:ext cx="390527" cy="0"/>
          </a:xfrm>
          <a:prstGeom prst="straightConnector1">
            <a:avLst/>
          </a:prstGeom>
          <a:noFill/>
          <a:ln w="38100" cap="flat" cmpd="sng">
            <a:solidFill>
              <a:srgbClr val="C00000"/>
            </a:solidFill>
            <a:prstDash val="solid"/>
            <a:miter lim="800000"/>
            <a:headEnd type="none" w="sm" len="sm"/>
            <a:tailEnd type="triangle" w="med" len="med"/>
          </a:ln>
        </p:spPr>
      </p:cxnSp>
      <p:sp>
        <p:nvSpPr>
          <p:cNvPr id="139" name="Google Shape;139;p3">
            <a:extLst>
              <a:ext uri="{FF2B5EF4-FFF2-40B4-BE49-F238E27FC236}">
                <a16:creationId xmlns:a16="http://schemas.microsoft.com/office/drawing/2014/main" id="{AFF229C5-9890-B085-8316-BC8A59376DF6}"/>
              </a:ext>
            </a:extLst>
          </p:cNvPr>
          <p:cNvSpPr txBox="1"/>
          <p:nvPr/>
        </p:nvSpPr>
        <p:spPr>
          <a:xfrm>
            <a:off x="1887808" y="252000"/>
            <a:ext cx="8136904" cy="335028"/>
          </a:xfrm>
          <a:prstGeom prst="rect">
            <a:avLst/>
          </a:prstGeom>
          <a:noFill/>
          <a:ln>
            <a:noFill/>
          </a:ln>
        </p:spPr>
        <p:txBody>
          <a:bodyPr spcFirstLastPara="1" wrap="square" lIns="0" tIns="0" rIns="0" bIns="0" anchor="ctr" anchorCtr="0">
            <a:noAutofit/>
          </a:bodyPr>
          <a:lstStyle/>
          <a:p>
            <a:pPr lvl="0">
              <a:lnSpc>
                <a:spcPct val="90000"/>
              </a:lnSpc>
              <a:buClr>
                <a:srgbClr val="000048"/>
              </a:buClr>
              <a:buSzPts val="2000"/>
            </a:pPr>
            <a:r>
              <a:rPr lang="ja-JP" altLang="en-US" sz="2000" b="1" dirty="0">
                <a:solidFill>
                  <a:srgbClr val="000048"/>
                </a:solidFill>
                <a:latin typeface="メイリオ" panose="020B0604030504040204" pitchFamily="50" charset="-128"/>
                <a:ea typeface="メイリオ" panose="020B0604030504040204" pitchFamily="50" charset="-128"/>
                <a:cs typeface="Calibri"/>
                <a:sym typeface="Calibri"/>
              </a:rPr>
              <a:t>特定商材訴求特別価格キャンペーン詳細</a:t>
            </a:r>
          </a:p>
        </p:txBody>
      </p:sp>
      <p:sp>
        <p:nvSpPr>
          <p:cNvPr id="2" name="Google Shape;90;p3">
            <a:extLst>
              <a:ext uri="{FF2B5EF4-FFF2-40B4-BE49-F238E27FC236}">
                <a16:creationId xmlns:a16="http://schemas.microsoft.com/office/drawing/2014/main" id="{4CB5D645-2A19-CAF0-38DA-3EEDABB65F16}"/>
              </a:ext>
            </a:extLst>
          </p:cNvPr>
          <p:cNvSpPr txBox="1"/>
          <p:nvPr/>
        </p:nvSpPr>
        <p:spPr>
          <a:xfrm>
            <a:off x="1071522" y="5322932"/>
            <a:ext cx="2347060" cy="257834"/>
          </a:xfrm>
          <a:prstGeom prst="rect">
            <a:avLst/>
          </a:prstGeom>
          <a:noFill/>
          <a:ln>
            <a:noFill/>
          </a:ln>
        </p:spPr>
        <p:txBody>
          <a:bodyPr spcFirstLastPara="1" wrap="square" lIns="0" tIns="11500" rIns="0" bIns="0" anchor="t" anchorCtr="0">
            <a:spAutoFit/>
          </a:bodyPr>
          <a:lstStyle/>
          <a:p>
            <a:pPr marL="11516" lvl="0"/>
            <a:r>
              <a:rPr lang="ja-JP" sz="1600" b="1" i="0" u="none" strike="noStrike" cap="none" dirty="0">
                <a:solidFill>
                  <a:srgbClr val="A5A5A5"/>
                </a:solidFill>
                <a:latin typeface="Meiryo"/>
                <a:ea typeface="Meiryo"/>
                <a:cs typeface="Meiryo"/>
                <a:sym typeface="Meiryo"/>
              </a:rPr>
              <a:t>¥</a:t>
            </a:r>
            <a:r>
              <a:rPr lang="en-US" altLang="ja-JP" sz="1600" b="1" i="0" u="none" strike="noStrike" cap="none" dirty="0">
                <a:solidFill>
                  <a:srgbClr val="A5A5A5"/>
                </a:solidFill>
                <a:latin typeface="Meiryo"/>
                <a:ea typeface="Meiryo"/>
                <a:cs typeface="Meiryo"/>
                <a:sym typeface="Meiryo"/>
              </a:rPr>
              <a:t>6</a:t>
            </a:r>
            <a:r>
              <a:rPr lang="ja-JP" sz="1600" b="1" i="0" u="none" strike="noStrike" cap="none" dirty="0">
                <a:solidFill>
                  <a:srgbClr val="A5A5A5"/>
                </a:solidFill>
                <a:latin typeface="Meiryo"/>
                <a:ea typeface="Meiryo"/>
                <a:cs typeface="Meiryo"/>
                <a:sym typeface="Meiryo"/>
              </a:rPr>
              <a:t>,000,000</a:t>
            </a:r>
            <a:r>
              <a:rPr lang="en-US" altLang="ja-JP" sz="1200" b="1" dirty="0">
                <a:solidFill>
                  <a:srgbClr val="A5A5A5"/>
                </a:solidFill>
                <a:latin typeface="Meiryo"/>
                <a:ea typeface="Meiryo"/>
                <a:cs typeface="Meiryo"/>
                <a:sym typeface="Meiryo"/>
              </a:rPr>
              <a:t>(</a:t>
            </a:r>
            <a:r>
              <a:rPr lang="ja-JP" altLang="en-US" sz="1200" b="1" dirty="0">
                <a:solidFill>
                  <a:srgbClr val="A5A5A5"/>
                </a:solidFill>
                <a:latin typeface="Meiryo"/>
                <a:ea typeface="Meiryo"/>
                <a:cs typeface="Meiryo"/>
                <a:sym typeface="Meiryo"/>
              </a:rPr>
              <a:t>土日祝日</a:t>
            </a:r>
            <a:r>
              <a:rPr lang="en-US" altLang="ja-JP" sz="1200" b="1" dirty="0">
                <a:solidFill>
                  <a:srgbClr val="A5A5A5"/>
                </a:solidFill>
                <a:latin typeface="Meiryo"/>
                <a:ea typeface="Meiryo"/>
                <a:cs typeface="Meiryo"/>
                <a:sym typeface="Meiryo"/>
              </a:rPr>
              <a:t>)</a:t>
            </a:r>
            <a:endParaRPr sz="1200" dirty="0"/>
          </a:p>
        </p:txBody>
      </p:sp>
      <p:sp>
        <p:nvSpPr>
          <p:cNvPr id="3" name="正方形/長方形 2">
            <a:extLst>
              <a:ext uri="{FF2B5EF4-FFF2-40B4-BE49-F238E27FC236}">
                <a16:creationId xmlns:a16="http://schemas.microsoft.com/office/drawing/2014/main" id="{1EEF70DF-58F1-6C3F-554C-1903B5810D4B}"/>
              </a:ext>
            </a:extLst>
          </p:cNvPr>
          <p:cNvSpPr/>
          <p:nvPr/>
        </p:nvSpPr>
        <p:spPr>
          <a:xfrm>
            <a:off x="909583" y="3492665"/>
            <a:ext cx="369328" cy="337596"/>
          </a:xfrm>
          <a:prstGeom prst="rect">
            <a:avLst/>
          </a:prstGeom>
          <a:solidFill>
            <a:srgbClr val="002060"/>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kumimoji="1" lang="ja-JP" altLang="en-US" sz="600" b="1" dirty="0">
                <a:latin typeface="メイリオ" panose="020B0604030504040204" pitchFamily="50" charset="-128"/>
                <a:ea typeface="メイリオ" panose="020B0604030504040204" pitchFamily="50" charset="-128"/>
              </a:rPr>
              <a:t>広告枠</a:t>
            </a:r>
          </a:p>
        </p:txBody>
      </p:sp>
      <p:sp>
        <p:nvSpPr>
          <p:cNvPr id="4" name="object 19">
            <a:extLst>
              <a:ext uri="{FF2B5EF4-FFF2-40B4-BE49-F238E27FC236}">
                <a16:creationId xmlns:a16="http://schemas.microsoft.com/office/drawing/2014/main" id="{3B0A3D69-D2F2-E334-9BC3-8E29E3B41C2F}"/>
              </a:ext>
            </a:extLst>
          </p:cNvPr>
          <p:cNvSpPr>
            <a:spLocks noChangeAspect="1"/>
          </p:cNvSpPr>
          <p:nvPr/>
        </p:nvSpPr>
        <p:spPr>
          <a:xfrm>
            <a:off x="2526858" y="2438600"/>
            <a:ext cx="1026757" cy="2078157"/>
          </a:xfrm>
          <a:prstGeom prst="rect">
            <a:avLst/>
          </a:prstGeom>
          <a:blipFill>
            <a:blip r:embed="rId6" cstate="print"/>
            <a:stretch>
              <a:fillRect/>
            </a:stretch>
          </a:blipFill>
          <a:ln>
            <a:solidFill>
              <a:schemeClr val="bg1">
                <a:lumMod val="50000"/>
              </a:schemeClr>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5" name="object 11">
            <a:extLst>
              <a:ext uri="{FF2B5EF4-FFF2-40B4-BE49-F238E27FC236}">
                <a16:creationId xmlns:a16="http://schemas.microsoft.com/office/drawing/2014/main" id="{3E8DFE96-87F3-0E19-4100-D7CBEEBA7ECF}"/>
              </a:ext>
            </a:extLst>
          </p:cNvPr>
          <p:cNvSpPr/>
          <p:nvPr/>
        </p:nvSpPr>
        <p:spPr>
          <a:xfrm>
            <a:off x="4268919" y="2435305"/>
            <a:ext cx="569387" cy="2092547"/>
          </a:xfrm>
          <a:custGeom>
            <a:avLst/>
            <a:gdLst/>
            <a:ahLst/>
            <a:cxnLst/>
            <a:rect l="l" t="t" r="r" b="b"/>
            <a:pathLst>
              <a:path w="533400" h="3738879">
                <a:moveTo>
                  <a:pt x="533133" y="3738321"/>
                </a:moveTo>
                <a:lnTo>
                  <a:pt x="0" y="3738321"/>
                </a:lnTo>
                <a:lnTo>
                  <a:pt x="0" y="0"/>
                </a:lnTo>
                <a:lnTo>
                  <a:pt x="533133" y="0"/>
                </a:lnTo>
                <a:lnTo>
                  <a:pt x="533133" y="3738321"/>
                </a:lnTo>
                <a:close/>
              </a:path>
            </a:pathLst>
          </a:custGeom>
          <a:solidFill>
            <a:srgbClr val="002060"/>
          </a:solidFill>
          <a:ln>
            <a:solidFill>
              <a:srgbClr val="002060"/>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6" name="object 12">
            <a:extLst>
              <a:ext uri="{FF2B5EF4-FFF2-40B4-BE49-F238E27FC236}">
                <a16:creationId xmlns:a16="http://schemas.microsoft.com/office/drawing/2014/main" id="{298BF42D-5F27-A26A-EDB3-D7FDE99BD621}"/>
              </a:ext>
            </a:extLst>
          </p:cNvPr>
          <p:cNvSpPr txBox="1"/>
          <p:nvPr/>
        </p:nvSpPr>
        <p:spPr>
          <a:xfrm>
            <a:off x="4435987" y="2615477"/>
            <a:ext cx="195241" cy="1790453"/>
          </a:xfrm>
          <a:prstGeom prst="rect">
            <a:avLst/>
          </a:prstGeom>
        </p:spPr>
        <p:txBody>
          <a:bodyPr vert="eaVert" wrap="square" lIns="0" tIns="0" rIns="36000" bIns="0" rtlCol="0">
            <a:spAutoFit/>
          </a:bodyPr>
          <a:lstStyle/>
          <a:p>
            <a:pPr marL="12700">
              <a:lnSpc>
                <a:spcPct val="65000"/>
              </a:lnSpc>
            </a:pPr>
            <a:r>
              <a:rPr sz="1400" b="1" spc="75" dirty="0" err="1">
                <a:solidFill>
                  <a:srgbClr val="FFFFFF"/>
                </a:solidFill>
                <a:latin typeface="Meiryo" panose="020B0604030504040204" pitchFamily="34" charset="-128"/>
                <a:ea typeface="Meiryo" panose="020B0604030504040204" pitchFamily="34" charset="-128"/>
                <a:cs typeface="ヒラギノ角ゴ StdN W8"/>
              </a:rPr>
              <a:t>ご指定サイトへ遷</a:t>
            </a:r>
            <a:r>
              <a:rPr sz="1400" b="1" dirty="0" err="1">
                <a:solidFill>
                  <a:srgbClr val="FFFFFF"/>
                </a:solidFill>
                <a:latin typeface="Meiryo" panose="020B0604030504040204" pitchFamily="34" charset="-128"/>
                <a:ea typeface="Meiryo" panose="020B0604030504040204" pitchFamily="34" charset="-128"/>
                <a:cs typeface="ヒラギノ角ゴ StdN W8"/>
              </a:rPr>
              <a:t>移</a:t>
            </a:r>
            <a:endParaRPr sz="1400" b="1" dirty="0">
              <a:latin typeface="Meiryo" panose="020B0604030504040204" pitchFamily="34" charset="-128"/>
              <a:ea typeface="Meiryo" panose="020B0604030504040204" pitchFamily="34" charset="-128"/>
              <a:cs typeface="ヒラギノ角ゴ StdN W8"/>
            </a:endParaRPr>
          </a:p>
        </p:txBody>
      </p:sp>
      <p:cxnSp>
        <p:nvCxnSpPr>
          <p:cNvPr id="7" name="Google Shape;138;p3">
            <a:extLst>
              <a:ext uri="{FF2B5EF4-FFF2-40B4-BE49-F238E27FC236}">
                <a16:creationId xmlns:a16="http://schemas.microsoft.com/office/drawing/2014/main" id="{125010C1-F7DF-D661-2993-F76299673C3B}"/>
              </a:ext>
            </a:extLst>
          </p:cNvPr>
          <p:cNvCxnSpPr/>
          <p:nvPr/>
        </p:nvCxnSpPr>
        <p:spPr>
          <a:xfrm>
            <a:off x="3232712" y="5451849"/>
            <a:ext cx="390527" cy="0"/>
          </a:xfrm>
          <a:prstGeom prst="straightConnector1">
            <a:avLst/>
          </a:prstGeom>
          <a:noFill/>
          <a:ln w="38100" cap="flat" cmpd="sng">
            <a:solidFill>
              <a:srgbClr val="C00000"/>
            </a:solidFill>
            <a:prstDash val="solid"/>
            <a:miter lim="800000"/>
            <a:headEnd type="none" w="sm" len="sm"/>
            <a:tailEnd type="triangle" w="med" len="med"/>
          </a:ln>
        </p:spPr>
      </p:cxnSp>
      <p:sp>
        <p:nvSpPr>
          <p:cNvPr id="8" name="Google Shape;92;p3">
            <a:extLst>
              <a:ext uri="{FF2B5EF4-FFF2-40B4-BE49-F238E27FC236}">
                <a16:creationId xmlns:a16="http://schemas.microsoft.com/office/drawing/2014/main" id="{339FB4AA-C091-D1C8-5972-6A747B15C687}"/>
              </a:ext>
            </a:extLst>
          </p:cNvPr>
          <p:cNvSpPr txBox="1"/>
          <p:nvPr/>
        </p:nvSpPr>
        <p:spPr>
          <a:xfrm>
            <a:off x="3835413" y="5259304"/>
            <a:ext cx="2328564" cy="380961"/>
          </a:xfrm>
          <a:prstGeom prst="rect">
            <a:avLst/>
          </a:prstGeom>
          <a:noFill/>
          <a:ln>
            <a:noFill/>
          </a:ln>
        </p:spPr>
        <p:txBody>
          <a:bodyPr spcFirstLastPara="1" wrap="square" lIns="0" tIns="11500" rIns="0" bIns="0" anchor="t" anchorCtr="0">
            <a:spAutoFit/>
          </a:bodyPr>
          <a:lstStyle/>
          <a:p>
            <a:pPr marL="11430" marR="0" lvl="0" indent="0" algn="l" rtl="0">
              <a:spcBef>
                <a:spcPts val="0"/>
              </a:spcBef>
              <a:spcAft>
                <a:spcPts val="0"/>
              </a:spcAft>
              <a:buNone/>
            </a:pPr>
            <a:r>
              <a:rPr lang="ja-JP" sz="2400" b="1" i="0" u="none" strike="noStrike" cap="none" dirty="0">
                <a:solidFill>
                  <a:srgbClr val="C00000"/>
                </a:solidFill>
                <a:latin typeface="Meiryo"/>
                <a:ea typeface="Meiryo"/>
                <a:cs typeface="Meiryo"/>
                <a:sym typeface="Meiryo"/>
              </a:rPr>
              <a:t>¥</a:t>
            </a:r>
            <a:r>
              <a:rPr lang="en-US" altLang="ja-JP" sz="2400" b="1" dirty="0">
                <a:solidFill>
                  <a:srgbClr val="C00000"/>
                </a:solidFill>
                <a:latin typeface="Meiryo"/>
                <a:ea typeface="Meiryo"/>
                <a:cs typeface="Meiryo"/>
                <a:sym typeface="Meiryo"/>
              </a:rPr>
              <a:t>4</a:t>
            </a:r>
            <a:r>
              <a:rPr lang="ja-JP" sz="2400" b="1" i="0" u="none" strike="noStrike" cap="none" dirty="0">
                <a:solidFill>
                  <a:srgbClr val="C00000"/>
                </a:solidFill>
                <a:latin typeface="Meiryo"/>
                <a:ea typeface="Meiryo"/>
                <a:cs typeface="Meiryo"/>
                <a:sym typeface="Meiryo"/>
              </a:rPr>
              <a:t>,</a:t>
            </a:r>
            <a:r>
              <a:rPr lang="en-US" altLang="ja-JP" sz="2400" b="1" i="0" u="none" strike="noStrike" cap="none" dirty="0">
                <a:solidFill>
                  <a:srgbClr val="C00000"/>
                </a:solidFill>
                <a:latin typeface="Meiryo"/>
                <a:ea typeface="Meiryo"/>
                <a:cs typeface="Meiryo"/>
                <a:sym typeface="Meiryo"/>
              </a:rPr>
              <a:t>8</a:t>
            </a:r>
            <a:r>
              <a:rPr lang="ja-JP" sz="2400" b="1" i="0" u="none" strike="noStrike" cap="none" dirty="0">
                <a:solidFill>
                  <a:srgbClr val="C00000"/>
                </a:solidFill>
                <a:latin typeface="Meiryo"/>
                <a:ea typeface="Meiryo"/>
                <a:cs typeface="Meiryo"/>
                <a:sym typeface="Meiryo"/>
              </a:rPr>
              <a:t>00,000</a:t>
            </a:r>
            <a:endParaRPr sz="2400" b="1" i="0" u="none" strike="noStrike" cap="none" dirty="0">
              <a:solidFill>
                <a:srgbClr val="C00000"/>
              </a:solidFill>
              <a:latin typeface="Meiryo"/>
              <a:ea typeface="Meiryo"/>
              <a:cs typeface="Meiryo"/>
              <a:sym typeface="Meiryo"/>
            </a:endParaRPr>
          </a:p>
        </p:txBody>
      </p:sp>
      <p:sp>
        <p:nvSpPr>
          <p:cNvPr id="22" name="Google Shape;93;p3">
            <a:extLst>
              <a:ext uri="{FF2B5EF4-FFF2-40B4-BE49-F238E27FC236}">
                <a16:creationId xmlns:a16="http://schemas.microsoft.com/office/drawing/2014/main" id="{0D8FF4D1-2C42-846C-27FC-183A5FB99AA5}"/>
              </a:ext>
            </a:extLst>
          </p:cNvPr>
          <p:cNvSpPr txBox="1"/>
          <p:nvPr/>
        </p:nvSpPr>
        <p:spPr>
          <a:xfrm>
            <a:off x="3825099" y="4682858"/>
            <a:ext cx="2821337" cy="165501"/>
          </a:xfrm>
          <a:prstGeom prst="rect">
            <a:avLst/>
          </a:prstGeom>
          <a:noFill/>
          <a:ln>
            <a:noFill/>
          </a:ln>
        </p:spPr>
        <p:txBody>
          <a:bodyPr spcFirstLastPara="1" wrap="square" lIns="0" tIns="11500" rIns="0" bIns="0" anchor="t" anchorCtr="0">
            <a:spAutoFit/>
          </a:bodyPr>
          <a:lstStyle/>
          <a:p>
            <a:pPr marL="11516" marR="0" lvl="0" indent="0" algn="l" rtl="0">
              <a:spcBef>
                <a:spcPts val="0"/>
              </a:spcBef>
              <a:spcAft>
                <a:spcPts val="0"/>
              </a:spcAft>
              <a:buNone/>
            </a:pPr>
            <a:r>
              <a:rPr lang="ja-JP" sz="1000" b="1" i="0" u="none" strike="noStrike" cap="none">
                <a:solidFill>
                  <a:srgbClr val="BF0026"/>
                </a:solidFill>
                <a:latin typeface="メイリオ" panose="020B0604030504040204" pitchFamily="50" charset="-128"/>
                <a:ea typeface="メイリオ" panose="020B0604030504040204" pitchFamily="50" charset="-128"/>
                <a:cs typeface="Meiryo"/>
                <a:sym typeface="Meiryo"/>
              </a:rPr>
              <a:t>特別</a:t>
            </a:r>
            <a:r>
              <a:rPr lang="ja-JP" sz="1000" b="1" i="0" u="none" strike="noStrike" cap="none" dirty="0">
                <a:solidFill>
                  <a:srgbClr val="BF0026"/>
                </a:solidFill>
                <a:latin typeface="メイリオ" panose="020B0604030504040204" pitchFamily="50" charset="-128"/>
                <a:ea typeface="メイリオ" panose="020B0604030504040204" pitchFamily="50" charset="-128"/>
                <a:cs typeface="Meiryo"/>
                <a:sym typeface="Meiryo"/>
              </a:rPr>
              <a:t>価格</a:t>
            </a:r>
            <a:endParaRPr sz="1000" b="1" i="0" u="none" strike="noStrike" cap="none" dirty="0">
              <a:solidFill>
                <a:srgbClr val="BF0026"/>
              </a:solidFill>
              <a:latin typeface="メイリオ" panose="020B0604030504040204" pitchFamily="50" charset="-128"/>
              <a:ea typeface="メイリオ" panose="020B0604030504040204" pitchFamily="50" charset="-128"/>
              <a:cs typeface="Meiryo"/>
              <a:sym typeface="Meiryo"/>
            </a:endParaRPr>
          </a:p>
        </p:txBody>
      </p:sp>
    </p:spTree>
    <p:extLst>
      <p:ext uri="{BB962C8B-B14F-4D97-AF65-F5344CB8AC3E}">
        <p14:creationId xmlns:p14="http://schemas.microsoft.com/office/powerpoint/2010/main" val="26122998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D1821C2-01D7-1C18-C4BC-C78639D833BE}"/>
              </a:ext>
            </a:extLst>
          </p:cNvPr>
          <p:cNvSpPr>
            <a:spLocks noGrp="1"/>
          </p:cNvSpPr>
          <p:nvPr>
            <p:ph type="body" sz="quarter" idx="14"/>
          </p:nvPr>
        </p:nvSpPr>
        <p:spPr>
          <a:xfrm>
            <a:off x="1848388" y="1187747"/>
            <a:ext cx="5414600" cy="360040"/>
          </a:xfrm>
        </p:spPr>
        <p:txBody>
          <a:bodyPr/>
          <a:lstStyle/>
          <a:p>
            <a:pPr marL="0" indent="0">
              <a:buNone/>
            </a:pPr>
            <a:r>
              <a:rPr lang="ja-JP" altLang="en-US" dirty="0">
                <a:solidFill>
                  <a:srgbClr val="0D0D0D"/>
                </a:solidFill>
                <a:latin typeface="+mn-ea"/>
              </a:rPr>
              <a:t>継続トライアル販売のご案内</a:t>
            </a:r>
          </a:p>
          <a:p>
            <a:pPr marL="0" indent="0">
              <a:buNone/>
            </a:pPr>
            <a:endParaRPr kumimoji="1" lang="ja-JP" altLang="en-US" dirty="0">
              <a:solidFill>
                <a:srgbClr val="0D0D0D"/>
              </a:solidFill>
            </a:endParaRPr>
          </a:p>
        </p:txBody>
      </p:sp>
      <p:sp>
        <p:nvSpPr>
          <p:cNvPr id="3" name="テキスト プレースホルダー 2">
            <a:extLst>
              <a:ext uri="{FF2B5EF4-FFF2-40B4-BE49-F238E27FC236}">
                <a16:creationId xmlns:a16="http://schemas.microsoft.com/office/drawing/2014/main" id="{F7C2E434-12F9-9A31-7E21-8AD256202515}"/>
              </a:ext>
            </a:extLst>
          </p:cNvPr>
          <p:cNvSpPr>
            <a:spLocks noGrp="1"/>
          </p:cNvSpPr>
          <p:nvPr>
            <p:ph type="body" sz="quarter" idx="15"/>
          </p:nvPr>
        </p:nvSpPr>
        <p:spPr>
          <a:xfrm>
            <a:off x="1848388" y="2797634"/>
            <a:ext cx="5414600" cy="360040"/>
          </a:xfrm>
        </p:spPr>
        <p:txBody>
          <a:bodyPr/>
          <a:lstStyle/>
          <a:p>
            <a:pPr marL="0" indent="0">
              <a:buNone/>
            </a:pPr>
            <a:r>
              <a:rPr lang="en-US" altLang="ja-JP" sz="1800" b="1">
                <a:solidFill>
                  <a:srgbClr val="0D0D0D"/>
                </a:solidFill>
                <a:latin typeface="+mn-ea"/>
                <a:ea typeface="+mn-ea"/>
              </a:rPr>
              <a:t>LINE NEWS</a:t>
            </a:r>
            <a:r>
              <a:rPr lang="ja-JP" altLang="en-US" sz="1800" b="1">
                <a:solidFill>
                  <a:srgbClr val="0D0D0D"/>
                </a:solidFill>
                <a:latin typeface="+mn-ea"/>
                <a:ea typeface="+mn-ea"/>
              </a:rPr>
              <a:t>の特長</a:t>
            </a:r>
          </a:p>
          <a:p>
            <a:pPr marL="0" indent="0">
              <a:buNone/>
            </a:pPr>
            <a:endParaRPr kumimoji="1" lang="ja-JP" altLang="en-US">
              <a:solidFill>
                <a:srgbClr val="0D0D0D"/>
              </a:solidFill>
            </a:endParaRPr>
          </a:p>
        </p:txBody>
      </p:sp>
      <p:sp>
        <p:nvSpPr>
          <p:cNvPr id="6" name="テキスト プレースホルダー 1">
            <a:extLst>
              <a:ext uri="{FF2B5EF4-FFF2-40B4-BE49-F238E27FC236}">
                <a16:creationId xmlns:a16="http://schemas.microsoft.com/office/drawing/2014/main" id="{C3E10EFA-B42C-486F-1465-205F9EA1C7AB}"/>
              </a:ext>
            </a:extLst>
          </p:cNvPr>
          <p:cNvSpPr txBox="1">
            <a:spLocks/>
          </p:cNvSpPr>
          <p:nvPr/>
        </p:nvSpPr>
        <p:spPr>
          <a:xfrm>
            <a:off x="1848388" y="3580356"/>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b="1">
                <a:solidFill>
                  <a:srgbClr val="0D0D0D"/>
                </a:solidFill>
                <a:latin typeface="+mn-ea"/>
                <a:ea typeface="+mn-ea"/>
              </a:rPr>
              <a:t>LINE NEWS DIGEST Spot</a:t>
            </a:r>
            <a:r>
              <a:rPr lang="ja-JP" altLang="en-US" sz="1800" b="1">
                <a:solidFill>
                  <a:srgbClr val="0D0D0D"/>
                </a:solidFill>
                <a:latin typeface="+mn-ea"/>
                <a:ea typeface="+mn-ea"/>
              </a:rPr>
              <a:t>の商品スペック</a:t>
            </a:r>
          </a:p>
          <a:p>
            <a:pPr marL="0" indent="0">
              <a:buFont typeface="Arial" panose="020B0604020202020204" pitchFamily="34" charset="0"/>
              <a:buNone/>
            </a:pPr>
            <a:endParaRPr lang="en-US" altLang="ja-JP">
              <a:solidFill>
                <a:srgbClr val="0D0D0D"/>
              </a:solidFill>
              <a:latin typeface="+mn-ea"/>
            </a:endParaRPr>
          </a:p>
          <a:p>
            <a:pPr marL="0" indent="0">
              <a:buFont typeface="Arial" panose="020B0604020202020204" pitchFamily="34" charset="0"/>
              <a:buNone/>
            </a:pPr>
            <a:endParaRPr lang="ja-JP" altLang="en-US">
              <a:solidFill>
                <a:srgbClr val="0D0D0D"/>
              </a:solidFill>
            </a:endParaRPr>
          </a:p>
        </p:txBody>
      </p:sp>
      <p:sp>
        <p:nvSpPr>
          <p:cNvPr id="8" name="テキスト プレースホルダー 1">
            <a:extLst>
              <a:ext uri="{FF2B5EF4-FFF2-40B4-BE49-F238E27FC236}">
                <a16:creationId xmlns:a16="http://schemas.microsoft.com/office/drawing/2014/main" id="{C40AF81C-51E1-9C54-229C-D03A010C5E54}"/>
              </a:ext>
            </a:extLst>
          </p:cNvPr>
          <p:cNvSpPr txBox="1">
            <a:spLocks/>
          </p:cNvSpPr>
          <p:nvPr/>
        </p:nvSpPr>
        <p:spPr>
          <a:xfrm>
            <a:off x="1848388" y="5968594"/>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solidFill>
                  <a:srgbClr val="0D0D0D"/>
                </a:solidFill>
                <a:latin typeface="+mn-ea"/>
              </a:rPr>
              <a:t>その他・注意事項</a:t>
            </a:r>
          </a:p>
          <a:p>
            <a:pPr marL="0" indent="0">
              <a:buFont typeface="Arial" panose="020B0604020202020204" pitchFamily="34" charset="0"/>
              <a:buNone/>
            </a:pPr>
            <a:endParaRPr lang="en-US" altLang="ja-JP">
              <a:solidFill>
                <a:srgbClr val="0D0D0D"/>
              </a:solidFill>
              <a:latin typeface="+mn-ea"/>
            </a:endParaRPr>
          </a:p>
          <a:p>
            <a:pPr marL="0" indent="0">
              <a:buFont typeface="Arial" panose="020B0604020202020204" pitchFamily="34" charset="0"/>
              <a:buNone/>
            </a:pPr>
            <a:endParaRPr lang="ja-JP" altLang="en-US">
              <a:solidFill>
                <a:srgbClr val="0D0D0D"/>
              </a:solidFill>
            </a:endParaRPr>
          </a:p>
        </p:txBody>
      </p:sp>
      <p:sp>
        <p:nvSpPr>
          <p:cNvPr id="5" name="テキスト プレースホルダー 2">
            <a:extLst>
              <a:ext uri="{FF2B5EF4-FFF2-40B4-BE49-F238E27FC236}">
                <a16:creationId xmlns:a16="http://schemas.microsoft.com/office/drawing/2014/main" id="{533793EC-9F8D-C621-C5EE-5E64F9946124}"/>
              </a:ext>
            </a:extLst>
          </p:cNvPr>
          <p:cNvSpPr txBox="1">
            <a:spLocks/>
          </p:cNvSpPr>
          <p:nvPr/>
        </p:nvSpPr>
        <p:spPr>
          <a:xfrm>
            <a:off x="1848388" y="201491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継続キャンペーンのご案内</a:t>
            </a:r>
          </a:p>
          <a:p>
            <a:pPr marL="0" indent="0">
              <a:buFont typeface="Arial" panose="020B0604020202020204" pitchFamily="34" charset="0"/>
              <a:buNone/>
            </a:pPr>
            <a:endParaRPr lang="ja-JP" altLang="en-US" dirty="0">
              <a:solidFill>
                <a:srgbClr val="0D0D0D"/>
              </a:solidFill>
            </a:endParaRPr>
          </a:p>
        </p:txBody>
      </p:sp>
      <p:sp>
        <p:nvSpPr>
          <p:cNvPr id="24" name="テキスト プレースホルダー 1">
            <a:extLst>
              <a:ext uri="{FF2B5EF4-FFF2-40B4-BE49-F238E27FC236}">
                <a16:creationId xmlns:a16="http://schemas.microsoft.com/office/drawing/2014/main" id="{4CFB725C-754B-1C36-4E2B-50BBBB320115}"/>
              </a:ext>
            </a:extLst>
          </p:cNvPr>
          <p:cNvSpPr txBox="1">
            <a:spLocks/>
          </p:cNvSpPr>
          <p:nvPr/>
        </p:nvSpPr>
        <p:spPr>
          <a:xfrm>
            <a:off x="1848388" y="516516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solidFill>
                  <a:srgbClr val="0D0D0D"/>
                </a:solidFill>
                <a:latin typeface="+mn-ea"/>
              </a:rPr>
              <a:t>規定・申し込みについて</a:t>
            </a:r>
          </a:p>
          <a:p>
            <a:pPr marL="0" indent="0">
              <a:buFont typeface="Arial" panose="020B0604020202020204" pitchFamily="34" charset="0"/>
              <a:buNone/>
            </a:pPr>
            <a:endParaRPr lang="en-US" altLang="ja-JP">
              <a:solidFill>
                <a:srgbClr val="0D0D0D"/>
              </a:solidFill>
              <a:latin typeface="+mn-ea"/>
            </a:endParaRPr>
          </a:p>
          <a:p>
            <a:pPr marL="0" indent="0">
              <a:buFont typeface="Arial" panose="020B0604020202020204" pitchFamily="34" charset="0"/>
              <a:buNone/>
            </a:pPr>
            <a:endParaRPr lang="ja-JP" altLang="en-US">
              <a:solidFill>
                <a:srgbClr val="0D0D0D"/>
              </a:solidFill>
            </a:endParaRPr>
          </a:p>
        </p:txBody>
      </p:sp>
      <p:sp>
        <p:nvSpPr>
          <p:cNvPr id="25" name="テキスト プレースホルダー 1">
            <a:extLst>
              <a:ext uri="{FF2B5EF4-FFF2-40B4-BE49-F238E27FC236}">
                <a16:creationId xmlns:a16="http://schemas.microsoft.com/office/drawing/2014/main" id="{E3C2E537-7C20-8899-8B24-94D5C0B9C19D}"/>
              </a:ext>
            </a:extLst>
          </p:cNvPr>
          <p:cNvSpPr txBox="1">
            <a:spLocks/>
          </p:cNvSpPr>
          <p:nvPr/>
        </p:nvSpPr>
        <p:spPr>
          <a:xfrm>
            <a:off x="1848388" y="4383788"/>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solidFill>
                  <a:srgbClr val="0D0D0D"/>
                </a:solidFill>
                <a:latin typeface="+mn-ea"/>
              </a:rPr>
              <a:t>オプションメニューのご案内</a:t>
            </a:r>
          </a:p>
          <a:p>
            <a:pPr marL="0" indent="0">
              <a:buFont typeface="Arial" panose="020B0604020202020204" pitchFamily="34" charset="0"/>
              <a:buNone/>
            </a:pPr>
            <a:endParaRPr lang="en-US" altLang="ja-JP">
              <a:solidFill>
                <a:srgbClr val="0D0D0D"/>
              </a:solidFill>
              <a:latin typeface="+mn-ea"/>
            </a:endParaRPr>
          </a:p>
          <a:p>
            <a:pPr marL="0" indent="0">
              <a:buFont typeface="Arial" panose="020B0604020202020204" pitchFamily="34" charset="0"/>
              <a:buNone/>
            </a:pPr>
            <a:endParaRPr lang="ja-JP" altLang="en-US">
              <a:solidFill>
                <a:srgbClr val="0D0D0D"/>
              </a:solidFill>
            </a:endParaRPr>
          </a:p>
        </p:txBody>
      </p:sp>
    </p:spTree>
    <p:extLst>
      <p:ext uri="{BB962C8B-B14F-4D97-AF65-F5344CB8AC3E}">
        <p14:creationId xmlns:p14="http://schemas.microsoft.com/office/powerpoint/2010/main" val="2720024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E0E114-D296-3A40-37EB-727A01968DB3}"/>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13C7E485-9F43-C473-3ADF-1267F2734560}"/>
              </a:ext>
            </a:extLst>
          </p:cNvPr>
          <p:cNvSpPr>
            <a:spLocks noGrp="1"/>
          </p:cNvSpPr>
          <p:nvPr>
            <p:ph type="body" sz="quarter" idx="10"/>
          </p:nvPr>
        </p:nvSpPr>
        <p:spPr/>
        <p:txBody>
          <a:bodyPr/>
          <a:lstStyle/>
          <a:p>
            <a:r>
              <a:rPr lang="ja-JP" altLang="en-US" dirty="0"/>
              <a:t>お申し込み方法</a:t>
            </a:r>
          </a:p>
        </p:txBody>
      </p:sp>
      <p:pic>
        <p:nvPicPr>
          <p:cNvPr id="44" name="図プレースホルダー 18" descr="アイコン&#10;&#10;自動的に生成された説明">
            <a:extLst>
              <a:ext uri="{FF2B5EF4-FFF2-40B4-BE49-F238E27FC236}">
                <a16:creationId xmlns:a16="http://schemas.microsoft.com/office/drawing/2014/main" id="{81A29C7C-ECAF-98D4-1F02-2F3A20A02F6C}"/>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999610A1-830E-80D8-4E12-953D9133882D}"/>
              </a:ext>
            </a:extLst>
          </p:cNvPr>
          <p:cNvSpPr>
            <a:spLocks noGrp="1"/>
          </p:cNvSpPr>
          <p:nvPr>
            <p:ph type="body" sz="quarter" idx="12"/>
          </p:nvPr>
        </p:nvSpPr>
        <p:spPr>
          <a:xfrm>
            <a:off x="595671" y="81412"/>
            <a:ext cx="866756" cy="410840"/>
          </a:xfrm>
        </p:spPr>
        <p:txBody>
          <a:bodyPr/>
          <a:lstStyle/>
          <a:p>
            <a:pPr marL="0" indent="0" algn="ctr">
              <a:buNone/>
            </a:pPr>
            <a:r>
              <a:rPr lang="ja-JP" altLang="en-US" dirty="0"/>
              <a:t>実施フロー</a:t>
            </a:r>
          </a:p>
        </p:txBody>
      </p:sp>
      <p:sp>
        <p:nvSpPr>
          <p:cNvPr id="2" name="タイトル 2">
            <a:extLst>
              <a:ext uri="{FF2B5EF4-FFF2-40B4-BE49-F238E27FC236}">
                <a16:creationId xmlns:a16="http://schemas.microsoft.com/office/drawing/2014/main" id="{A738BDDC-362F-8E10-5C89-07989E318103}"/>
              </a:ext>
            </a:extLst>
          </p:cNvPr>
          <p:cNvSpPr txBox="1">
            <a:spLocks/>
          </p:cNvSpPr>
          <p:nvPr/>
        </p:nvSpPr>
        <p:spPr>
          <a:xfrm>
            <a:off x="479425" y="1044507"/>
            <a:ext cx="11263396" cy="708879"/>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お申し込みは、</a:t>
            </a:r>
            <a:r>
              <a:rPr lang="en-US" altLang="ja-JP" sz="1400" dirty="0">
                <a:solidFill>
                  <a:srgbClr val="0D0D0D"/>
                </a:solidFill>
                <a:latin typeface="メイリオ" panose="020B0604030504040204" pitchFamily="50" charset="-128"/>
                <a:ea typeface="メイリオ" panose="020B0604030504040204" pitchFamily="50" charset="-128"/>
              </a:rPr>
              <a:t>LINE Biz Process Manager</a:t>
            </a:r>
            <a:r>
              <a:rPr lang="ja-JP" altLang="en-US" sz="1400" dirty="0">
                <a:solidFill>
                  <a:srgbClr val="0D0D0D"/>
                </a:solidFill>
                <a:latin typeface="メイリオ" panose="020B0604030504040204" pitchFamily="50" charset="-128"/>
                <a:ea typeface="メイリオ" panose="020B0604030504040204" pitchFamily="50" charset="-128"/>
              </a:rPr>
              <a:t>（</a:t>
            </a:r>
            <a:r>
              <a:rPr lang="en-US" altLang="ja-JP" sz="1400" dirty="0">
                <a:solidFill>
                  <a:srgbClr val="0D0D0D"/>
                </a:solidFill>
                <a:latin typeface="メイリオ" panose="020B0604030504040204" pitchFamily="50" charset="-128"/>
                <a:ea typeface="メイリオ" panose="020B0604030504040204" pitchFamily="50" charset="-128"/>
              </a:rPr>
              <a:t>LBPM</a:t>
            </a:r>
            <a:r>
              <a:rPr lang="ja-JP" altLang="en-US" sz="1400" dirty="0">
                <a:solidFill>
                  <a:srgbClr val="0D0D0D"/>
                </a:solidFill>
                <a:latin typeface="メイリオ" panose="020B0604030504040204" pitchFamily="50" charset="-128"/>
                <a:ea typeface="メイリオ" panose="020B0604030504040204" pitchFamily="50" charset="-128"/>
              </a:rPr>
              <a:t>）より行ってください。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en-US" altLang="ja-JP" sz="1400" dirty="0">
                <a:solidFill>
                  <a:srgbClr val="0D0D0D"/>
                </a:solidFill>
                <a:latin typeface="メイリオ" panose="020B0604030504040204" pitchFamily="50" charset="-128"/>
                <a:ea typeface="メイリオ" panose="020B0604030504040204" pitchFamily="50" charset="-128"/>
              </a:rPr>
              <a:t>LBPM</a:t>
            </a:r>
            <a:r>
              <a:rPr lang="ja-JP" altLang="en-US" sz="1400" dirty="0">
                <a:solidFill>
                  <a:srgbClr val="0D0D0D"/>
                </a:solidFill>
                <a:latin typeface="メイリオ" panose="020B0604030504040204" pitchFamily="50" charset="-128"/>
                <a:ea typeface="メイリオ" panose="020B0604030504040204" pitchFamily="50" charset="-128"/>
              </a:rPr>
              <a:t>でのお申し込みは以下の手順で進行し、「発注受領」ステータス到達時点で契約成立となります。</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74" name="正方形/長方形 73">
            <a:extLst>
              <a:ext uri="{FF2B5EF4-FFF2-40B4-BE49-F238E27FC236}">
                <a16:creationId xmlns:a16="http://schemas.microsoft.com/office/drawing/2014/main" id="{646EE083-FA72-BA2E-E7B4-5A8CEDBBF08A}"/>
              </a:ext>
            </a:extLst>
          </p:cNvPr>
          <p:cNvSpPr/>
          <p:nvPr/>
        </p:nvSpPr>
        <p:spPr>
          <a:xfrm>
            <a:off x="479425" y="1753386"/>
            <a:ext cx="1152000" cy="1357458"/>
          </a:xfrm>
          <a:prstGeom prst="rect">
            <a:avLst/>
          </a:prstGeom>
          <a:solidFill>
            <a:srgbClr val="000048"/>
          </a:solidFill>
          <a:ln w="28575" cap="flat" cmpd="sng" algn="ctr">
            <a:solidFill>
              <a:srgbClr val="000048"/>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案件作成</a:t>
            </a:r>
          </a:p>
        </p:txBody>
      </p:sp>
      <p:sp>
        <p:nvSpPr>
          <p:cNvPr id="75" name="正方形/長方形 74">
            <a:extLst>
              <a:ext uri="{FF2B5EF4-FFF2-40B4-BE49-F238E27FC236}">
                <a16:creationId xmlns:a16="http://schemas.microsoft.com/office/drawing/2014/main" id="{7BBD4FFE-621D-62B5-4DEF-24050D671C21}"/>
              </a:ext>
            </a:extLst>
          </p:cNvPr>
          <p:cNvSpPr/>
          <p:nvPr/>
        </p:nvSpPr>
        <p:spPr>
          <a:xfrm>
            <a:off x="479425" y="3361621"/>
            <a:ext cx="1152000" cy="862020"/>
          </a:xfrm>
          <a:prstGeom prst="rect">
            <a:avLst/>
          </a:prstGeom>
          <a:solidFill>
            <a:schemeClr val="bg1"/>
          </a:solidFill>
          <a:ln w="28575" cap="flat" cmpd="sng" algn="ctr">
            <a:solidFill>
              <a:srgbClr val="000048"/>
            </a:solidFill>
            <a:prstDash val="solid"/>
            <a:miter lim="800000"/>
          </a:ln>
          <a:effectLst/>
        </p:spPr>
        <p:txBody>
          <a:bodyPr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40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rPr>
              <a:t>企業・商材</a:t>
            </a:r>
            <a:endParaRPr kumimoji="0" lang="en-US" altLang="ja-JP" sz="1400" b="1" kern="0" dirty="0">
              <a:solidFill>
                <a:srgbClr val="000048"/>
              </a:solidFill>
              <a:latin typeface="Calibri" panose="020F0502020204030204"/>
              <a:ea typeface="メイリオ" panose="020B0604030504040204" pitchFamily="50" charset="-128"/>
            </a:endParaRPr>
          </a:p>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40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rPr>
              <a:t>審査</a:t>
            </a:r>
          </a:p>
        </p:txBody>
      </p:sp>
      <p:sp>
        <p:nvSpPr>
          <p:cNvPr id="76" name="正方形/長方形 75">
            <a:extLst>
              <a:ext uri="{FF2B5EF4-FFF2-40B4-BE49-F238E27FC236}">
                <a16:creationId xmlns:a16="http://schemas.microsoft.com/office/drawing/2014/main" id="{A3E7DDC8-038E-C0AB-CE6E-7F7F5175904E}"/>
              </a:ext>
            </a:extLst>
          </p:cNvPr>
          <p:cNvSpPr/>
          <p:nvPr/>
        </p:nvSpPr>
        <p:spPr>
          <a:xfrm>
            <a:off x="479425" y="4749990"/>
            <a:ext cx="1152000" cy="1152000"/>
          </a:xfrm>
          <a:prstGeom prst="rect">
            <a:avLst/>
          </a:prstGeom>
          <a:solidFill>
            <a:srgbClr val="000048"/>
          </a:solidFill>
          <a:ln w="28575" cap="flat" cmpd="sng" algn="ctr">
            <a:solidFill>
              <a:srgbClr val="000048"/>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発注</a:t>
            </a:r>
          </a:p>
        </p:txBody>
      </p:sp>
      <p:sp>
        <p:nvSpPr>
          <p:cNvPr id="77" name="正方形/長方形 76">
            <a:extLst>
              <a:ext uri="{FF2B5EF4-FFF2-40B4-BE49-F238E27FC236}">
                <a16:creationId xmlns:a16="http://schemas.microsoft.com/office/drawing/2014/main" id="{00EDAED2-F290-D8A9-3DF9-93781CC53076}"/>
              </a:ext>
            </a:extLst>
          </p:cNvPr>
          <p:cNvSpPr/>
          <p:nvPr/>
        </p:nvSpPr>
        <p:spPr>
          <a:xfrm>
            <a:off x="1639723" y="1753385"/>
            <a:ext cx="5059610" cy="1357459"/>
          </a:xfrm>
          <a:prstGeom prst="rect">
            <a:avLst/>
          </a:prstGeom>
          <a:solidFill>
            <a:srgbClr val="FFFFFF"/>
          </a:solidFill>
          <a:ln w="28575" cap="flat" cmpd="sng" algn="ctr">
            <a:solidFill>
              <a:srgbClr val="000048"/>
            </a:solidFill>
            <a:prstDash val="solid"/>
            <a:miter lim="800000"/>
          </a:ln>
          <a:effectLst/>
        </p:spPr>
        <p:txBody>
          <a:bodyPr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「申込商品」から以下を選択してください。</a:t>
            </a:r>
            <a:r>
              <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br>
              <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0" lang="ja-JP" altLang="en-US" sz="1100" kern="0" dirty="0">
                <a:solidFill>
                  <a:srgbClr val="002AFF"/>
                </a:solidFill>
                <a:latin typeface="メイリオ" panose="020B0604030504040204" pitchFamily="50" charset="-128"/>
                <a:ea typeface="メイリオ" panose="020B0604030504040204" pitchFamily="50" charset="-128"/>
              </a:rPr>
              <a:t>　</a:t>
            </a:r>
            <a:r>
              <a:rPr kumimoji="0" lang="en-US" altLang="ja-JP"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LINE</a:t>
            </a: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広告</a:t>
            </a:r>
            <a:r>
              <a:rPr kumimoji="0" lang="en-US" altLang="ja-JP"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/LINE</a:t>
            </a: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ヤフー広告</a:t>
            </a:r>
            <a:br>
              <a:rPr kumimoji="0" lang="en-US" altLang="ja-JP" sz="1100" b="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br>
            <a:r>
              <a:rPr kumimoji="0" lang="ja-JP" altLang="en-US" sz="1100" b="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　　　</a:t>
            </a:r>
            <a:r>
              <a:rPr kumimoji="0" lang="ja-JP" altLang="en-US" sz="110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特集・タイアップ広告・クリエイティブ企画</a:t>
            </a: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（スペシャル商品）</a:t>
            </a:r>
            <a:endParaRPr kumimoji="0" lang="en-US" altLang="ja-JP"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必要事項を入力し、関連約款を確認、同意いただき「作成」ボタンを</a:t>
            </a:r>
            <a:br>
              <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押して案件作成完了です。</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R="0" lvl="0" defTabSz="914400" eaLnBrk="0" fontAlgn="base" latinLnBrk="0" hangingPunct="0">
              <a:lnSpc>
                <a:spcPct val="150000"/>
              </a:lnSpc>
              <a:spcBef>
                <a:spcPct val="0"/>
              </a:spcBef>
              <a:spcAft>
                <a:spcPct val="0"/>
              </a:spcAft>
              <a:buClrTx/>
              <a:buSzTx/>
              <a:tabLst/>
              <a:defRPr/>
            </a:pPr>
            <a:r>
              <a:rPr kumimoji="0" lang="en-US" altLang="ja-JP" sz="900" kern="0" dirty="0">
                <a:solidFill>
                  <a:srgbClr val="000000"/>
                </a:solidFill>
                <a:latin typeface="メイリオ" panose="020B0604030504040204" pitchFamily="50" charset="-128"/>
                <a:ea typeface="メイリオ" panose="020B0604030504040204" pitchFamily="50" charset="-128"/>
              </a:rPr>
              <a:t>※</a:t>
            </a:r>
            <a:r>
              <a:rPr kumimoji="0" lang="ja-JP" altLang="en-US" sz="900" kern="0" dirty="0">
                <a:solidFill>
                  <a:srgbClr val="000000"/>
                </a:solidFill>
                <a:latin typeface="メイリオ" panose="020B0604030504040204" pitchFamily="50" charset="-128"/>
                <a:ea typeface="メイリオ" panose="020B0604030504040204" pitchFamily="50" charset="-128"/>
              </a:rPr>
              <a:t> 契約サービス詳細（本資料の商品名）の選択は「発注」画面で行います。</a:t>
            </a:r>
            <a:endPar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8" name="正方形/長方形 77">
            <a:extLst>
              <a:ext uri="{FF2B5EF4-FFF2-40B4-BE49-F238E27FC236}">
                <a16:creationId xmlns:a16="http://schemas.microsoft.com/office/drawing/2014/main" id="{42BAF4CB-5BCA-BB16-7269-57E146F8B42D}"/>
              </a:ext>
            </a:extLst>
          </p:cNvPr>
          <p:cNvSpPr/>
          <p:nvPr/>
        </p:nvSpPr>
        <p:spPr>
          <a:xfrm>
            <a:off x="1639723" y="3361621"/>
            <a:ext cx="5059610" cy="862020"/>
          </a:xfrm>
          <a:prstGeom prst="rect">
            <a:avLst/>
          </a:prstGeom>
          <a:solidFill>
            <a:srgbClr val="FFFFFF"/>
          </a:solidFill>
          <a:ln w="28575" cap="flat" cmpd="sng" algn="ctr">
            <a:solidFill>
              <a:srgbClr val="000048"/>
            </a:solidFill>
            <a:prstDash val="solid"/>
            <a:miter lim="800000"/>
          </a:ln>
          <a:effectLst/>
        </p:spPr>
        <p:txBody>
          <a:bodyPr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hlinkClick r:id="rId3"/>
              </a:rPr>
              <a:t>アカウント審査基準</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に基づき、広告主様</a:t>
            </a:r>
            <a:r>
              <a:rPr kumimoji="0" lang="ja-JP" altLang="en-US" sz="1100" kern="0" dirty="0">
                <a:solidFill>
                  <a:srgbClr val="000000"/>
                </a:solidFill>
                <a:latin typeface="メイリオ" panose="020B0604030504040204" pitchFamily="50" charset="-128"/>
                <a:ea typeface="メイリオ" panose="020B0604030504040204" pitchFamily="50" charset="-128"/>
              </a:rPr>
              <a:t>・</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訴求内容の審査を行います。</a:t>
            </a:r>
            <a:endPar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9" name="正方形/長方形 78">
            <a:extLst>
              <a:ext uri="{FF2B5EF4-FFF2-40B4-BE49-F238E27FC236}">
                <a16:creationId xmlns:a16="http://schemas.microsoft.com/office/drawing/2014/main" id="{9AAE0C57-3554-7879-702C-AED37493B511}"/>
              </a:ext>
            </a:extLst>
          </p:cNvPr>
          <p:cNvSpPr/>
          <p:nvPr/>
        </p:nvSpPr>
        <p:spPr>
          <a:xfrm>
            <a:off x="1639723" y="4749990"/>
            <a:ext cx="5208084" cy="1152000"/>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商品資料</a:t>
            </a:r>
            <a:r>
              <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P.25</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26</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の「スペック詳細」ページを参照し、必要事項を入力</a:t>
            </a:r>
            <a:endPar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R="0" lvl="0" defTabSz="914400" eaLnBrk="0" fontAlgn="base" latinLnBrk="0" hangingPunct="0">
              <a:lnSpc>
                <a:spcPct val="120000"/>
              </a:lnSpc>
              <a:spcBef>
                <a:spcPct val="0"/>
              </a:spcBef>
              <a:spcAft>
                <a:spcPct val="0"/>
              </a:spcAft>
              <a:buClrTx/>
              <a:buSzTx/>
              <a:tabLst/>
              <a:defRPr/>
            </a:pP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してください。</a:t>
            </a:r>
            <a:endPar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R="0" lvl="0" defTabSz="914400" eaLnBrk="0" fontAlgn="base" latinLnBrk="0" hangingPunct="0">
              <a:lnSpc>
                <a:spcPct val="120000"/>
              </a:lnSpc>
              <a:spcBef>
                <a:spcPct val="0"/>
              </a:spcBef>
              <a:spcAft>
                <a:spcPct val="0"/>
              </a:spcAft>
              <a:buClrTx/>
              <a:buSzTx/>
              <a:tabLst/>
              <a:defRPr/>
            </a:pPr>
            <a:r>
              <a:rPr kumimoji="0" lang="en-US" altLang="ja-JP" sz="1100" kern="0" dirty="0">
                <a:solidFill>
                  <a:srgbClr val="000000"/>
                </a:solidFill>
                <a:latin typeface="メイリオ" panose="020B0604030504040204" pitchFamily="50" charset="-128"/>
                <a:ea typeface="メイリオ" panose="020B0604030504040204" pitchFamily="50" charset="-128"/>
              </a:rPr>
              <a:t>2.</a:t>
            </a:r>
            <a:r>
              <a:rPr kumimoji="0" lang="ja-JP" altLang="en-US" sz="1100" kern="0" dirty="0">
                <a:solidFill>
                  <a:srgbClr val="000000"/>
                </a:solidFill>
                <a:latin typeface="メイリオ" panose="020B0604030504040204" pitchFamily="50" charset="-128"/>
                <a:ea typeface="メイリオ" panose="020B0604030504040204" pitchFamily="50" charset="-128"/>
              </a:rPr>
              <a:t>「金額計算へ進む」ボタンを押し、金額を確認いただき、「確認画面へ」</a:t>
            </a:r>
            <a:br>
              <a:rPr kumimoji="0" lang="en-US" altLang="ja-JP" sz="1100" kern="0" dirty="0">
                <a:solidFill>
                  <a:srgbClr val="000000"/>
                </a:solidFill>
                <a:latin typeface="メイリオ" panose="020B0604030504040204" pitchFamily="50" charset="-128"/>
                <a:ea typeface="メイリオ" panose="020B0604030504040204" pitchFamily="50" charset="-128"/>
              </a:rPr>
            </a:br>
            <a:r>
              <a:rPr kumimoji="0" lang="ja-JP" altLang="en-US" sz="1100" kern="0" dirty="0">
                <a:solidFill>
                  <a:srgbClr val="000000"/>
                </a:solidFill>
                <a:latin typeface="メイリオ" panose="020B0604030504040204" pitchFamily="50" charset="-128"/>
                <a:ea typeface="メイリオ" panose="020B0604030504040204" pitchFamily="50" charset="-128"/>
              </a:rPr>
              <a:t>ボタンを押してください。</a:t>
            </a:r>
            <a:endParaRPr kumimoji="0" lang="en-US" altLang="ja-JP" sz="1100" kern="0" dirty="0">
              <a:solidFill>
                <a:srgbClr val="000000"/>
              </a:solidFill>
              <a:latin typeface="メイリオ" panose="020B0604030504040204" pitchFamily="50" charset="-128"/>
              <a:ea typeface="メイリオ" panose="020B0604030504040204" pitchFamily="50" charset="-128"/>
            </a:endParaRPr>
          </a:p>
          <a:p>
            <a:pPr marR="0" lvl="0" defTabSz="914400" eaLnBrk="0" fontAlgn="base" latinLnBrk="0" hangingPunct="0">
              <a:lnSpc>
                <a:spcPct val="120000"/>
              </a:lnSpc>
              <a:spcBef>
                <a:spcPct val="0"/>
              </a:spcBef>
              <a:spcAft>
                <a:spcPct val="0"/>
              </a:spcAft>
              <a:buClrTx/>
              <a:buSzTx/>
              <a:tabLst/>
              <a:defRPr/>
            </a:pPr>
            <a:r>
              <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3.</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関連規約を確認、同意いただき「発注」ボタンを押して発注申請完了です。</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80" name="二等辺三角形 79">
            <a:extLst>
              <a:ext uri="{FF2B5EF4-FFF2-40B4-BE49-F238E27FC236}">
                <a16:creationId xmlns:a16="http://schemas.microsoft.com/office/drawing/2014/main" id="{CB4B1042-0578-0D66-841B-285F9BC31E8F}"/>
              </a:ext>
            </a:extLst>
          </p:cNvPr>
          <p:cNvSpPr/>
          <p:nvPr/>
        </p:nvSpPr>
        <p:spPr>
          <a:xfrm flipV="1">
            <a:off x="3381989" y="3184385"/>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1" name="二等辺三角形 80">
            <a:extLst>
              <a:ext uri="{FF2B5EF4-FFF2-40B4-BE49-F238E27FC236}">
                <a16:creationId xmlns:a16="http://schemas.microsoft.com/office/drawing/2014/main" id="{F6807B44-399B-459D-91CD-FBC026B3A936}"/>
              </a:ext>
            </a:extLst>
          </p:cNvPr>
          <p:cNvSpPr/>
          <p:nvPr/>
        </p:nvSpPr>
        <p:spPr>
          <a:xfrm flipV="1">
            <a:off x="3381989" y="5975531"/>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4" name="四角形: 角を丸くする 83">
            <a:extLst>
              <a:ext uri="{FF2B5EF4-FFF2-40B4-BE49-F238E27FC236}">
                <a16:creationId xmlns:a16="http://schemas.microsoft.com/office/drawing/2014/main" id="{8B59CCFD-C206-3AE4-04A0-280229ED3AB9}"/>
              </a:ext>
            </a:extLst>
          </p:cNvPr>
          <p:cNvSpPr/>
          <p:nvPr/>
        </p:nvSpPr>
        <p:spPr>
          <a:xfrm>
            <a:off x="593511" y="1805712"/>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rPr>
              <a:t>代理店様対応</a:t>
            </a:r>
          </a:p>
        </p:txBody>
      </p:sp>
      <p:sp>
        <p:nvSpPr>
          <p:cNvPr id="85" name="四角形: 角を丸くする 84">
            <a:extLst>
              <a:ext uri="{FF2B5EF4-FFF2-40B4-BE49-F238E27FC236}">
                <a16:creationId xmlns:a16="http://schemas.microsoft.com/office/drawing/2014/main" id="{97706FA6-42F5-C350-5F56-DC1FE0C8957C}"/>
              </a:ext>
            </a:extLst>
          </p:cNvPr>
          <p:cNvSpPr/>
          <p:nvPr/>
        </p:nvSpPr>
        <p:spPr>
          <a:xfrm>
            <a:off x="593511" y="4807031"/>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rPr>
              <a:t>代理店様対応</a:t>
            </a:r>
          </a:p>
        </p:txBody>
      </p:sp>
      <p:sp>
        <p:nvSpPr>
          <p:cNvPr id="86" name="四角形: 角を丸くする 85">
            <a:extLst>
              <a:ext uri="{FF2B5EF4-FFF2-40B4-BE49-F238E27FC236}">
                <a16:creationId xmlns:a16="http://schemas.microsoft.com/office/drawing/2014/main" id="{275A5E73-79BC-0C61-6432-8329134DEF59}"/>
              </a:ext>
            </a:extLst>
          </p:cNvPr>
          <p:cNvSpPr/>
          <p:nvPr/>
        </p:nvSpPr>
        <p:spPr>
          <a:xfrm>
            <a:off x="593511" y="3434891"/>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弊社対応</a:t>
            </a:r>
          </a:p>
        </p:txBody>
      </p:sp>
      <p:sp>
        <p:nvSpPr>
          <p:cNvPr id="87" name="テキスト ボックス 86">
            <a:extLst>
              <a:ext uri="{FF2B5EF4-FFF2-40B4-BE49-F238E27FC236}">
                <a16:creationId xmlns:a16="http://schemas.microsoft.com/office/drawing/2014/main" id="{AFB48651-30A6-5249-BCF3-D835B311C9D8}"/>
              </a:ext>
            </a:extLst>
          </p:cNvPr>
          <p:cNvSpPr txBox="1"/>
          <p:nvPr/>
        </p:nvSpPr>
        <p:spPr>
          <a:xfrm>
            <a:off x="3796768" y="4266562"/>
            <a:ext cx="3435040" cy="507831"/>
          </a:xfrm>
          <a:prstGeom prst="rect">
            <a:avLst/>
          </a:prstGeom>
          <a:noFill/>
        </p:spPr>
        <p:txBody>
          <a:bodyPr wrap="square" rtlCol="0">
            <a:spAutoFit/>
          </a:bodyPr>
          <a:lstStyle/>
          <a:p>
            <a:r>
              <a:rPr kumimoji="1" lang="ja-JP" altLang="en-US" sz="900" b="1" dirty="0">
                <a:latin typeface="+mn-ea"/>
              </a:rPr>
              <a:t>企業・商材審査承認後に発注入力ができるようになります</a:t>
            </a:r>
            <a:endParaRPr kumimoji="1" lang="en-US" altLang="ja-JP" sz="900" b="1" dirty="0">
              <a:latin typeface="+mn-ea"/>
            </a:endParaRPr>
          </a:p>
          <a:p>
            <a:r>
              <a:rPr lang="ja-JP" altLang="en-US" sz="900" b="1" dirty="0">
                <a:latin typeface="+mn-ea"/>
              </a:rPr>
              <a:t>下記発注の前に商品資料の</a:t>
            </a:r>
            <a:r>
              <a:rPr lang="en-US" altLang="ja-JP" sz="900" b="1" dirty="0">
                <a:latin typeface="+mn-ea"/>
              </a:rPr>
              <a:t>P.44</a:t>
            </a:r>
            <a:r>
              <a:rPr lang="ja-JP" altLang="en-US" sz="900" b="1" dirty="0">
                <a:latin typeface="+mn-ea"/>
              </a:rPr>
              <a:t>又は</a:t>
            </a:r>
            <a:r>
              <a:rPr lang="en-US" altLang="ja-JP" sz="900" b="1" dirty="0">
                <a:latin typeface="+mn-ea"/>
              </a:rPr>
              <a:t>P.45</a:t>
            </a:r>
            <a:r>
              <a:rPr lang="ja-JP" altLang="en-US" sz="900" b="1" dirty="0">
                <a:latin typeface="+mn-ea"/>
              </a:rPr>
              <a:t>の「</a:t>
            </a:r>
            <a:r>
              <a:rPr lang="en-US" altLang="ja-JP" sz="900" b="1" dirty="0">
                <a:latin typeface="+mn-ea"/>
              </a:rPr>
              <a:t>STEP</a:t>
            </a:r>
            <a:r>
              <a:rPr lang="ja-JP" altLang="en-US" sz="900" b="1" dirty="0">
                <a:latin typeface="+mn-ea"/>
              </a:rPr>
              <a:t>３、４」</a:t>
            </a:r>
            <a:endParaRPr lang="en-US" altLang="ja-JP" sz="900" b="1" dirty="0">
              <a:latin typeface="+mn-ea"/>
            </a:endParaRPr>
          </a:p>
          <a:p>
            <a:r>
              <a:rPr lang="ja-JP" altLang="en-US" sz="900" b="1" dirty="0">
                <a:latin typeface="+mn-ea"/>
              </a:rPr>
              <a:t>を完了させてください。</a:t>
            </a:r>
          </a:p>
        </p:txBody>
      </p:sp>
      <p:sp>
        <p:nvSpPr>
          <p:cNvPr id="88" name="二等辺三角形 87">
            <a:extLst>
              <a:ext uri="{FF2B5EF4-FFF2-40B4-BE49-F238E27FC236}">
                <a16:creationId xmlns:a16="http://schemas.microsoft.com/office/drawing/2014/main" id="{FF4FF74F-4538-D64C-AD29-710CADD9F0A2}"/>
              </a:ext>
            </a:extLst>
          </p:cNvPr>
          <p:cNvSpPr/>
          <p:nvPr/>
        </p:nvSpPr>
        <p:spPr>
          <a:xfrm flipV="1">
            <a:off x="3381989" y="4397390"/>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9" name="テキスト ボックス 88">
            <a:extLst>
              <a:ext uri="{FF2B5EF4-FFF2-40B4-BE49-F238E27FC236}">
                <a16:creationId xmlns:a16="http://schemas.microsoft.com/office/drawing/2014/main" id="{7A7C8B90-6895-E009-051A-5BA331891BE4}"/>
              </a:ext>
            </a:extLst>
          </p:cNvPr>
          <p:cNvSpPr txBox="1"/>
          <p:nvPr/>
        </p:nvSpPr>
        <p:spPr>
          <a:xfrm>
            <a:off x="666233" y="6152768"/>
            <a:ext cx="6160452" cy="430887"/>
          </a:xfrm>
          <a:prstGeom prst="rect">
            <a:avLst/>
          </a:prstGeom>
          <a:noFill/>
        </p:spPr>
        <p:txBody>
          <a:bodyPr wrap="square" rtlCol="0">
            <a:spAutoFit/>
          </a:bodyPr>
          <a:lstStyle/>
          <a:p>
            <a:r>
              <a:rPr kumimoji="1" lang="ja-JP" altLang="en-US" sz="1100" dirty="0"/>
              <a:t>弊社にて発注内容を確認のうえ、「発注受領」となり契約成立となります。</a:t>
            </a:r>
            <a:endParaRPr kumimoji="1" lang="en-US" altLang="ja-JP" sz="1100" dirty="0"/>
          </a:p>
          <a:p>
            <a:r>
              <a:rPr lang="ja-JP" altLang="en-US" sz="1100" dirty="0"/>
              <a:t>契約成立後は制作・掲載準備を進めますので、キャンセルは承れません。ご注意ください。</a:t>
            </a:r>
            <a:endParaRPr kumimoji="1" lang="ja-JP" altLang="en-US" sz="1100" dirty="0"/>
          </a:p>
        </p:txBody>
      </p:sp>
      <p:pic>
        <p:nvPicPr>
          <p:cNvPr id="91" name="図 90" descr="グラフィカル ユーザー インターフェイス, アプリケーション&#10;&#10;AI 生成コンテンツは誤りを含む可能性があります。">
            <a:extLst>
              <a:ext uri="{FF2B5EF4-FFF2-40B4-BE49-F238E27FC236}">
                <a16:creationId xmlns:a16="http://schemas.microsoft.com/office/drawing/2014/main" id="{AEAEBB1E-8216-2EB5-B1E3-66364D65D56F}"/>
              </a:ext>
            </a:extLst>
          </p:cNvPr>
          <p:cNvPicPr>
            <a:picLocks noChangeAspect="1"/>
          </p:cNvPicPr>
          <p:nvPr/>
        </p:nvPicPr>
        <p:blipFill>
          <a:blip r:embed="rId4"/>
          <a:stretch>
            <a:fillRect/>
          </a:stretch>
        </p:blipFill>
        <p:spPr>
          <a:xfrm>
            <a:off x="6961895" y="2042543"/>
            <a:ext cx="4750680" cy="1425204"/>
          </a:xfrm>
          <a:prstGeom prst="rect">
            <a:avLst/>
          </a:prstGeom>
          <a:ln>
            <a:solidFill>
              <a:schemeClr val="accent5"/>
            </a:solidFill>
          </a:ln>
        </p:spPr>
      </p:pic>
      <p:pic>
        <p:nvPicPr>
          <p:cNvPr id="95" name="図 94" descr="グラフィカル ユーザー インターフェイス, アプリケーション, Word&#10;&#10;AI 生成コンテンツは誤りを含む可能性があります。">
            <a:extLst>
              <a:ext uri="{FF2B5EF4-FFF2-40B4-BE49-F238E27FC236}">
                <a16:creationId xmlns:a16="http://schemas.microsoft.com/office/drawing/2014/main" id="{7EBAC34B-9B82-D541-7534-2132DFE72D54}"/>
              </a:ext>
            </a:extLst>
          </p:cNvPr>
          <p:cNvPicPr>
            <a:picLocks noChangeAspect="1"/>
          </p:cNvPicPr>
          <p:nvPr/>
        </p:nvPicPr>
        <p:blipFill>
          <a:blip r:embed="rId5"/>
          <a:stretch>
            <a:fillRect/>
          </a:stretch>
        </p:blipFill>
        <p:spPr>
          <a:xfrm>
            <a:off x="6961894" y="3821947"/>
            <a:ext cx="2426959" cy="1402738"/>
          </a:xfrm>
          <a:prstGeom prst="rect">
            <a:avLst/>
          </a:prstGeom>
          <a:ln>
            <a:solidFill>
              <a:schemeClr val="accent5"/>
            </a:solidFill>
          </a:ln>
        </p:spPr>
      </p:pic>
      <p:sp>
        <p:nvSpPr>
          <p:cNvPr id="98" name="四角形: 角を丸くする 97">
            <a:extLst>
              <a:ext uri="{FF2B5EF4-FFF2-40B4-BE49-F238E27FC236}">
                <a16:creationId xmlns:a16="http://schemas.microsoft.com/office/drawing/2014/main" id="{4AFF4D83-42BF-D03E-23C0-AF02F96E5F16}"/>
              </a:ext>
            </a:extLst>
          </p:cNvPr>
          <p:cNvSpPr/>
          <p:nvPr/>
        </p:nvSpPr>
        <p:spPr>
          <a:xfrm>
            <a:off x="6961894" y="3543539"/>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発注画面</a:t>
            </a:r>
          </a:p>
        </p:txBody>
      </p:sp>
      <p:sp>
        <p:nvSpPr>
          <p:cNvPr id="99" name="四角形: 角を丸くする 98">
            <a:extLst>
              <a:ext uri="{FF2B5EF4-FFF2-40B4-BE49-F238E27FC236}">
                <a16:creationId xmlns:a16="http://schemas.microsoft.com/office/drawing/2014/main" id="{761D42FD-C482-0A9B-B2D8-23E7CEEBF41C}"/>
              </a:ext>
            </a:extLst>
          </p:cNvPr>
          <p:cNvSpPr/>
          <p:nvPr/>
        </p:nvSpPr>
        <p:spPr>
          <a:xfrm>
            <a:off x="6961894" y="1751757"/>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案件作成画面</a:t>
            </a:r>
            <a:endParaRPr kumimoji="1" lang="en-US" altLang="ja-JP" sz="900" b="1" dirty="0">
              <a:solidFill>
                <a:schemeClr val="bg1"/>
              </a:solidFill>
            </a:endParaRPr>
          </a:p>
        </p:txBody>
      </p:sp>
      <p:sp>
        <p:nvSpPr>
          <p:cNvPr id="104" name="正方形/長方形 103">
            <a:extLst>
              <a:ext uri="{FF2B5EF4-FFF2-40B4-BE49-F238E27FC236}">
                <a16:creationId xmlns:a16="http://schemas.microsoft.com/office/drawing/2014/main" id="{C4AE6D06-F3ED-DDBF-3234-D03DC8FDA727}"/>
              </a:ext>
            </a:extLst>
          </p:cNvPr>
          <p:cNvSpPr/>
          <p:nvPr/>
        </p:nvSpPr>
        <p:spPr>
          <a:xfrm>
            <a:off x="8252475" y="4167655"/>
            <a:ext cx="3285935" cy="974218"/>
          </a:xfrm>
          <a:prstGeom prst="rect">
            <a:avLst/>
          </a:prstGeom>
          <a:solidFill>
            <a:srgbClr val="002AFF">
              <a:lumMod val="20000"/>
              <a:lumOff val="80000"/>
            </a:srgbClr>
          </a:solidFill>
          <a:ln w="19050" cap="flat" cmpd="sng" algn="ctr">
            <a:noFill/>
            <a:prstDash val="solid"/>
            <a:miter lim="800000"/>
          </a:ln>
          <a:effectLst/>
        </p:spPr>
        <p:txBody>
          <a:bodyPr rtlCol="0" anchor="ctr"/>
          <a:lstStyle/>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制作進行のため、</a:t>
            </a: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掲載日が決まっていない段階で</a:t>
            </a:r>
            <a:endParaRPr kumimoji="0" lang="en-US" altLang="ja-JP"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お申し込みいただく場合は、</a:t>
            </a:r>
            <a:endParaRPr kumimoji="0" lang="en-US" altLang="ja-JP" sz="1100" kern="0" dirty="0">
              <a:solidFill>
                <a:srgbClr val="000000"/>
              </a:solidFill>
              <a:latin typeface="メイリオ" panose="020B0604030504040204" pitchFamily="50" charset="-128"/>
              <a:ea typeface="メイリオ" panose="020B0604030504040204" pitchFamily="50" charset="-128"/>
            </a:endParaRPr>
          </a:p>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「契約日有無」で「無」を選択し、</a:t>
            </a:r>
            <a:endParaRPr kumimoji="0" lang="en-US" altLang="ja-JP" sz="1100" kern="0" dirty="0">
              <a:solidFill>
                <a:srgbClr val="000000"/>
              </a:solidFill>
              <a:latin typeface="メイリオ" panose="020B0604030504040204" pitchFamily="50" charset="-128"/>
              <a:ea typeface="メイリオ" panose="020B0604030504040204" pitchFamily="50" charset="-128"/>
            </a:endParaRPr>
          </a:p>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「掲載期間未定」にチェックを</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入れてください</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0" fontAlgn="base" latinLnBrk="0" hangingPunct="0">
              <a:lnSpc>
                <a:spcPct val="150000"/>
              </a:lnSpc>
              <a:spcBef>
                <a:spcPct val="0"/>
              </a:spcBef>
              <a:spcAft>
                <a:spcPct val="0"/>
              </a:spcAft>
              <a:buClrTx/>
              <a:buSzTx/>
              <a:buFontTx/>
              <a:buNone/>
              <a:tabLst/>
              <a:defRPr/>
            </a:pPr>
            <a:r>
              <a:rPr kumimoji="0" lang="en-US" altLang="ja-JP" sz="900" kern="0" dirty="0">
                <a:solidFill>
                  <a:srgbClr val="000000"/>
                </a:solidFill>
                <a:latin typeface="メイリオ" panose="020B0604030504040204" pitchFamily="50" charset="-128"/>
                <a:ea typeface="メイリオ" panose="020B0604030504040204" pitchFamily="50" charset="-128"/>
              </a:rPr>
              <a:t>※</a:t>
            </a:r>
            <a:r>
              <a:rPr kumimoji="0" lang="ja-JP" altLang="en-US" sz="900" kern="0" dirty="0">
                <a:solidFill>
                  <a:srgbClr val="000000"/>
                </a:solidFill>
                <a:latin typeface="メイリオ" panose="020B0604030504040204" pitchFamily="50" charset="-128"/>
                <a:ea typeface="メイリオ" panose="020B0604030504040204" pitchFamily="50" charset="-128"/>
              </a:rPr>
              <a:t> 発注後の対応方法は次ページ参照</a:t>
            </a:r>
            <a:endParaRPr kumimoji="0" lang="ja-JP" altLang="en-US"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31175398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56F8E-FC81-BEC6-20DB-A57B8891BCA9}"/>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C94405EC-6B82-BFEF-139F-04E67FFEEC11}"/>
              </a:ext>
            </a:extLst>
          </p:cNvPr>
          <p:cNvSpPr>
            <a:spLocks noGrp="1"/>
          </p:cNvSpPr>
          <p:nvPr>
            <p:ph type="body" sz="quarter" idx="10"/>
          </p:nvPr>
        </p:nvSpPr>
        <p:spPr/>
        <p:txBody>
          <a:bodyPr/>
          <a:lstStyle/>
          <a:p>
            <a:r>
              <a:rPr lang="ja-JP" altLang="en-US" dirty="0"/>
              <a:t>お申し込み方法</a:t>
            </a:r>
          </a:p>
        </p:txBody>
      </p:sp>
      <p:pic>
        <p:nvPicPr>
          <p:cNvPr id="44" name="図プレースホルダー 18" descr="アイコン&#10;&#10;自動的に生成された説明">
            <a:extLst>
              <a:ext uri="{FF2B5EF4-FFF2-40B4-BE49-F238E27FC236}">
                <a16:creationId xmlns:a16="http://schemas.microsoft.com/office/drawing/2014/main" id="{EC6A915A-E224-5F21-B917-6D08D16C567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CF0DE2FB-48E4-2968-6F0A-7BBFC1764BCC}"/>
              </a:ext>
            </a:extLst>
          </p:cNvPr>
          <p:cNvSpPr>
            <a:spLocks noGrp="1"/>
          </p:cNvSpPr>
          <p:nvPr>
            <p:ph type="body" sz="quarter" idx="12"/>
          </p:nvPr>
        </p:nvSpPr>
        <p:spPr>
          <a:xfrm>
            <a:off x="595671" y="81412"/>
            <a:ext cx="866756" cy="410840"/>
          </a:xfrm>
        </p:spPr>
        <p:txBody>
          <a:bodyPr/>
          <a:lstStyle/>
          <a:p>
            <a:pPr marL="0" indent="0" algn="ctr">
              <a:buNone/>
            </a:pPr>
            <a:r>
              <a:rPr lang="ja-JP" altLang="en-US" dirty="0"/>
              <a:t>実施フロー</a:t>
            </a:r>
          </a:p>
        </p:txBody>
      </p:sp>
      <p:sp>
        <p:nvSpPr>
          <p:cNvPr id="2" name="タイトル 2">
            <a:extLst>
              <a:ext uri="{FF2B5EF4-FFF2-40B4-BE49-F238E27FC236}">
                <a16:creationId xmlns:a16="http://schemas.microsoft.com/office/drawing/2014/main" id="{F3138E8E-9AF8-AD38-0160-ED5F8E8FAAE0}"/>
              </a:ext>
            </a:extLst>
          </p:cNvPr>
          <p:cNvSpPr txBox="1">
            <a:spLocks/>
          </p:cNvSpPr>
          <p:nvPr/>
        </p:nvSpPr>
        <p:spPr>
          <a:xfrm>
            <a:off x="479425" y="1044507"/>
            <a:ext cx="11263396" cy="955374"/>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ja-JP" altLang="en-US" sz="1800" b="1" u="sng" dirty="0">
                <a:solidFill>
                  <a:srgbClr val="0D0D0D"/>
                </a:solidFill>
                <a:latin typeface="メイリオ" panose="020B0604030504040204" pitchFamily="50" charset="-128"/>
                <a:ea typeface="メイリオ" panose="020B0604030504040204" pitchFamily="50" charset="-128"/>
              </a:rPr>
              <a:t>「掲載期間未定」で発注後の対応方法</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制作進行のため、掲載日が決まっていない段階でお申し込みいただく場合は「掲載期間未定」で発注いただけます。</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発注受領後に制作対応を進めますので、掲載期間確定後に発注画面で掲載期間を入力し、再発注してください。</a:t>
            </a:r>
            <a:endParaRPr lang="en-US" altLang="ja-JP" sz="1400" dirty="0">
              <a:solidFill>
                <a:srgbClr val="0D0D0D"/>
              </a:solidFill>
              <a:latin typeface="メイリオ" panose="020B0604030504040204" pitchFamily="50" charset="-128"/>
              <a:ea typeface="メイリオ" panose="020B0604030504040204" pitchFamily="50" charset="-128"/>
            </a:endParaRPr>
          </a:p>
        </p:txBody>
      </p:sp>
      <p:sp>
        <p:nvSpPr>
          <p:cNvPr id="3" name="正方形/長方形 2">
            <a:extLst>
              <a:ext uri="{FF2B5EF4-FFF2-40B4-BE49-F238E27FC236}">
                <a16:creationId xmlns:a16="http://schemas.microsoft.com/office/drawing/2014/main" id="{0DDB8BFB-0FCE-A48B-DA6D-44887F6F266C}"/>
              </a:ext>
            </a:extLst>
          </p:cNvPr>
          <p:cNvSpPr/>
          <p:nvPr/>
        </p:nvSpPr>
        <p:spPr>
          <a:xfrm>
            <a:off x="479425" y="3019446"/>
            <a:ext cx="1152000" cy="908287"/>
          </a:xfrm>
          <a:prstGeom prst="rect">
            <a:avLst/>
          </a:prstGeom>
          <a:solidFill>
            <a:schemeClr val="bg1"/>
          </a:solidFill>
          <a:ln w="28575" cap="flat" cmpd="sng" algn="ctr">
            <a:solidFill>
              <a:srgbClr val="000048"/>
            </a:solidFill>
            <a:prstDash val="solid"/>
            <a:miter lim="800000"/>
          </a:ln>
          <a:effectLst/>
        </p:spPr>
        <p:txBody>
          <a:bodyPr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rPr>
              <a:t>発注内容</a:t>
            </a:r>
            <a:endParaRPr kumimoji="0" lang="en-US" altLang="ja-JP" sz="160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endParaRPr>
          </a:p>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rPr>
              <a:t>確認</a:t>
            </a:r>
          </a:p>
        </p:txBody>
      </p:sp>
      <p:sp>
        <p:nvSpPr>
          <p:cNvPr id="5" name="正方形/長方形 4">
            <a:extLst>
              <a:ext uri="{FF2B5EF4-FFF2-40B4-BE49-F238E27FC236}">
                <a16:creationId xmlns:a16="http://schemas.microsoft.com/office/drawing/2014/main" id="{4115C0A1-87D8-7FB1-A43A-C47409E68872}"/>
              </a:ext>
            </a:extLst>
          </p:cNvPr>
          <p:cNvSpPr/>
          <p:nvPr/>
        </p:nvSpPr>
        <p:spPr>
          <a:xfrm>
            <a:off x="1639723" y="3019446"/>
            <a:ext cx="5059610" cy="908287"/>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掲載期間以外の発注内容を確認のうえ「発注受領」します。</a:t>
            </a:r>
            <a:endParaRPr kumimoji="0" lang="en-US" altLang="ja-JP"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発注ステータスを「掲載期間待ち」に変更します。</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 name="四角形: 角を丸くする 5">
            <a:extLst>
              <a:ext uri="{FF2B5EF4-FFF2-40B4-BE49-F238E27FC236}">
                <a16:creationId xmlns:a16="http://schemas.microsoft.com/office/drawing/2014/main" id="{09067715-CD4D-24AD-A681-E0B463C002ED}"/>
              </a:ext>
            </a:extLst>
          </p:cNvPr>
          <p:cNvSpPr/>
          <p:nvPr/>
        </p:nvSpPr>
        <p:spPr>
          <a:xfrm>
            <a:off x="593511" y="3076487"/>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弊社対応</a:t>
            </a:r>
          </a:p>
        </p:txBody>
      </p:sp>
      <p:sp>
        <p:nvSpPr>
          <p:cNvPr id="7" name="二等辺三角形 6">
            <a:extLst>
              <a:ext uri="{FF2B5EF4-FFF2-40B4-BE49-F238E27FC236}">
                <a16:creationId xmlns:a16="http://schemas.microsoft.com/office/drawing/2014/main" id="{6974BD62-ACD0-A401-3CCD-837F0B64181A}"/>
              </a:ext>
            </a:extLst>
          </p:cNvPr>
          <p:cNvSpPr/>
          <p:nvPr/>
        </p:nvSpPr>
        <p:spPr>
          <a:xfrm flipV="1">
            <a:off x="3381989" y="4001274"/>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 name="テキスト ボックス 7">
            <a:extLst>
              <a:ext uri="{FF2B5EF4-FFF2-40B4-BE49-F238E27FC236}">
                <a16:creationId xmlns:a16="http://schemas.microsoft.com/office/drawing/2014/main" id="{9BE03C9B-5EB6-B7A0-EAAB-C4C4ECFFF3C6}"/>
              </a:ext>
            </a:extLst>
          </p:cNvPr>
          <p:cNvSpPr txBox="1"/>
          <p:nvPr/>
        </p:nvSpPr>
        <p:spPr>
          <a:xfrm>
            <a:off x="514705" y="4127034"/>
            <a:ext cx="6149346" cy="430887"/>
          </a:xfrm>
          <a:prstGeom prst="rect">
            <a:avLst/>
          </a:prstGeom>
          <a:noFill/>
        </p:spPr>
        <p:txBody>
          <a:bodyPr wrap="square" rtlCol="0">
            <a:spAutoFit/>
          </a:bodyPr>
          <a:lstStyle/>
          <a:p>
            <a:r>
              <a:rPr kumimoji="1" lang="ja-JP" altLang="en-US" sz="1100" dirty="0"/>
              <a:t>契約成立となり制作対応を進めます。</a:t>
            </a:r>
            <a:endParaRPr kumimoji="1" lang="en-US" altLang="ja-JP" sz="1100" dirty="0"/>
          </a:p>
          <a:p>
            <a:r>
              <a:rPr kumimoji="1" lang="ja-JP" altLang="en-US" sz="1100" dirty="0"/>
              <a:t>発注ステータスは「掲載期間待ち」となりますが、</a:t>
            </a:r>
            <a:r>
              <a:rPr lang="ja-JP" altLang="en-US" sz="1100" dirty="0"/>
              <a:t>キャンセルは承れません。ご注意ください。</a:t>
            </a:r>
            <a:endParaRPr kumimoji="1" lang="ja-JP" altLang="en-US" sz="1100" dirty="0"/>
          </a:p>
        </p:txBody>
      </p:sp>
      <p:sp>
        <p:nvSpPr>
          <p:cNvPr id="9" name="正方形/長方形 8">
            <a:extLst>
              <a:ext uri="{FF2B5EF4-FFF2-40B4-BE49-F238E27FC236}">
                <a16:creationId xmlns:a16="http://schemas.microsoft.com/office/drawing/2014/main" id="{22F03F4B-F89C-BBDF-6C02-26B9F911169D}"/>
              </a:ext>
            </a:extLst>
          </p:cNvPr>
          <p:cNvSpPr/>
          <p:nvPr/>
        </p:nvSpPr>
        <p:spPr>
          <a:xfrm>
            <a:off x="479425" y="4725395"/>
            <a:ext cx="1152000" cy="908287"/>
          </a:xfrm>
          <a:prstGeom prst="rect">
            <a:avLst/>
          </a:prstGeom>
          <a:solidFill>
            <a:srgbClr val="000048"/>
          </a:solidFill>
          <a:ln w="28575" cap="flat" cmpd="sng" algn="ctr">
            <a:solidFill>
              <a:srgbClr val="000048"/>
            </a:solidFill>
            <a:prstDash val="solid"/>
            <a:miter lim="800000"/>
          </a:ln>
          <a:effectLst/>
        </p:spPr>
        <p:txBody>
          <a:bodyPr bIns="180000"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再発注</a:t>
            </a:r>
          </a:p>
        </p:txBody>
      </p:sp>
      <p:sp>
        <p:nvSpPr>
          <p:cNvPr id="10" name="正方形/長方形 9">
            <a:extLst>
              <a:ext uri="{FF2B5EF4-FFF2-40B4-BE49-F238E27FC236}">
                <a16:creationId xmlns:a16="http://schemas.microsoft.com/office/drawing/2014/main" id="{B1AE2AA9-E5FB-4CBE-9760-8E547992D3D6}"/>
              </a:ext>
            </a:extLst>
          </p:cNvPr>
          <p:cNvSpPr/>
          <p:nvPr/>
        </p:nvSpPr>
        <p:spPr>
          <a:xfrm>
            <a:off x="1639723" y="4725395"/>
            <a:ext cx="5059610" cy="908287"/>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R="0" lvl="0" defTabSz="914400" eaLnBrk="0" fontAlgn="base" latinLnBrk="0" hangingPunct="0">
              <a:lnSpc>
                <a:spcPct val="120000"/>
              </a:lnSpc>
              <a:spcBef>
                <a:spcPct val="0"/>
              </a:spcBef>
              <a:spcAft>
                <a:spcPct val="0"/>
              </a:spcAft>
              <a:buClrTx/>
              <a:buSzTx/>
              <a:tabLst/>
              <a:defRPr/>
            </a:pP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再発注期限</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：掲載開始日の前営業日から数えて</a:t>
            </a:r>
            <a:r>
              <a:rPr kumimoji="0" lang="en-US" altLang="ja-JP" sz="1100" b="1" i="0" u="sng"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5</a:t>
            </a:r>
            <a:r>
              <a:rPr kumimoji="0" lang="ja-JP" altLang="en-US" sz="1100" b="1" i="0" u="sng"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営業日前</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まで</a:t>
            </a:r>
            <a:endPar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「契約日有無」を「</a:t>
            </a:r>
            <a:r>
              <a:rPr kumimoji="0" lang="ja-JP" altLang="en-US" sz="1100" kern="0" dirty="0">
                <a:solidFill>
                  <a:srgbClr val="000000"/>
                </a:solidFill>
                <a:latin typeface="メイリオ" panose="020B0604030504040204" pitchFamily="50" charset="-128"/>
                <a:ea typeface="メイリオ" panose="020B0604030504040204" pitchFamily="50" charset="-128"/>
              </a:rPr>
              <a:t>有</a:t>
            </a: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」に変更し「掲載期間未定」に確定した掲載期間を</a:t>
            </a:r>
            <a:br>
              <a:rPr kumimoji="0" lang="en-US" altLang="ja-JP"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入力して再発注してください</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1" name="四角形: 角を丸くする 10">
            <a:extLst>
              <a:ext uri="{FF2B5EF4-FFF2-40B4-BE49-F238E27FC236}">
                <a16:creationId xmlns:a16="http://schemas.microsoft.com/office/drawing/2014/main" id="{95F66E5E-771B-4AE0-A18A-953FF0975B6B}"/>
              </a:ext>
            </a:extLst>
          </p:cNvPr>
          <p:cNvSpPr/>
          <p:nvPr/>
        </p:nvSpPr>
        <p:spPr>
          <a:xfrm>
            <a:off x="593511" y="4782436"/>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rPr>
              <a:t>代理店様対応</a:t>
            </a:r>
          </a:p>
        </p:txBody>
      </p:sp>
      <p:sp>
        <p:nvSpPr>
          <p:cNvPr id="12" name="二等辺三角形 11">
            <a:extLst>
              <a:ext uri="{FF2B5EF4-FFF2-40B4-BE49-F238E27FC236}">
                <a16:creationId xmlns:a16="http://schemas.microsoft.com/office/drawing/2014/main" id="{40A5CBF6-2C22-71D0-3DC2-196BCE17E888}"/>
              </a:ext>
            </a:extLst>
          </p:cNvPr>
          <p:cNvSpPr/>
          <p:nvPr/>
        </p:nvSpPr>
        <p:spPr>
          <a:xfrm flipV="1">
            <a:off x="3381989" y="4551785"/>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3" name="二等辺三角形 12">
            <a:extLst>
              <a:ext uri="{FF2B5EF4-FFF2-40B4-BE49-F238E27FC236}">
                <a16:creationId xmlns:a16="http://schemas.microsoft.com/office/drawing/2014/main" id="{FCE200E5-3A10-47A7-F5FF-053EDCC011F1}"/>
              </a:ext>
            </a:extLst>
          </p:cNvPr>
          <p:cNvSpPr/>
          <p:nvPr/>
        </p:nvSpPr>
        <p:spPr>
          <a:xfrm flipV="1">
            <a:off x="3381989" y="5703597"/>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4" name="テキスト ボックス 13">
            <a:extLst>
              <a:ext uri="{FF2B5EF4-FFF2-40B4-BE49-F238E27FC236}">
                <a16:creationId xmlns:a16="http://schemas.microsoft.com/office/drawing/2014/main" id="{F66EDEEE-9681-CC6E-BCFD-EDF13002D3B7}"/>
              </a:ext>
            </a:extLst>
          </p:cNvPr>
          <p:cNvSpPr txBox="1"/>
          <p:nvPr/>
        </p:nvSpPr>
        <p:spPr>
          <a:xfrm>
            <a:off x="514705" y="5877207"/>
            <a:ext cx="6149346" cy="261610"/>
          </a:xfrm>
          <a:prstGeom prst="rect">
            <a:avLst/>
          </a:prstGeom>
          <a:noFill/>
        </p:spPr>
        <p:txBody>
          <a:bodyPr wrap="square" rtlCol="0">
            <a:spAutoFit/>
          </a:bodyPr>
          <a:lstStyle/>
          <a:p>
            <a:r>
              <a:rPr kumimoji="1" lang="ja-JP" altLang="en-US" sz="1100" dirty="0"/>
              <a:t>弊社にて再度発注内容を確認のうえ、発注ステータスを「発注受領」に変更します。</a:t>
            </a:r>
          </a:p>
        </p:txBody>
      </p:sp>
      <p:pic>
        <p:nvPicPr>
          <p:cNvPr id="16" name="図 15" descr="テキスト&#10;&#10;AI 生成コンテンツは誤りを含む可能性があります。">
            <a:extLst>
              <a:ext uri="{FF2B5EF4-FFF2-40B4-BE49-F238E27FC236}">
                <a16:creationId xmlns:a16="http://schemas.microsoft.com/office/drawing/2014/main" id="{4D90EB61-1F93-45EF-44B7-934FFC6DF0A6}"/>
              </a:ext>
            </a:extLst>
          </p:cNvPr>
          <p:cNvPicPr>
            <a:picLocks noChangeAspect="1"/>
          </p:cNvPicPr>
          <p:nvPr/>
        </p:nvPicPr>
        <p:blipFill>
          <a:blip r:embed="rId3"/>
          <a:stretch>
            <a:fillRect/>
          </a:stretch>
        </p:blipFill>
        <p:spPr>
          <a:xfrm>
            <a:off x="6961893" y="2398268"/>
            <a:ext cx="4750681" cy="1654659"/>
          </a:xfrm>
          <a:prstGeom prst="rect">
            <a:avLst/>
          </a:prstGeom>
          <a:ln>
            <a:solidFill>
              <a:schemeClr val="accent5"/>
            </a:solidFill>
          </a:ln>
        </p:spPr>
      </p:pic>
      <p:sp>
        <p:nvSpPr>
          <p:cNvPr id="18" name="四角形: 角を丸くする 17">
            <a:extLst>
              <a:ext uri="{FF2B5EF4-FFF2-40B4-BE49-F238E27FC236}">
                <a16:creationId xmlns:a16="http://schemas.microsoft.com/office/drawing/2014/main" id="{F4B876B0-8508-0FE2-442B-1834EDC19443}"/>
              </a:ext>
            </a:extLst>
          </p:cNvPr>
          <p:cNvSpPr/>
          <p:nvPr/>
        </p:nvSpPr>
        <p:spPr>
          <a:xfrm>
            <a:off x="6961894" y="2110886"/>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案件管理画面</a:t>
            </a:r>
            <a:endParaRPr kumimoji="1" lang="en-US" altLang="ja-JP" sz="900" b="1" dirty="0">
              <a:solidFill>
                <a:schemeClr val="bg1"/>
              </a:solidFill>
            </a:endParaRPr>
          </a:p>
        </p:txBody>
      </p:sp>
      <p:sp>
        <p:nvSpPr>
          <p:cNvPr id="21" name="正方形/長方形 20">
            <a:extLst>
              <a:ext uri="{FF2B5EF4-FFF2-40B4-BE49-F238E27FC236}">
                <a16:creationId xmlns:a16="http://schemas.microsoft.com/office/drawing/2014/main" id="{D463ADC2-4B48-6A23-6AE8-4F8390B26098}"/>
              </a:ext>
            </a:extLst>
          </p:cNvPr>
          <p:cNvSpPr/>
          <p:nvPr/>
        </p:nvSpPr>
        <p:spPr>
          <a:xfrm>
            <a:off x="479425" y="2110886"/>
            <a:ext cx="1152000" cy="655238"/>
          </a:xfrm>
          <a:prstGeom prst="rect">
            <a:avLst/>
          </a:prstGeom>
          <a:solidFill>
            <a:srgbClr val="000048"/>
          </a:solidFill>
          <a:ln w="28575" cap="flat" cmpd="sng" algn="ctr">
            <a:solidFill>
              <a:srgbClr val="000048"/>
            </a:solidFill>
            <a:prstDash val="solid"/>
            <a:miter lim="800000"/>
          </a:ln>
          <a:effectLst/>
        </p:spPr>
        <p:txBody>
          <a:bodyPr bIns="46800"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発注</a:t>
            </a:r>
          </a:p>
        </p:txBody>
      </p:sp>
      <p:sp>
        <p:nvSpPr>
          <p:cNvPr id="22" name="正方形/長方形 21">
            <a:extLst>
              <a:ext uri="{FF2B5EF4-FFF2-40B4-BE49-F238E27FC236}">
                <a16:creationId xmlns:a16="http://schemas.microsoft.com/office/drawing/2014/main" id="{C12CA477-EADD-C97D-6220-CA5BF6E8E15D}"/>
              </a:ext>
            </a:extLst>
          </p:cNvPr>
          <p:cNvSpPr/>
          <p:nvPr/>
        </p:nvSpPr>
        <p:spPr>
          <a:xfrm>
            <a:off x="1639723" y="2110887"/>
            <a:ext cx="5059610" cy="655238"/>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「掲載期間未定」で発注申請完了。</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3" name="四角形: 角を丸くする 22">
            <a:extLst>
              <a:ext uri="{FF2B5EF4-FFF2-40B4-BE49-F238E27FC236}">
                <a16:creationId xmlns:a16="http://schemas.microsoft.com/office/drawing/2014/main" id="{ACFCE96D-0BB7-F008-C83F-083EDFDC31E0}"/>
              </a:ext>
            </a:extLst>
          </p:cNvPr>
          <p:cNvSpPr/>
          <p:nvPr/>
        </p:nvSpPr>
        <p:spPr>
          <a:xfrm>
            <a:off x="593511" y="2167927"/>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rPr>
              <a:t>代理店様対応</a:t>
            </a:r>
          </a:p>
        </p:txBody>
      </p:sp>
      <p:sp>
        <p:nvSpPr>
          <p:cNvPr id="24" name="二等辺三角形 23">
            <a:extLst>
              <a:ext uri="{FF2B5EF4-FFF2-40B4-BE49-F238E27FC236}">
                <a16:creationId xmlns:a16="http://schemas.microsoft.com/office/drawing/2014/main" id="{39ED02E8-9355-693D-FF60-9146B96AF4F7}"/>
              </a:ext>
            </a:extLst>
          </p:cNvPr>
          <p:cNvSpPr/>
          <p:nvPr/>
        </p:nvSpPr>
        <p:spPr>
          <a:xfrm flipV="1">
            <a:off x="3381989" y="2842210"/>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5" name="正方形/長方形 14">
            <a:extLst>
              <a:ext uri="{FF2B5EF4-FFF2-40B4-BE49-F238E27FC236}">
                <a16:creationId xmlns:a16="http://schemas.microsoft.com/office/drawing/2014/main" id="{CD256EF0-8EBF-7385-EB21-1EB7787E4F3F}"/>
              </a:ext>
            </a:extLst>
          </p:cNvPr>
          <p:cNvSpPr/>
          <p:nvPr/>
        </p:nvSpPr>
        <p:spPr>
          <a:xfrm>
            <a:off x="7414380" y="3266166"/>
            <a:ext cx="586718" cy="200531"/>
          </a:xfrm>
          <a:prstGeom prst="rect">
            <a:avLst/>
          </a:prstGeom>
          <a:noFill/>
          <a:ln w="28575">
            <a:solidFill>
              <a:srgbClr val="002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E4930282-5714-DC51-28DF-69A2548C2183}"/>
              </a:ext>
            </a:extLst>
          </p:cNvPr>
          <p:cNvSpPr/>
          <p:nvPr/>
        </p:nvSpPr>
        <p:spPr>
          <a:xfrm>
            <a:off x="10762430" y="3207701"/>
            <a:ext cx="473194" cy="295348"/>
          </a:xfrm>
          <a:prstGeom prst="rect">
            <a:avLst/>
          </a:prstGeom>
          <a:noFill/>
          <a:ln w="28575">
            <a:solidFill>
              <a:srgbClr val="002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吹き出し: 四角形 18">
            <a:extLst>
              <a:ext uri="{FF2B5EF4-FFF2-40B4-BE49-F238E27FC236}">
                <a16:creationId xmlns:a16="http://schemas.microsoft.com/office/drawing/2014/main" id="{59905349-4508-E59D-110D-CE9922608BFB}"/>
              </a:ext>
            </a:extLst>
          </p:cNvPr>
          <p:cNvSpPr/>
          <p:nvPr/>
        </p:nvSpPr>
        <p:spPr>
          <a:xfrm>
            <a:off x="8230648" y="3305695"/>
            <a:ext cx="2187020" cy="642054"/>
          </a:xfrm>
          <a:prstGeom prst="wedgeRectCallout">
            <a:avLst>
              <a:gd name="adj1" fmla="val -60113"/>
              <a:gd name="adj2" fmla="val -40980"/>
            </a:avLst>
          </a:prstGeom>
          <a:solidFill>
            <a:srgbClr val="CCD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chemeClr val="tx1"/>
                </a:solidFill>
                <a:latin typeface="+mn-ea"/>
              </a:rPr>
              <a:t>「発注受領」後に</a:t>
            </a:r>
            <a:endParaRPr kumimoji="1" lang="en-US" altLang="ja-JP" sz="1100" dirty="0">
              <a:solidFill>
                <a:schemeClr val="tx1"/>
              </a:solidFill>
              <a:latin typeface="+mn-ea"/>
            </a:endParaRPr>
          </a:p>
          <a:p>
            <a:pPr algn="ctr"/>
            <a:r>
              <a:rPr lang="ja-JP" altLang="en-US" sz="1100" dirty="0">
                <a:solidFill>
                  <a:schemeClr val="tx1"/>
                </a:solidFill>
                <a:latin typeface="+mn-ea"/>
              </a:rPr>
              <a:t>「掲載期間待ち」となりますが</a:t>
            </a:r>
            <a:endParaRPr lang="en-US" altLang="ja-JP" sz="1100" dirty="0">
              <a:solidFill>
                <a:schemeClr val="tx1"/>
              </a:solidFill>
              <a:latin typeface="+mn-ea"/>
            </a:endParaRPr>
          </a:p>
          <a:p>
            <a:pPr algn="ctr"/>
            <a:r>
              <a:rPr kumimoji="1" lang="ja-JP" altLang="en-US" sz="1100" dirty="0">
                <a:solidFill>
                  <a:schemeClr val="tx1"/>
                </a:solidFill>
                <a:latin typeface="+mn-ea"/>
              </a:rPr>
              <a:t>契約成立となり制作進行します</a:t>
            </a:r>
          </a:p>
        </p:txBody>
      </p:sp>
      <p:sp>
        <p:nvSpPr>
          <p:cNvPr id="20" name="吹き出し: 四角形 19">
            <a:extLst>
              <a:ext uri="{FF2B5EF4-FFF2-40B4-BE49-F238E27FC236}">
                <a16:creationId xmlns:a16="http://schemas.microsoft.com/office/drawing/2014/main" id="{3BC20585-9F70-9715-DF32-00813456CD34}"/>
              </a:ext>
            </a:extLst>
          </p:cNvPr>
          <p:cNvSpPr/>
          <p:nvPr/>
        </p:nvSpPr>
        <p:spPr>
          <a:xfrm>
            <a:off x="9228842" y="2689748"/>
            <a:ext cx="1527479" cy="435120"/>
          </a:xfrm>
          <a:prstGeom prst="wedgeRectCallout">
            <a:avLst>
              <a:gd name="adj1" fmla="val 52815"/>
              <a:gd name="adj2" fmla="val 94092"/>
            </a:avLst>
          </a:prstGeom>
          <a:solidFill>
            <a:srgbClr val="CCD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chemeClr val="tx1"/>
                </a:solidFill>
                <a:latin typeface="+mn-ea"/>
              </a:rPr>
              <a:t>掲載期間確定後に</a:t>
            </a:r>
            <a:endParaRPr kumimoji="1" lang="en-US" altLang="ja-JP" sz="1100" dirty="0">
              <a:solidFill>
                <a:schemeClr val="tx1"/>
              </a:solidFill>
              <a:latin typeface="+mn-ea"/>
            </a:endParaRPr>
          </a:p>
          <a:p>
            <a:pPr algn="ctr"/>
            <a:r>
              <a:rPr kumimoji="1" lang="ja-JP" altLang="en-US" sz="1100" dirty="0">
                <a:solidFill>
                  <a:schemeClr val="tx1"/>
                </a:solidFill>
                <a:latin typeface="+mn-ea"/>
              </a:rPr>
              <a:t>再発注してください</a:t>
            </a:r>
          </a:p>
        </p:txBody>
      </p:sp>
    </p:spTree>
    <p:extLst>
      <p:ext uri="{BB962C8B-B14F-4D97-AF65-F5344CB8AC3E}">
        <p14:creationId xmlns:p14="http://schemas.microsoft.com/office/powerpoint/2010/main" val="6304210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3133928" y="4798379"/>
            <a:ext cx="5943600" cy="543702"/>
          </a:xfrm>
        </p:spPr>
        <p:txBody>
          <a:bodyPr/>
          <a:lstStyle/>
          <a:p>
            <a:r>
              <a:rPr lang="en-US" altLang="ja-JP">
                <a:latin typeface="メイリオ" panose="020B0604030504040204" pitchFamily="34" charset="-128"/>
                <a:ea typeface="メイリオ" panose="020B0604030504040204" pitchFamily="34" charset="-128"/>
              </a:rPr>
              <a:t>LINE NEWS</a:t>
            </a:r>
            <a:r>
              <a:rPr lang="ja-JP" altLang="en-US">
                <a:solidFill>
                  <a:srgbClr val="000048"/>
                </a:solidFill>
              </a:rPr>
              <a:t>の特長</a:t>
            </a:r>
          </a:p>
        </p:txBody>
      </p:sp>
      <p:sp>
        <p:nvSpPr>
          <p:cNvPr id="2" name="テキスト プレースホルダー 5">
            <a:extLst>
              <a:ext uri="{FF2B5EF4-FFF2-40B4-BE49-F238E27FC236}">
                <a16:creationId xmlns:a16="http://schemas.microsoft.com/office/drawing/2014/main" id="{07F7CC26-5BCF-BD2A-B5E4-5614EFB92441}"/>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solidFill>
                  <a:srgbClr val="000048"/>
                </a:solidFill>
              </a:rPr>
              <a:t>03</a:t>
            </a:r>
          </a:p>
        </p:txBody>
      </p:sp>
      <p:pic>
        <p:nvPicPr>
          <p:cNvPr id="4" name="図プレースホルダー 10" descr="アイコン&#10;&#10;自動的に生成された説明">
            <a:extLst>
              <a:ext uri="{FF2B5EF4-FFF2-40B4-BE49-F238E27FC236}">
                <a16:creationId xmlns:a16="http://schemas.microsoft.com/office/drawing/2014/main" id="{1F5D3245-454A-0694-CF7A-0A7A38DCC06E}"/>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6335" y="3019035"/>
            <a:ext cx="1586282" cy="1464484"/>
          </a:xfrm>
          <a:solidFill>
            <a:srgbClr val="FFFFFF"/>
          </a:solidFill>
        </p:spPr>
      </p:pic>
    </p:spTree>
    <p:extLst>
      <p:ext uri="{BB962C8B-B14F-4D97-AF65-F5344CB8AC3E}">
        <p14:creationId xmlns:p14="http://schemas.microsoft.com/office/powerpoint/2010/main" val="33076533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a:latin typeface="+mj-ea"/>
                <a:ea typeface="+mj-ea"/>
              </a:rPr>
              <a:t>LINE NEWS</a:t>
            </a:r>
            <a:br>
              <a:rPr lang="en-US" altLang="ja-JP"/>
            </a:br>
            <a:r>
              <a:rPr lang="ja-JP" altLang="en-US"/>
              <a:t>の特長</a:t>
            </a:r>
            <a:endParaRPr lang="en-US" altLang="ja-JP"/>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4" name="テキスト プレースホルダー 3">
            <a:extLst>
              <a:ext uri="{FF2B5EF4-FFF2-40B4-BE49-F238E27FC236}">
                <a16:creationId xmlns:a16="http://schemas.microsoft.com/office/drawing/2014/main" id="{5C37EF31-8763-CA03-ADAA-0E26E55C020F}"/>
              </a:ext>
            </a:extLst>
          </p:cNvPr>
          <p:cNvSpPr txBox="1">
            <a:spLocks/>
          </p:cNvSpPr>
          <p:nvPr/>
        </p:nvSpPr>
        <p:spPr>
          <a:xfrm>
            <a:off x="1936381" y="19445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a:ln>
                  <a:noFill/>
                </a:ln>
                <a:solidFill>
                  <a:srgbClr val="000048"/>
                </a:solidFill>
                <a:effectLst/>
                <a:uLnTx/>
                <a:uFillTx/>
                <a:latin typeface="+mn-ea"/>
                <a:ea typeface="+mn-ea"/>
                <a:cs typeface="+mn-cs"/>
              </a:rPr>
              <a:t>LINE NEWS</a:t>
            </a:r>
            <a:r>
              <a:rPr kumimoji="1" lang="ja-JP" altLang="en-US" b="1" i="0" u="none" strike="noStrike" kern="1200" cap="none" spc="0" normalizeH="0" baseline="0" noProof="0">
                <a:ln>
                  <a:noFill/>
                </a:ln>
                <a:solidFill>
                  <a:srgbClr val="000048"/>
                </a:solidFill>
                <a:effectLst/>
                <a:uLnTx/>
                <a:uFillTx/>
                <a:latin typeface="+mn-ea"/>
                <a:ea typeface="+mn-ea"/>
                <a:cs typeface="+mn-cs"/>
              </a:rPr>
              <a:t>とは</a:t>
            </a:r>
            <a:endParaRPr kumimoji="1" lang="ja-JP" altLang="en-US" sz="1600" b="1" i="0" u="none" strike="noStrike" kern="1200" cap="none" spc="0" normalizeH="0" baseline="0" noProof="0">
              <a:ln>
                <a:noFill/>
              </a:ln>
              <a:solidFill>
                <a:srgbClr val="000048"/>
              </a:solidFill>
              <a:effectLst/>
              <a:uLnTx/>
              <a:uFillTx/>
              <a:latin typeface="+mn-ea"/>
              <a:ea typeface="+mn-ea"/>
              <a:cs typeface="+mn-cs"/>
            </a:endParaRPr>
          </a:p>
        </p:txBody>
      </p:sp>
      <p:sp>
        <p:nvSpPr>
          <p:cNvPr id="2" name="object 5">
            <a:extLst>
              <a:ext uri="{FF2B5EF4-FFF2-40B4-BE49-F238E27FC236}">
                <a16:creationId xmlns:a16="http://schemas.microsoft.com/office/drawing/2014/main" id="{FA136FFB-38E2-26B7-3B4A-1A791845539A}"/>
              </a:ext>
            </a:extLst>
          </p:cNvPr>
          <p:cNvSpPr txBox="1"/>
          <p:nvPr/>
        </p:nvSpPr>
        <p:spPr>
          <a:xfrm>
            <a:off x="1073138" y="1274604"/>
            <a:ext cx="2043605" cy="151218"/>
          </a:xfrm>
          <a:prstGeom prst="rect">
            <a:avLst/>
          </a:prstGeom>
        </p:spPr>
        <p:txBody>
          <a:bodyPr vert="horz" wrap="square" lIns="0" tIns="11516" rIns="0" bIns="0" rtlCol="0">
            <a:spAutoFit/>
          </a:bodyPr>
          <a:lstStyle/>
          <a:p>
            <a:pPr marL="11516">
              <a:spcBef>
                <a:spcPts val="91"/>
              </a:spcBef>
            </a:pPr>
            <a:r>
              <a:rPr sz="907" b="1" spc="-82">
                <a:solidFill>
                  <a:srgbClr val="999999"/>
                </a:solidFill>
                <a:latin typeface="Meiryo" panose="020B0604030504040204" pitchFamily="34" charset="-128"/>
                <a:ea typeface="Meiryo" panose="020B0604030504040204" pitchFamily="34" charset="-128"/>
                <a:cs typeface="HiraMinProN-W6"/>
              </a:rPr>
              <a:t>リ</a:t>
            </a:r>
            <a:r>
              <a:rPr sz="907" b="1" spc="-54">
                <a:solidFill>
                  <a:srgbClr val="999999"/>
                </a:solidFill>
                <a:latin typeface="Meiryo" panose="020B0604030504040204" pitchFamily="34" charset="-128"/>
                <a:ea typeface="Meiryo" panose="020B0604030504040204" pitchFamily="34" charset="-128"/>
                <a:cs typeface="HiraMinProN-W6"/>
              </a:rPr>
              <a:t>ッ</a:t>
            </a:r>
            <a:r>
              <a:rPr sz="907" b="1" spc="-68">
                <a:solidFill>
                  <a:srgbClr val="999999"/>
                </a:solidFill>
                <a:latin typeface="Meiryo" panose="020B0604030504040204" pitchFamily="34" charset="-128"/>
                <a:ea typeface="Meiryo" panose="020B0604030504040204" pitchFamily="34" charset="-128"/>
                <a:cs typeface="HiraMinProN-W6"/>
              </a:rPr>
              <a:t>チ</a:t>
            </a:r>
            <a:r>
              <a:rPr sz="907" b="1" spc="-103">
                <a:solidFill>
                  <a:srgbClr val="999999"/>
                </a:solidFill>
                <a:latin typeface="Meiryo" panose="020B0604030504040204" pitchFamily="34" charset="-128"/>
                <a:ea typeface="Meiryo" panose="020B0604030504040204" pitchFamily="34" charset="-128"/>
                <a:cs typeface="HiraMinProN-W6"/>
              </a:rPr>
              <a:t>メ</a:t>
            </a:r>
            <a:r>
              <a:rPr sz="907" b="1" spc="-36">
                <a:solidFill>
                  <a:srgbClr val="999999"/>
                </a:solidFill>
                <a:latin typeface="Meiryo" panose="020B0604030504040204" pitchFamily="34" charset="-128"/>
                <a:ea typeface="Meiryo" panose="020B0604030504040204" pitchFamily="34" charset="-128"/>
                <a:cs typeface="HiraMinProN-W6"/>
              </a:rPr>
              <a:t>ッ</a:t>
            </a:r>
            <a:r>
              <a:rPr sz="907" b="1" spc="-23">
                <a:solidFill>
                  <a:srgbClr val="999999"/>
                </a:solidFill>
                <a:latin typeface="Meiryo" panose="020B0604030504040204" pitchFamily="34" charset="-128"/>
                <a:ea typeface="Meiryo" panose="020B0604030504040204" pitchFamily="34" charset="-128"/>
                <a:cs typeface="HiraMinProN-W6"/>
              </a:rPr>
              <a:t>セ</a:t>
            </a:r>
            <a:r>
              <a:rPr sz="907" b="1" spc="-9">
                <a:solidFill>
                  <a:srgbClr val="999999"/>
                </a:solidFill>
                <a:latin typeface="Meiryo" panose="020B0604030504040204" pitchFamily="34" charset="-128"/>
                <a:ea typeface="Meiryo" panose="020B0604030504040204" pitchFamily="34" charset="-128"/>
                <a:cs typeface="HiraMinProN-W6"/>
              </a:rPr>
              <a:t>ー</a:t>
            </a:r>
            <a:r>
              <a:rPr sz="907" b="1" spc="-5">
                <a:solidFill>
                  <a:srgbClr val="999999"/>
                </a:solidFill>
                <a:latin typeface="Meiryo" panose="020B0604030504040204" pitchFamily="34" charset="-128"/>
                <a:ea typeface="Meiryo" panose="020B0604030504040204" pitchFamily="34" charset="-128"/>
                <a:cs typeface="HiraMinProN-W6"/>
              </a:rPr>
              <a:t>ジ</a:t>
            </a:r>
            <a:r>
              <a:rPr sz="907" b="1" spc="-18">
                <a:solidFill>
                  <a:srgbClr val="999999"/>
                </a:solidFill>
                <a:latin typeface="Meiryo" panose="020B0604030504040204" pitchFamily="34" charset="-128"/>
                <a:ea typeface="Meiryo" panose="020B0604030504040204" pitchFamily="34" charset="-128"/>
                <a:cs typeface="HiraMinProN-W6"/>
              </a:rPr>
              <a:t>か</a:t>
            </a:r>
            <a:r>
              <a:rPr sz="907" b="1" spc="-27">
                <a:solidFill>
                  <a:srgbClr val="999999"/>
                </a:solidFill>
                <a:latin typeface="Meiryo" panose="020B0604030504040204" pitchFamily="34" charset="-128"/>
                <a:ea typeface="Meiryo" panose="020B0604030504040204" pitchFamily="34" charset="-128"/>
                <a:cs typeface="HiraMinProN-W6"/>
              </a:rPr>
              <a:t>ら</a:t>
            </a:r>
            <a:r>
              <a:rPr sz="907" b="1" spc="-32">
                <a:solidFill>
                  <a:srgbClr val="999999"/>
                </a:solidFill>
                <a:latin typeface="Meiryo" panose="020B0604030504040204" pitchFamily="34" charset="-128"/>
                <a:ea typeface="Meiryo" panose="020B0604030504040204" pitchFamily="34" charset="-128"/>
                <a:cs typeface="HiraMinProN-W6"/>
              </a:rPr>
              <a:t>ユ</a:t>
            </a:r>
            <a:r>
              <a:rPr sz="907" b="1">
                <a:solidFill>
                  <a:srgbClr val="999999"/>
                </a:solidFill>
                <a:latin typeface="Meiryo" panose="020B0604030504040204" pitchFamily="34" charset="-128"/>
                <a:ea typeface="Meiryo" panose="020B0604030504040204" pitchFamily="34" charset="-128"/>
                <a:cs typeface="HiraMinProN-W6"/>
              </a:rPr>
              <a:t>ー</a:t>
            </a:r>
            <a:r>
              <a:rPr sz="907" b="1" spc="-5">
                <a:solidFill>
                  <a:srgbClr val="999999"/>
                </a:solidFill>
                <a:latin typeface="Meiryo" panose="020B0604030504040204" pitchFamily="34" charset="-128"/>
                <a:ea typeface="Meiryo" panose="020B0604030504040204" pitchFamily="34" charset="-128"/>
                <a:cs typeface="HiraMinProN-W6"/>
              </a:rPr>
              <a:t>ザー</a:t>
            </a:r>
            <a:r>
              <a:rPr sz="907" b="1" spc="-9">
                <a:solidFill>
                  <a:srgbClr val="999999"/>
                </a:solidFill>
                <a:latin typeface="Meiryo" panose="020B0604030504040204" pitchFamily="34" charset="-128"/>
                <a:ea typeface="Meiryo" panose="020B0604030504040204" pitchFamily="34" charset="-128"/>
                <a:cs typeface="HiraMinProN-W6"/>
              </a:rPr>
              <a:t>を</a:t>
            </a:r>
            <a:r>
              <a:rPr sz="907" b="1">
                <a:solidFill>
                  <a:srgbClr val="999999"/>
                </a:solidFill>
                <a:latin typeface="Meiryo" panose="020B0604030504040204" pitchFamily="34" charset="-128"/>
                <a:ea typeface="Meiryo" panose="020B0604030504040204" pitchFamily="34" charset="-128"/>
                <a:cs typeface="HiraMinProN-W6"/>
              </a:rPr>
              <a:t>誘導</a:t>
            </a:r>
            <a:endParaRPr sz="907" b="1">
              <a:latin typeface="Meiryo" panose="020B0604030504040204" pitchFamily="34" charset="-128"/>
              <a:ea typeface="Meiryo" panose="020B0604030504040204" pitchFamily="34" charset="-128"/>
              <a:cs typeface="HiraMinProN-W6"/>
            </a:endParaRPr>
          </a:p>
        </p:txBody>
      </p:sp>
      <p:sp>
        <p:nvSpPr>
          <p:cNvPr id="7" name="object 6">
            <a:extLst>
              <a:ext uri="{FF2B5EF4-FFF2-40B4-BE49-F238E27FC236}">
                <a16:creationId xmlns:a16="http://schemas.microsoft.com/office/drawing/2014/main" id="{6170E414-9D1B-38C9-80D3-A6FA0E4E9929}"/>
              </a:ext>
            </a:extLst>
          </p:cNvPr>
          <p:cNvSpPr txBox="1"/>
          <p:nvPr/>
        </p:nvSpPr>
        <p:spPr>
          <a:xfrm>
            <a:off x="3904813" y="1274605"/>
            <a:ext cx="1590612" cy="151218"/>
          </a:xfrm>
          <a:prstGeom prst="rect">
            <a:avLst/>
          </a:prstGeom>
        </p:spPr>
        <p:txBody>
          <a:bodyPr vert="horz" wrap="square" lIns="0" tIns="11516" rIns="0" bIns="0" rtlCol="0">
            <a:spAutoFit/>
          </a:bodyPr>
          <a:lstStyle/>
          <a:p>
            <a:pPr marL="11516">
              <a:spcBef>
                <a:spcPts val="91"/>
              </a:spcBef>
            </a:pPr>
            <a:r>
              <a:rPr lang="ja-JP" altLang="en-US" sz="907" b="1" spc="45">
                <a:solidFill>
                  <a:srgbClr val="999999"/>
                </a:solidFill>
                <a:latin typeface="Meiryo" panose="020B0604030504040204" pitchFamily="34" charset="-128"/>
                <a:ea typeface="Meiryo" panose="020B0604030504040204" pitchFamily="34" charset="-128"/>
                <a:cs typeface="HiraMinProN-W6"/>
              </a:rPr>
              <a:t>記事</a:t>
            </a:r>
            <a:r>
              <a:rPr sz="907" b="1" spc="-5" dirty="0" err="1">
                <a:solidFill>
                  <a:srgbClr val="999999"/>
                </a:solidFill>
                <a:latin typeface="Meiryo" panose="020B0604030504040204" pitchFamily="34" charset="-128"/>
                <a:ea typeface="Meiryo" panose="020B0604030504040204" pitchFamily="34" charset="-128"/>
                <a:cs typeface="HiraMinProN-W6"/>
              </a:rPr>
              <a:t>一</a:t>
            </a:r>
            <a:r>
              <a:rPr sz="907" b="1" spc="-27" dirty="0" err="1">
                <a:solidFill>
                  <a:srgbClr val="999999"/>
                </a:solidFill>
                <a:latin typeface="Meiryo" panose="020B0604030504040204" pitchFamily="34" charset="-128"/>
                <a:ea typeface="Meiryo" panose="020B0604030504040204" pitchFamily="34" charset="-128"/>
                <a:cs typeface="HiraMinProN-W6"/>
              </a:rPr>
              <a:t>覧</a:t>
            </a:r>
            <a:r>
              <a:rPr sz="907" b="1" spc="-23" dirty="0" err="1">
                <a:solidFill>
                  <a:srgbClr val="999999"/>
                </a:solidFill>
                <a:latin typeface="Meiryo" panose="020B0604030504040204" pitchFamily="34" charset="-128"/>
                <a:ea typeface="Meiryo" panose="020B0604030504040204" pitchFamily="34" charset="-128"/>
                <a:cs typeface="HiraMinProN-W6"/>
              </a:rPr>
              <a:t>ペ</a:t>
            </a:r>
            <a:r>
              <a:rPr sz="907" b="1" spc="-9" dirty="0" err="1">
                <a:solidFill>
                  <a:srgbClr val="999999"/>
                </a:solidFill>
                <a:latin typeface="Meiryo" panose="020B0604030504040204" pitchFamily="34" charset="-128"/>
                <a:ea typeface="Meiryo" panose="020B0604030504040204" pitchFamily="34" charset="-128"/>
                <a:cs typeface="HiraMinProN-W6"/>
              </a:rPr>
              <a:t>ー</a:t>
            </a:r>
            <a:r>
              <a:rPr sz="907" b="1" dirty="0" err="1">
                <a:solidFill>
                  <a:srgbClr val="999999"/>
                </a:solidFill>
                <a:latin typeface="Meiryo" panose="020B0604030504040204" pitchFamily="34" charset="-128"/>
                <a:ea typeface="Meiryo" panose="020B0604030504040204" pitchFamily="34" charset="-128"/>
                <a:cs typeface="HiraMinProN-W6"/>
              </a:rPr>
              <a:t>ジ</a:t>
            </a:r>
            <a:endParaRPr sz="907" b="1" dirty="0">
              <a:latin typeface="Meiryo" panose="020B0604030504040204" pitchFamily="34" charset="-128"/>
              <a:ea typeface="Meiryo" panose="020B0604030504040204" pitchFamily="34" charset="-128"/>
              <a:cs typeface="HiraMinProN-W6"/>
            </a:endParaRPr>
          </a:p>
        </p:txBody>
      </p:sp>
      <p:sp>
        <p:nvSpPr>
          <p:cNvPr id="8" name="object 8">
            <a:extLst>
              <a:ext uri="{FF2B5EF4-FFF2-40B4-BE49-F238E27FC236}">
                <a16:creationId xmlns:a16="http://schemas.microsoft.com/office/drawing/2014/main" id="{F40F9707-2DEA-D186-4D48-E32AE6D2E979}"/>
              </a:ext>
            </a:extLst>
          </p:cNvPr>
          <p:cNvSpPr/>
          <p:nvPr/>
        </p:nvSpPr>
        <p:spPr>
          <a:xfrm>
            <a:off x="3551628" y="3280627"/>
            <a:ext cx="144530" cy="330520"/>
          </a:xfrm>
          <a:custGeom>
            <a:avLst/>
            <a:gdLst/>
            <a:ahLst/>
            <a:cxnLst/>
            <a:rect l="l" t="t" r="r" b="b"/>
            <a:pathLst>
              <a:path w="159385" h="364489">
                <a:moveTo>
                  <a:pt x="0" y="0"/>
                </a:moveTo>
                <a:lnTo>
                  <a:pt x="0" y="364185"/>
                </a:lnTo>
                <a:lnTo>
                  <a:pt x="158826" y="182092"/>
                </a:lnTo>
                <a:lnTo>
                  <a:pt x="0" y="0"/>
                </a:lnTo>
                <a:close/>
              </a:path>
            </a:pathLst>
          </a:custGeom>
          <a:solidFill>
            <a:srgbClr val="06C755"/>
          </a:solid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10" name="object 12">
            <a:extLst>
              <a:ext uri="{FF2B5EF4-FFF2-40B4-BE49-F238E27FC236}">
                <a16:creationId xmlns:a16="http://schemas.microsoft.com/office/drawing/2014/main" id="{0264AB0D-CECF-36B6-E889-15A37F4D4CA2}"/>
              </a:ext>
            </a:extLst>
          </p:cNvPr>
          <p:cNvSpPr txBox="1"/>
          <p:nvPr/>
        </p:nvSpPr>
        <p:spPr>
          <a:xfrm>
            <a:off x="6667079" y="1510527"/>
            <a:ext cx="3989163" cy="357877"/>
          </a:xfrm>
          <a:prstGeom prst="rect">
            <a:avLst/>
          </a:prstGeom>
        </p:spPr>
        <p:txBody>
          <a:bodyPr vert="horz" wrap="square" lIns="0" tIns="11516" rIns="0" bIns="0" rtlCol="0">
            <a:spAutoFit/>
          </a:bodyPr>
          <a:lstStyle/>
          <a:p>
            <a:pPr marL="58733" marR="681193" indent="4031">
              <a:lnSpc>
                <a:spcPts val="2720"/>
              </a:lnSpc>
              <a:spcBef>
                <a:spcPts val="91"/>
              </a:spcBef>
            </a:pPr>
            <a:r>
              <a:rPr sz="2200" b="1" spc="163">
                <a:solidFill>
                  <a:srgbClr val="404076"/>
                </a:solidFill>
                <a:latin typeface="Meiryo" panose="020B0604030504040204" pitchFamily="34" charset="-128"/>
                <a:ea typeface="Meiryo" panose="020B0604030504040204" pitchFamily="34" charset="-128"/>
                <a:cs typeface="HiraMinProN-W6"/>
              </a:rPr>
              <a:t>PUSH</a:t>
            </a:r>
            <a:r>
              <a:rPr sz="2200" b="1" spc="208">
                <a:solidFill>
                  <a:srgbClr val="404076"/>
                </a:solidFill>
                <a:latin typeface="Meiryo" panose="020B0604030504040204" pitchFamily="34" charset="-128"/>
                <a:ea typeface="Meiryo" panose="020B0604030504040204" pitchFamily="34" charset="-128"/>
                <a:cs typeface="HiraMinProN-W6"/>
              </a:rPr>
              <a:t>型</a:t>
            </a:r>
            <a:r>
              <a:rPr lang="ja-JP" altLang="en-US" sz="2200" b="1" spc="208">
                <a:solidFill>
                  <a:srgbClr val="404076"/>
                </a:solidFill>
                <a:latin typeface="Meiryo" panose="020B0604030504040204" pitchFamily="34" charset="-128"/>
                <a:ea typeface="Meiryo" panose="020B0604030504040204" pitchFamily="34" charset="-128"/>
                <a:cs typeface="HiraMinProN-W6"/>
              </a:rPr>
              <a:t>の</a:t>
            </a:r>
            <a:r>
              <a:rPr sz="2200" b="1" spc="-141">
                <a:solidFill>
                  <a:srgbClr val="404076"/>
                </a:solidFill>
                <a:latin typeface="Meiryo" panose="020B0604030504040204" pitchFamily="34" charset="-128"/>
                <a:ea typeface="Meiryo" panose="020B0604030504040204" pitchFamily="34" charset="-128"/>
                <a:cs typeface="HiraMinProN-W6"/>
              </a:rPr>
              <a:t>ニ</a:t>
            </a:r>
            <a:r>
              <a:rPr sz="2200" b="1" spc="-118">
                <a:solidFill>
                  <a:srgbClr val="404076"/>
                </a:solidFill>
                <a:latin typeface="Meiryo" panose="020B0604030504040204" pitchFamily="34" charset="-128"/>
                <a:ea typeface="Meiryo" panose="020B0604030504040204" pitchFamily="34" charset="-128"/>
                <a:cs typeface="HiraMinProN-W6"/>
              </a:rPr>
              <a:t>ュ</a:t>
            </a:r>
            <a:r>
              <a:rPr sz="2200" b="1" spc="-163">
                <a:solidFill>
                  <a:srgbClr val="404076"/>
                </a:solidFill>
                <a:latin typeface="Meiryo" panose="020B0604030504040204" pitchFamily="34" charset="-128"/>
                <a:ea typeface="Meiryo" panose="020B0604030504040204" pitchFamily="34" charset="-128"/>
                <a:cs typeface="HiraMinProN-W6"/>
              </a:rPr>
              <a:t>ー</a:t>
            </a:r>
            <a:r>
              <a:rPr sz="2200" b="1" spc="-50">
                <a:solidFill>
                  <a:srgbClr val="404076"/>
                </a:solidFill>
                <a:latin typeface="Meiryo" panose="020B0604030504040204" pitchFamily="34" charset="-128"/>
                <a:ea typeface="Meiryo" panose="020B0604030504040204" pitchFamily="34" charset="-128"/>
                <a:cs typeface="HiraMinProN-W6"/>
              </a:rPr>
              <a:t>ス</a:t>
            </a:r>
            <a:r>
              <a:rPr sz="2200" b="1">
                <a:solidFill>
                  <a:srgbClr val="404076"/>
                </a:solidFill>
                <a:latin typeface="Meiryo" panose="020B0604030504040204" pitchFamily="34" charset="-128"/>
                <a:ea typeface="Meiryo" panose="020B0604030504040204" pitchFamily="34" charset="-128"/>
                <a:cs typeface="HiraMinProN-W6"/>
              </a:rPr>
              <a:t>配信</a:t>
            </a:r>
          </a:p>
        </p:txBody>
      </p:sp>
      <p:pic>
        <p:nvPicPr>
          <p:cNvPr id="11" name="図 10">
            <a:extLst>
              <a:ext uri="{FF2B5EF4-FFF2-40B4-BE49-F238E27FC236}">
                <a16:creationId xmlns:a16="http://schemas.microsoft.com/office/drawing/2014/main" id="{77F11E9E-8553-D0B9-AD59-AB700650F0A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904813" y="1541116"/>
            <a:ext cx="2238621" cy="3844457"/>
          </a:xfrm>
          <a:prstGeom prst="rect">
            <a:avLst/>
          </a:prstGeom>
          <a:ln>
            <a:solidFill>
              <a:schemeClr val="bg1">
                <a:lumMod val="50000"/>
              </a:schemeClr>
            </a:solidFill>
          </a:ln>
        </p:spPr>
      </p:pic>
      <p:sp>
        <p:nvSpPr>
          <p:cNvPr id="12" name="テキスト ボックス 5">
            <a:extLst>
              <a:ext uri="{FF2B5EF4-FFF2-40B4-BE49-F238E27FC236}">
                <a16:creationId xmlns:a16="http://schemas.microsoft.com/office/drawing/2014/main" id="{A3024570-9CA4-03D9-3D63-63AA5EBA226C}"/>
              </a:ext>
            </a:extLst>
          </p:cNvPr>
          <p:cNvSpPr txBox="1"/>
          <p:nvPr/>
        </p:nvSpPr>
        <p:spPr>
          <a:xfrm>
            <a:off x="6738147" y="1995257"/>
            <a:ext cx="4747275" cy="1387532"/>
          </a:xfrm>
          <a:prstGeom prst="rect">
            <a:avLst/>
          </a:prstGeom>
          <a:noFill/>
        </p:spPr>
        <p:txBody>
          <a:bodyPr wrap="square" lIns="0" tIns="32645" rIns="0" bIns="0" rtlCol="0" anchor="t">
            <a:noAutofit/>
          </a:bodyPr>
          <a:lstStyle/>
          <a:p>
            <a:pPr latinLnBrk="1">
              <a:lnSpc>
                <a:spcPct val="150000"/>
              </a:lnSpc>
              <a:buClr>
                <a:srgbClr val="0AC200"/>
              </a:buClr>
            </a:pPr>
            <a:r>
              <a:rPr lang="ja-JP" altLang="en-US" sz="1100">
                <a:solidFill>
                  <a:schemeClr val="tx1">
                    <a:lumMod val="75000"/>
                    <a:lumOff val="25000"/>
                  </a:schemeClr>
                </a:solidFill>
                <a:latin typeface="Meiryo"/>
                <a:ea typeface="Meiryo"/>
                <a:cs typeface="Arial"/>
              </a:rPr>
              <a:t>「総友だち数、</a:t>
            </a:r>
            <a:r>
              <a:rPr lang="en-US" altLang="ja-JP" sz="1100" dirty="0">
                <a:solidFill>
                  <a:schemeClr val="tx1">
                    <a:lumMod val="75000"/>
                    <a:lumOff val="25000"/>
                  </a:schemeClr>
                </a:solidFill>
                <a:latin typeface="Meiryo"/>
                <a:ea typeface="Meiryo"/>
                <a:cs typeface="Arial"/>
              </a:rPr>
              <a:t>4,400</a:t>
            </a:r>
            <a:r>
              <a:rPr lang="ja-JP" altLang="en-US" sz="1100">
                <a:solidFill>
                  <a:schemeClr val="tx1">
                    <a:lumMod val="75000"/>
                    <a:lumOff val="25000"/>
                  </a:schemeClr>
                </a:solidFill>
                <a:latin typeface="Meiryo"/>
                <a:ea typeface="Meiryo"/>
                <a:cs typeface="Arial"/>
              </a:rPr>
              <a:t>万人以上」</a:t>
            </a:r>
            <a:r>
              <a:rPr lang="en-US" altLang="ja-JP" sz="1100" dirty="0">
                <a:solidFill>
                  <a:schemeClr val="tx1">
                    <a:lumMod val="75000"/>
                    <a:lumOff val="25000"/>
                  </a:schemeClr>
                </a:solidFill>
                <a:latin typeface="Meiryo"/>
                <a:ea typeface="Meiryo"/>
                <a:cs typeface="Arial"/>
              </a:rPr>
              <a:t> ※2026</a:t>
            </a:r>
            <a:r>
              <a:rPr lang="ja-JP" altLang="en-US" sz="1100">
                <a:solidFill>
                  <a:schemeClr val="tx1">
                    <a:lumMod val="75000"/>
                    <a:lumOff val="25000"/>
                  </a:schemeClr>
                </a:solidFill>
                <a:latin typeface="Meiryo"/>
                <a:ea typeface="Meiryo"/>
                <a:cs typeface="Arial"/>
              </a:rPr>
              <a:t>年</a:t>
            </a:r>
            <a:r>
              <a:rPr lang="en-US" altLang="ja-JP" sz="1100" dirty="0">
                <a:solidFill>
                  <a:schemeClr val="tx1">
                    <a:lumMod val="75000"/>
                    <a:lumOff val="25000"/>
                  </a:schemeClr>
                </a:solidFill>
                <a:latin typeface="Meiryo"/>
                <a:ea typeface="Meiryo"/>
                <a:cs typeface="Arial"/>
              </a:rPr>
              <a:t>1</a:t>
            </a:r>
            <a:r>
              <a:rPr lang="ja-JP" altLang="en-US" sz="1100">
                <a:solidFill>
                  <a:schemeClr val="tx1">
                    <a:lumMod val="75000"/>
                    <a:lumOff val="25000"/>
                  </a:schemeClr>
                </a:solidFill>
                <a:latin typeface="Meiryo"/>
                <a:ea typeface="Meiryo"/>
                <a:cs typeface="Arial"/>
              </a:rPr>
              <a:t>月末時点</a:t>
            </a:r>
            <a:endParaRPr lang="en-US" altLang="ja-JP" sz="1100" dirty="0">
              <a:solidFill>
                <a:schemeClr val="tx1">
                  <a:lumMod val="75000"/>
                  <a:lumOff val="25000"/>
                </a:schemeClr>
              </a:solidFill>
              <a:latin typeface="Meiryo"/>
              <a:ea typeface="Meiryo"/>
              <a:cs typeface="Arial"/>
            </a:endParaRPr>
          </a:p>
          <a:p>
            <a:pPr latinLnBrk="1">
              <a:lnSpc>
                <a:spcPct val="150000"/>
              </a:lnSpc>
              <a:buClr>
                <a:srgbClr val="0AC200"/>
              </a:buClr>
            </a:pPr>
            <a:r>
              <a:rPr lang="en"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の</a:t>
            </a:r>
            <a:r>
              <a:rPr lang="en"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LINE</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公式アカウント配信のリッチメッセージ内に見出しを掲載。朝昼夕夜</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1</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日</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4</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回のリッチメッセージ配信でタイムリーなニュースをお届けします。</a:t>
            </a: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p:txBody>
      </p:sp>
      <p:sp>
        <p:nvSpPr>
          <p:cNvPr id="13" name="テキスト ボックス 5">
            <a:extLst>
              <a:ext uri="{FF2B5EF4-FFF2-40B4-BE49-F238E27FC236}">
                <a16:creationId xmlns:a16="http://schemas.microsoft.com/office/drawing/2014/main" id="{F9A6CEE7-2C17-E4B4-2DDA-43BC9D3D01A9}"/>
              </a:ext>
            </a:extLst>
          </p:cNvPr>
          <p:cNvSpPr txBox="1"/>
          <p:nvPr/>
        </p:nvSpPr>
        <p:spPr>
          <a:xfrm>
            <a:off x="6738147" y="4417713"/>
            <a:ext cx="4609078" cy="1387532"/>
          </a:xfrm>
          <a:prstGeom prst="rect">
            <a:avLst/>
          </a:prstGeom>
          <a:noFill/>
        </p:spPr>
        <p:txBody>
          <a:bodyPr wrap="square" lIns="0" tIns="32645" rIns="0" bIns="0" rtlCol="0" anchor="t">
            <a:noAutofit/>
          </a:bodyPr>
          <a:lstStyle/>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エンタメ、スポーツ、政治、経済、ファッションからグルメまで、幅広いジャンルの主要ニュースを毎日配信しています。</a:t>
            </a: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p:txBody>
      </p:sp>
      <p:pic>
        <p:nvPicPr>
          <p:cNvPr id="14" name="図 13" descr="グラフィカル ユーザー インターフェイス, Web サイト&#10;&#10;自動的に生成された説明">
            <a:extLst>
              <a:ext uri="{FF2B5EF4-FFF2-40B4-BE49-F238E27FC236}">
                <a16:creationId xmlns:a16="http://schemas.microsoft.com/office/drawing/2014/main" id="{435347A8-163A-F5C6-F58D-830F8F8DD5B1}"/>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73138" y="1541116"/>
            <a:ext cx="2229996" cy="4422287"/>
          </a:xfrm>
          <a:prstGeom prst="rect">
            <a:avLst/>
          </a:prstGeom>
          <a:ln>
            <a:solidFill>
              <a:schemeClr val="bg1">
                <a:lumMod val="50000"/>
              </a:schemeClr>
            </a:solidFill>
          </a:ln>
        </p:spPr>
      </p:pic>
      <p:sp>
        <p:nvSpPr>
          <p:cNvPr id="15" name="object 3">
            <a:extLst>
              <a:ext uri="{FF2B5EF4-FFF2-40B4-BE49-F238E27FC236}">
                <a16:creationId xmlns:a16="http://schemas.microsoft.com/office/drawing/2014/main" id="{2AE5017C-B64E-64FB-8FD9-577AFC88F40F}"/>
              </a:ext>
            </a:extLst>
          </p:cNvPr>
          <p:cNvSpPr txBox="1"/>
          <p:nvPr/>
        </p:nvSpPr>
        <p:spPr>
          <a:xfrm>
            <a:off x="1159142" y="6131716"/>
            <a:ext cx="10672916" cy="171840"/>
          </a:xfrm>
          <a:prstGeom prst="rect">
            <a:avLst/>
          </a:prstGeom>
        </p:spPr>
        <p:txBody>
          <a:bodyPr vert="horz" wrap="square" lIns="0" tIns="33018" rIns="0" bIns="0" rtlCol="0">
            <a:spAutoFit/>
          </a:bodyPr>
          <a:lstStyle/>
          <a:p>
            <a:pPr marL="11516">
              <a:spcBef>
                <a:spcPts val="236"/>
              </a:spcBef>
            </a:pPr>
            <a:r>
              <a:rPr lang="en-US" altLang="ja-JP" sz="900" spc="23">
                <a:solidFill>
                  <a:schemeClr val="tx1">
                    <a:lumMod val="50000"/>
                    <a:lumOff val="50000"/>
                  </a:schemeClr>
                </a:solidFill>
                <a:latin typeface="Meiryo" panose="020B0604030504040204" pitchFamily="34" charset="-128"/>
                <a:ea typeface="Meiryo" panose="020B0604030504040204" pitchFamily="34" charset="-128"/>
                <a:cs typeface="Arial Unicode MS"/>
              </a:rPr>
              <a:t>※</a:t>
            </a:r>
            <a:r>
              <a:rPr lang="ja-JP" altLang="en-US" sz="900" spc="23">
                <a:solidFill>
                  <a:schemeClr val="tx1">
                    <a:lumMod val="50000"/>
                    <a:lumOff val="50000"/>
                  </a:schemeClr>
                </a:solidFill>
                <a:latin typeface="Meiryo" panose="020B0604030504040204" pitchFamily="34" charset="-128"/>
                <a:ea typeface="Meiryo" panose="020B0604030504040204" pitchFamily="34" charset="-128"/>
                <a:cs typeface="Arial Unicode MS"/>
              </a:rPr>
              <a:t>一部端末で表示が異なる場合があります。</a:t>
            </a:r>
          </a:p>
        </p:txBody>
      </p:sp>
      <p:sp>
        <p:nvSpPr>
          <p:cNvPr id="9" name="object 12">
            <a:extLst>
              <a:ext uri="{FF2B5EF4-FFF2-40B4-BE49-F238E27FC236}">
                <a16:creationId xmlns:a16="http://schemas.microsoft.com/office/drawing/2014/main" id="{F9FF9A78-ED60-E2CB-787D-1334DB13682D}"/>
              </a:ext>
            </a:extLst>
          </p:cNvPr>
          <p:cNvSpPr txBox="1"/>
          <p:nvPr/>
        </p:nvSpPr>
        <p:spPr>
          <a:xfrm>
            <a:off x="6667079" y="3912303"/>
            <a:ext cx="5591858" cy="357877"/>
          </a:xfrm>
          <a:prstGeom prst="rect">
            <a:avLst/>
          </a:prstGeom>
        </p:spPr>
        <p:txBody>
          <a:bodyPr vert="horz" wrap="square" lIns="0" tIns="11516" rIns="0" bIns="0" rtlCol="0" anchor="t">
            <a:spAutoFit/>
          </a:bodyPr>
          <a:lstStyle/>
          <a:p>
            <a:pPr marL="58420" marR="680720" indent="3810">
              <a:lnSpc>
                <a:spcPts val="2720"/>
              </a:lnSpc>
              <a:spcBef>
                <a:spcPts val="91"/>
              </a:spcBef>
            </a:pPr>
            <a:r>
              <a:rPr lang="ja-JP" altLang="en-US" sz="2200" b="1" spc="163" dirty="0">
                <a:solidFill>
                  <a:srgbClr val="404076"/>
                </a:solidFill>
                <a:latin typeface="Meiryo"/>
                <a:ea typeface="Meiryo"/>
              </a:rPr>
              <a:t>幅広いジャンルの</a:t>
            </a:r>
            <a:r>
              <a:rPr lang="en-US" sz="2200" b="1" spc="163" dirty="0">
                <a:solidFill>
                  <a:srgbClr val="404076"/>
                </a:solidFill>
                <a:latin typeface="Meiryo"/>
                <a:ea typeface="Meiryo"/>
              </a:rPr>
              <a:t>NEWS DIGEST</a:t>
            </a:r>
            <a:endParaRPr lang="ja-JP" altLang="en-US" dirty="0"/>
          </a:p>
        </p:txBody>
      </p:sp>
    </p:spTree>
    <p:extLst>
      <p:ext uri="{BB962C8B-B14F-4D97-AF65-F5344CB8AC3E}">
        <p14:creationId xmlns:p14="http://schemas.microsoft.com/office/powerpoint/2010/main" val="6344869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A6CED9-D63A-8075-B78E-5233CB9A8D14}"/>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C94205D-2EC1-E800-ED57-248DEC16119C}"/>
              </a:ext>
            </a:extLst>
          </p:cNvPr>
          <p:cNvSpPr>
            <a:spLocks noGrp="1"/>
          </p:cNvSpPr>
          <p:nvPr>
            <p:ph type="body" sz="quarter" idx="12"/>
          </p:nvPr>
        </p:nvSpPr>
        <p:spPr>
          <a:xfrm>
            <a:off x="623644" y="75225"/>
            <a:ext cx="866756" cy="410840"/>
          </a:xfrm>
        </p:spPr>
        <p:txBody>
          <a:bodyPr/>
          <a:lstStyle/>
          <a:p>
            <a:pPr marL="0" indent="0">
              <a:buNone/>
            </a:pPr>
            <a:r>
              <a:rPr lang="en-US" altLang="ja-JP">
                <a:latin typeface="+mj-ea"/>
                <a:ea typeface="+mj-ea"/>
              </a:rPr>
              <a:t>LINE NEWS</a:t>
            </a:r>
            <a:br>
              <a:rPr lang="en-US" altLang="ja-JP"/>
            </a:br>
            <a:r>
              <a:rPr lang="ja-JP" altLang="en-US"/>
              <a:t>の特長</a:t>
            </a:r>
            <a:endParaRPr lang="en-US" altLang="ja-JP"/>
          </a:p>
        </p:txBody>
      </p:sp>
      <p:pic>
        <p:nvPicPr>
          <p:cNvPr id="6" name="図プレースホルダー 8" descr="アイコン&#10;&#10;自動的に生成された説明">
            <a:extLst>
              <a:ext uri="{FF2B5EF4-FFF2-40B4-BE49-F238E27FC236}">
                <a16:creationId xmlns:a16="http://schemas.microsoft.com/office/drawing/2014/main" id="{6527AA1B-C643-9ABE-1B59-8F93B3D25E9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4" name="テキスト プレースホルダー 3">
            <a:extLst>
              <a:ext uri="{FF2B5EF4-FFF2-40B4-BE49-F238E27FC236}">
                <a16:creationId xmlns:a16="http://schemas.microsoft.com/office/drawing/2014/main" id="{44CE78AB-BD72-212A-32AE-3E16261DB714}"/>
              </a:ext>
            </a:extLst>
          </p:cNvPr>
          <p:cNvSpPr txBox="1">
            <a:spLocks/>
          </p:cNvSpPr>
          <p:nvPr/>
        </p:nvSpPr>
        <p:spPr>
          <a:xfrm>
            <a:off x="1936381" y="19445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a:ln>
                  <a:noFill/>
                </a:ln>
                <a:solidFill>
                  <a:srgbClr val="000048"/>
                </a:solidFill>
                <a:effectLst/>
                <a:uLnTx/>
                <a:uFillTx/>
                <a:latin typeface="メイリオ"/>
                <a:ea typeface="メイリオ"/>
              </a:rPr>
              <a:t>広告商品特徴</a:t>
            </a:r>
            <a:endParaRPr kumimoji="1" lang="ja-JP" altLang="en-US" sz="1600" b="1" i="0" u="none" strike="noStrike" kern="1200" cap="none" spc="0" normalizeH="0" baseline="0" noProof="0">
              <a:ln>
                <a:noFill/>
              </a:ln>
              <a:solidFill>
                <a:srgbClr val="000048"/>
              </a:solidFill>
              <a:effectLst/>
              <a:uLnTx/>
              <a:uFillTx/>
              <a:latin typeface="メイリオ"/>
              <a:ea typeface="メイリオ"/>
            </a:endParaRPr>
          </a:p>
        </p:txBody>
      </p:sp>
      <p:sp>
        <p:nvSpPr>
          <p:cNvPr id="5" name="テキスト プレースホルダー 2">
            <a:extLst>
              <a:ext uri="{FF2B5EF4-FFF2-40B4-BE49-F238E27FC236}">
                <a16:creationId xmlns:a16="http://schemas.microsoft.com/office/drawing/2014/main" id="{A56C1023-99B1-DB2E-F6C9-94DBBB622608}"/>
              </a:ext>
            </a:extLst>
          </p:cNvPr>
          <p:cNvSpPr>
            <a:spLocks noGrp="1"/>
          </p:cNvSpPr>
          <p:nvPr>
            <p:ph type="body" sz="quarter" idx="10"/>
          </p:nvPr>
        </p:nvSpPr>
        <p:spPr>
          <a:xfrm>
            <a:off x="587374" y="1098189"/>
            <a:ext cx="11014609" cy="792088"/>
          </a:xfrm>
        </p:spPr>
        <p:txBody>
          <a:bodyPr/>
          <a:lstStyle/>
          <a:p>
            <a:r>
              <a:rPr lang="ja-JP" altLang="en-US" sz="1400" b="0">
                <a:latin typeface="Meiryo"/>
                <a:ea typeface="Meiryo"/>
              </a:rPr>
              <a:t>主要ニュースと同じ</a:t>
            </a:r>
            <a:r>
              <a:rPr lang="en-US" altLang="ja-JP" sz="1400" b="0" dirty="0">
                <a:latin typeface="Meiryo"/>
                <a:ea typeface="Meiryo"/>
              </a:rPr>
              <a:t>UI</a:t>
            </a:r>
            <a:r>
              <a:rPr lang="ja-JP" altLang="en-US" sz="1400" b="0">
                <a:latin typeface="Meiryo"/>
                <a:ea typeface="Meiryo"/>
              </a:rPr>
              <a:t>で生活動線上に</a:t>
            </a:r>
            <a:r>
              <a:rPr lang="en-US" altLang="ja-JP" sz="1400" b="0" dirty="0">
                <a:latin typeface="Meiryo"/>
                <a:ea typeface="Meiryo"/>
              </a:rPr>
              <a:t>PUSH</a:t>
            </a:r>
            <a:r>
              <a:rPr lang="ja-JP" altLang="en-US" sz="1400" b="0">
                <a:latin typeface="Meiryo"/>
                <a:ea typeface="Meiryo"/>
              </a:rPr>
              <a:t>配信され、ユーザーを惹きつけるネイティブ広告として活用できます。</a:t>
            </a:r>
            <a:endParaRPr kumimoji="1" lang="ja-JP" altLang="en-US" sz="1400" b="0">
              <a:latin typeface="Meiryo"/>
              <a:ea typeface="Meiryo"/>
            </a:endParaRPr>
          </a:p>
        </p:txBody>
      </p:sp>
      <p:sp>
        <p:nvSpPr>
          <p:cNvPr id="9" name="四角形: 角を丸くする 8">
            <a:extLst>
              <a:ext uri="{FF2B5EF4-FFF2-40B4-BE49-F238E27FC236}">
                <a16:creationId xmlns:a16="http://schemas.microsoft.com/office/drawing/2014/main" id="{E91F320C-DD9F-8A43-3997-67B803859B8C}"/>
              </a:ext>
            </a:extLst>
          </p:cNvPr>
          <p:cNvSpPr/>
          <p:nvPr/>
        </p:nvSpPr>
        <p:spPr>
          <a:xfrm>
            <a:off x="1778596" y="1918450"/>
            <a:ext cx="3333995" cy="540327"/>
          </a:xfrm>
          <a:prstGeom prst="roundRect">
            <a:avLst>
              <a:gd name="adj" fmla="val 5000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kumimoji="1" lang="ja-JP" altLang="en-US" sz="1600" b="1"/>
              <a:t>ユーザーに</a:t>
            </a:r>
            <a:r>
              <a:rPr kumimoji="1" lang="en-US" altLang="ja-JP" sz="1600" b="1"/>
              <a:t>PUSH</a:t>
            </a:r>
            <a:r>
              <a:rPr kumimoji="1" lang="ja-JP" altLang="en-US" sz="1600" b="1"/>
              <a:t>で配信される</a:t>
            </a:r>
          </a:p>
        </p:txBody>
      </p:sp>
      <p:sp>
        <p:nvSpPr>
          <p:cNvPr id="16" name="四角形: 角を丸くする 15">
            <a:extLst>
              <a:ext uri="{FF2B5EF4-FFF2-40B4-BE49-F238E27FC236}">
                <a16:creationId xmlns:a16="http://schemas.microsoft.com/office/drawing/2014/main" id="{53658239-5127-B2D1-B857-EF90A68AE4E4}"/>
              </a:ext>
            </a:extLst>
          </p:cNvPr>
          <p:cNvSpPr/>
          <p:nvPr/>
        </p:nvSpPr>
        <p:spPr>
          <a:xfrm>
            <a:off x="7079409" y="1918450"/>
            <a:ext cx="3333995" cy="540327"/>
          </a:xfrm>
          <a:prstGeom prst="roundRect">
            <a:avLst>
              <a:gd name="adj" fmla="val 5000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kumimoji="1" lang="ja-JP" altLang="en-US" sz="1600" b="1"/>
              <a:t>主要ニュース記事枠と同じ</a:t>
            </a:r>
            <a:r>
              <a:rPr kumimoji="1" lang="en-US" altLang="ja-JP" sz="1600" b="1"/>
              <a:t>UI</a:t>
            </a:r>
            <a:endParaRPr kumimoji="1" lang="ja-JP" altLang="en-US" sz="1600" b="1"/>
          </a:p>
        </p:txBody>
      </p:sp>
      <p:sp>
        <p:nvSpPr>
          <p:cNvPr id="18" name="テキスト ボックス 17">
            <a:extLst>
              <a:ext uri="{FF2B5EF4-FFF2-40B4-BE49-F238E27FC236}">
                <a16:creationId xmlns:a16="http://schemas.microsoft.com/office/drawing/2014/main" id="{F8DE11F2-B782-153D-FC4C-D706F2515F24}"/>
              </a:ext>
            </a:extLst>
          </p:cNvPr>
          <p:cNvSpPr txBox="1"/>
          <p:nvPr/>
        </p:nvSpPr>
        <p:spPr>
          <a:xfrm>
            <a:off x="1713282" y="5053267"/>
            <a:ext cx="3247882" cy="853888"/>
          </a:xfrm>
          <a:prstGeom prst="rect">
            <a:avLst/>
          </a:prstGeom>
          <a:noFill/>
        </p:spPr>
        <p:txBody>
          <a:bodyPr wrap="square" rtlCol="0">
            <a:spAutoFit/>
          </a:bodyPr>
          <a:lstStyle/>
          <a:p>
            <a:pPr algn="ctr">
              <a:lnSpc>
                <a:spcPct val="120000"/>
              </a:lnSpc>
            </a:pPr>
            <a:r>
              <a:rPr lang="ja-JP" altLang="en-US" sz="1400" b="1">
                <a:solidFill>
                  <a:schemeClr val="tx1">
                    <a:lumMod val="85000"/>
                    <a:lumOff val="15000"/>
                  </a:schemeClr>
                </a:solidFill>
              </a:rPr>
              <a:t>ユーザーが情報を取りに行く</a:t>
            </a:r>
            <a:endParaRPr lang="en-US" altLang="ja-JP" sz="1400" b="1">
              <a:solidFill>
                <a:schemeClr val="tx1">
                  <a:lumMod val="85000"/>
                  <a:lumOff val="15000"/>
                </a:schemeClr>
              </a:solidFill>
            </a:endParaRPr>
          </a:p>
          <a:p>
            <a:pPr algn="ctr">
              <a:lnSpc>
                <a:spcPct val="120000"/>
              </a:lnSpc>
            </a:pPr>
            <a:r>
              <a:rPr lang="ja-JP" altLang="en-US" sz="1400" b="1">
                <a:solidFill>
                  <a:schemeClr val="tx1">
                    <a:lumMod val="85000"/>
                    <a:lumOff val="15000"/>
                  </a:schemeClr>
                </a:solidFill>
              </a:rPr>
              <a:t>アクションを介さず</a:t>
            </a:r>
            <a:r>
              <a:rPr lang="ja-JP" altLang="en-US" sz="1400" b="1">
                <a:solidFill>
                  <a:srgbClr val="C00000"/>
                </a:solidFill>
              </a:rPr>
              <a:t>「生活動線」へ</a:t>
            </a:r>
            <a:endParaRPr lang="en-US" altLang="ja-JP" sz="1400" b="1">
              <a:solidFill>
                <a:srgbClr val="C00000"/>
              </a:solidFill>
            </a:endParaRPr>
          </a:p>
          <a:p>
            <a:pPr algn="ctr">
              <a:lnSpc>
                <a:spcPct val="120000"/>
              </a:lnSpc>
            </a:pPr>
            <a:r>
              <a:rPr lang="ja-JP" altLang="en-US" sz="1400" b="1">
                <a:solidFill>
                  <a:srgbClr val="C00000"/>
                </a:solidFill>
              </a:rPr>
              <a:t>ダイレクトに情報を届ける</a:t>
            </a:r>
            <a:endParaRPr kumimoji="1" lang="ja-JP" altLang="en-US" sz="1400" b="1">
              <a:solidFill>
                <a:srgbClr val="C00000"/>
              </a:solidFill>
            </a:endParaRPr>
          </a:p>
        </p:txBody>
      </p:sp>
      <p:sp>
        <p:nvSpPr>
          <p:cNvPr id="19" name="テキスト ボックス 18">
            <a:extLst>
              <a:ext uri="{FF2B5EF4-FFF2-40B4-BE49-F238E27FC236}">
                <a16:creationId xmlns:a16="http://schemas.microsoft.com/office/drawing/2014/main" id="{669EAA4E-0619-5B0C-F27B-E505F418738D}"/>
              </a:ext>
            </a:extLst>
          </p:cNvPr>
          <p:cNvSpPr txBox="1"/>
          <p:nvPr/>
        </p:nvSpPr>
        <p:spPr>
          <a:xfrm>
            <a:off x="7079409" y="5053267"/>
            <a:ext cx="3247882" cy="857158"/>
          </a:xfrm>
          <a:prstGeom prst="rect">
            <a:avLst/>
          </a:prstGeom>
          <a:noFill/>
        </p:spPr>
        <p:txBody>
          <a:bodyPr wrap="square" rtlCol="0">
            <a:spAutoFit/>
          </a:bodyPr>
          <a:lstStyle/>
          <a:p>
            <a:pPr algn="ctr">
              <a:lnSpc>
                <a:spcPct val="120000"/>
              </a:lnSpc>
            </a:pPr>
            <a:r>
              <a:rPr lang="ja-JP" altLang="en-US" sz="1400" b="1">
                <a:solidFill>
                  <a:schemeClr val="tx1">
                    <a:lumMod val="85000"/>
                    <a:lumOff val="15000"/>
                  </a:schemeClr>
                </a:solidFill>
              </a:rPr>
              <a:t>「広告」として身構えられる前に</a:t>
            </a:r>
            <a:endParaRPr lang="en-US" altLang="ja-JP" sz="1400" b="1">
              <a:solidFill>
                <a:schemeClr val="tx1">
                  <a:lumMod val="85000"/>
                  <a:lumOff val="15000"/>
                </a:schemeClr>
              </a:solidFill>
            </a:endParaRPr>
          </a:p>
          <a:p>
            <a:pPr algn="ctr">
              <a:lnSpc>
                <a:spcPct val="120000"/>
              </a:lnSpc>
            </a:pPr>
            <a:r>
              <a:rPr lang="ja-JP" altLang="en-US" sz="1400" b="1">
                <a:solidFill>
                  <a:schemeClr val="tx1">
                    <a:lumMod val="85000"/>
                    <a:lumOff val="15000"/>
                  </a:schemeClr>
                </a:solidFill>
              </a:rPr>
              <a:t>有益なニュース記事の一つとして</a:t>
            </a:r>
            <a:endParaRPr lang="en-US" altLang="ja-JP" sz="1400" b="1">
              <a:solidFill>
                <a:schemeClr val="tx1">
                  <a:lumMod val="85000"/>
                  <a:lumOff val="15000"/>
                </a:schemeClr>
              </a:solidFill>
            </a:endParaRPr>
          </a:p>
          <a:p>
            <a:pPr algn="ctr">
              <a:lnSpc>
                <a:spcPct val="120000"/>
              </a:lnSpc>
            </a:pPr>
            <a:r>
              <a:rPr lang="ja-JP" altLang="en-US" sz="1400" b="1">
                <a:solidFill>
                  <a:srgbClr val="C00000"/>
                </a:solidFill>
              </a:rPr>
              <a:t>ユーザーの自然な興味を惹きつける</a:t>
            </a:r>
            <a:endParaRPr kumimoji="1" lang="ja-JP" altLang="en-US" sz="1400" b="1">
              <a:solidFill>
                <a:srgbClr val="C00000"/>
              </a:solidFill>
            </a:endParaRPr>
          </a:p>
        </p:txBody>
      </p:sp>
      <p:grpSp>
        <p:nvGrpSpPr>
          <p:cNvPr id="22" name="グループ化 21">
            <a:extLst>
              <a:ext uri="{FF2B5EF4-FFF2-40B4-BE49-F238E27FC236}">
                <a16:creationId xmlns:a16="http://schemas.microsoft.com/office/drawing/2014/main" id="{7FFA9B87-8976-F2F8-5AC4-C2DAD3B6BDEF}"/>
              </a:ext>
            </a:extLst>
          </p:cNvPr>
          <p:cNvGrpSpPr/>
          <p:nvPr/>
        </p:nvGrpSpPr>
        <p:grpSpPr>
          <a:xfrm>
            <a:off x="8146592" y="2667174"/>
            <a:ext cx="1248086" cy="2102253"/>
            <a:chOff x="4981001" y="1850868"/>
            <a:chExt cx="2229997" cy="4422287"/>
          </a:xfrm>
        </p:grpSpPr>
        <p:pic>
          <p:nvPicPr>
            <p:cNvPr id="23" name="図 22" descr="グラフィカル ユーザー インターフェイス, Web サイト&#10;&#10;自動的に生成された説明">
              <a:extLst>
                <a:ext uri="{FF2B5EF4-FFF2-40B4-BE49-F238E27FC236}">
                  <a16:creationId xmlns:a16="http://schemas.microsoft.com/office/drawing/2014/main" id="{D02DBEF8-D82C-135A-DCC7-0EB4B746DA5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981002" y="1850868"/>
              <a:ext cx="2229996" cy="4422287"/>
            </a:xfrm>
            <a:prstGeom prst="rect">
              <a:avLst/>
            </a:prstGeom>
            <a:ln>
              <a:solidFill>
                <a:schemeClr val="bg1">
                  <a:lumMod val="50000"/>
                </a:schemeClr>
              </a:solidFill>
            </a:ln>
          </p:spPr>
        </p:pic>
        <p:sp>
          <p:nvSpPr>
            <p:cNvPr id="24" name="正方形/長方形 23">
              <a:extLst>
                <a:ext uri="{FF2B5EF4-FFF2-40B4-BE49-F238E27FC236}">
                  <a16:creationId xmlns:a16="http://schemas.microsoft.com/office/drawing/2014/main" id="{3FC3D353-C710-C512-E75B-D08A1E91A6F5}"/>
                </a:ext>
              </a:extLst>
            </p:cNvPr>
            <p:cNvSpPr/>
            <p:nvPr/>
          </p:nvSpPr>
          <p:spPr>
            <a:xfrm>
              <a:off x="4981001" y="4052488"/>
              <a:ext cx="869641" cy="792088"/>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kumimoji="1" lang="ja-JP" altLang="en-US" sz="700" b="1"/>
                <a:t>広告枠</a:t>
              </a:r>
            </a:p>
          </p:txBody>
        </p:sp>
      </p:grpSp>
      <p:pic>
        <p:nvPicPr>
          <p:cNvPr id="26" name="図 25" descr="グラフィカル ユーザー インターフェイス, テキスト&#10;&#10;AI 生成コンテンツは誤りを含む可能性があります。">
            <a:extLst>
              <a:ext uri="{FF2B5EF4-FFF2-40B4-BE49-F238E27FC236}">
                <a16:creationId xmlns:a16="http://schemas.microsoft.com/office/drawing/2014/main" id="{93F59E43-338D-9ABF-8C3E-2C0BFE2B4FD4}"/>
              </a:ext>
            </a:extLst>
          </p:cNvPr>
          <p:cNvPicPr>
            <a:picLocks noChangeAspect="1"/>
          </p:cNvPicPr>
          <p:nvPr/>
        </p:nvPicPr>
        <p:blipFill>
          <a:blip r:embed="rId5"/>
          <a:srcRect l="411" t="39966" r="68818"/>
          <a:stretch>
            <a:fillRect/>
          </a:stretch>
        </p:blipFill>
        <p:spPr>
          <a:xfrm>
            <a:off x="1671661" y="2434263"/>
            <a:ext cx="3327260" cy="2618044"/>
          </a:xfrm>
          <a:prstGeom prst="rect">
            <a:avLst/>
          </a:prstGeom>
        </p:spPr>
      </p:pic>
      <p:sp>
        <p:nvSpPr>
          <p:cNvPr id="8" name="二等辺三角形 7">
            <a:extLst>
              <a:ext uri="{FF2B5EF4-FFF2-40B4-BE49-F238E27FC236}">
                <a16:creationId xmlns:a16="http://schemas.microsoft.com/office/drawing/2014/main" id="{D18E4471-8FB4-5270-08C3-ACFEC1D73B45}"/>
              </a:ext>
            </a:extLst>
          </p:cNvPr>
          <p:cNvSpPr/>
          <p:nvPr/>
        </p:nvSpPr>
        <p:spPr>
          <a:xfrm rot="5400000">
            <a:off x="5760911" y="3805238"/>
            <a:ext cx="670178" cy="266700"/>
          </a:xfrm>
          <a:prstGeom prst="triangle">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186148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0FD923-36B6-1E7C-85C0-DF48D51B7E09}"/>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F1C33CF-243E-9927-E1A2-E9B6E540A78B}"/>
              </a:ext>
            </a:extLst>
          </p:cNvPr>
          <p:cNvSpPr>
            <a:spLocks noGrp="1"/>
          </p:cNvSpPr>
          <p:nvPr>
            <p:ph type="body" sz="quarter" idx="12"/>
          </p:nvPr>
        </p:nvSpPr>
        <p:spPr>
          <a:xfrm>
            <a:off x="623644" y="75225"/>
            <a:ext cx="866756" cy="410840"/>
          </a:xfrm>
        </p:spPr>
        <p:txBody>
          <a:bodyPr/>
          <a:lstStyle/>
          <a:p>
            <a:pPr marL="0" indent="0">
              <a:buNone/>
            </a:pPr>
            <a:r>
              <a:rPr lang="en-US" altLang="ja-JP">
                <a:latin typeface="+mj-ea"/>
                <a:ea typeface="+mj-ea"/>
              </a:rPr>
              <a:t>LINE   NEWS</a:t>
            </a:r>
            <a:br>
              <a:rPr lang="en-US" altLang="ja-JP"/>
            </a:br>
            <a:r>
              <a:rPr lang="ja-JP" altLang="en-US"/>
              <a:t>の特長</a:t>
            </a:r>
            <a:endParaRPr lang="en-US" altLang="ja-JP"/>
          </a:p>
        </p:txBody>
      </p:sp>
      <p:pic>
        <p:nvPicPr>
          <p:cNvPr id="6" name="図プレースホルダー 8" descr="アイコン&#10;&#10;自動的に生成された説明">
            <a:extLst>
              <a:ext uri="{FF2B5EF4-FFF2-40B4-BE49-F238E27FC236}">
                <a16:creationId xmlns:a16="http://schemas.microsoft.com/office/drawing/2014/main" id="{CA02FB6C-515C-51A5-D5D3-E1CBA1EF3F6C}"/>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0" name="テキスト プレースホルダー 3">
            <a:extLst>
              <a:ext uri="{FF2B5EF4-FFF2-40B4-BE49-F238E27FC236}">
                <a16:creationId xmlns:a16="http://schemas.microsoft.com/office/drawing/2014/main" id="{B531BB95-898F-BD5C-4BC4-50AFF68B40A6}"/>
              </a:ext>
            </a:extLst>
          </p:cNvPr>
          <p:cNvSpPr txBox="1">
            <a:spLocks/>
          </p:cNvSpPr>
          <p:nvPr/>
        </p:nvSpPr>
        <p:spPr>
          <a:xfrm>
            <a:off x="881564" y="1028343"/>
            <a:ext cx="11119936" cy="307777"/>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lvl="0" fontAlgn="auto">
              <a:spcAft>
                <a:spcPts val="0"/>
              </a:spcAft>
              <a:defRPr/>
            </a:pPr>
            <a:r>
              <a:rPr lang="ja-JP" altLang="en-US">
                <a:solidFill>
                  <a:srgbClr val="0D0D0D"/>
                </a:solidFill>
                <a:latin typeface="+mn-ea"/>
                <a:ea typeface="+mn-ea"/>
              </a:rPr>
              <a:t>女性が多く気軽に利用するユーザー傾向</a:t>
            </a:r>
            <a:endParaRPr kumimoji="1" lang="ja-JP" altLang="en-US" sz="2000" b="1" i="0" u="none" strike="noStrike" kern="1200" cap="none" spc="0" normalizeH="0" baseline="0" noProof="0">
              <a:ln>
                <a:noFill/>
              </a:ln>
              <a:solidFill>
                <a:srgbClr val="0D0D0D"/>
              </a:solidFill>
              <a:effectLst/>
              <a:uLnTx/>
              <a:uFillTx/>
              <a:latin typeface="+mn-ea"/>
              <a:ea typeface="+mn-ea"/>
              <a:cs typeface="+mn-cs"/>
            </a:endParaRPr>
          </a:p>
        </p:txBody>
      </p:sp>
      <p:sp>
        <p:nvSpPr>
          <p:cNvPr id="89" name="正方形/長方形 88">
            <a:extLst>
              <a:ext uri="{FF2B5EF4-FFF2-40B4-BE49-F238E27FC236}">
                <a16:creationId xmlns:a16="http://schemas.microsoft.com/office/drawing/2014/main" id="{B83F49C9-73FA-6A31-674F-9764226EC950}"/>
              </a:ext>
            </a:extLst>
          </p:cNvPr>
          <p:cNvSpPr/>
          <p:nvPr/>
        </p:nvSpPr>
        <p:spPr>
          <a:xfrm>
            <a:off x="637184" y="1025191"/>
            <a:ext cx="151419" cy="235450"/>
          </a:xfrm>
          <a:prstGeom prst="rect">
            <a:avLst/>
          </a:prstGeom>
          <a:solidFill>
            <a:srgbClr val="000000"/>
          </a:solidFill>
          <a:ln w="9525" cap="flat" cmpd="sng" algn="ctr">
            <a:solidFill>
              <a:srgbClr val="0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D0D0D"/>
              </a:solidFill>
              <a:effectLst/>
              <a:uLnTx/>
              <a:uFillTx/>
              <a:latin typeface="+mn-ea"/>
              <a:ea typeface="+mn-ea"/>
              <a:cs typeface="+mn-cs"/>
            </a:endParaRPr>
          </a:p>
        </p:txBody>
      </p:sp>
      <p:sp>
        <p:nvSpPr>
          <p:cNvPr id="187" name="テキスト ボックス 2">
            <a:extLst>
              <a:ext uri="{FF2B5EF4-FFF2-40B4-BE49-F238E27FC236}">
                <a16:creationId xmlns:a16="http://schemas.microsoft.com/office/drawing/2014/main" id="{2F19119E-7C8E-66F4-0169-9FB8B34AD0DD}"/>
              </a:ext>
            </a:extLst>
          </p:cNvPr>
          <p:cNvSpPr txBox="1"/>
          <p:nvPr/>
        </p:nvSpPr>
        <p:spPr>
          <a:xfrm>
            <a:off x="1266595" y="6563768"/>
            <a:ext cx="7888528" cy="215444"/>
          </a:xfrm>
          <a:prstGeom prst="rect">
            <a:avLst/>
          </a:prstGeom>
          <a:noFill/>
        </p:spPr>
        <p:txBody>
          <a:bodyPr wrap="square" lIns="0" tIns="0" rIns="0" bIns="0" anchor="b"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11516">
              <a:spcBef>
                <a:spcPts val="172"/>
              </a:spcBef>
            </a:pPr>
            <a:r>
              <a:rPr lang="en-US" altLang="ja-JP" sz="700">
                <a:solidFill>
                  <a:srgbClr val="999999"/>
                </a:solidFill>
                <a:latin typeface="Meiryo" panose="020B0604030504040204" pitchFamily="34" charset="-128"/>
                <a:ea typeface="Meiryo" panose="020B0604030504040204" pitchFamily="34" charset="-128"/>
                <a:cs typeface="Arial Unicode MS"/>
              </a:rPr>
              <a:t>※</a:t>
            </a:r>
            <a:r>
              <a:rPr lang="ja-JP" altLang="en-US" sz="700" spc="82">
                <a:solidFill>
                  <a:srgbClr val="999999"/>
                </a:solidFill>
                <a:latin typeface="Meiryo" panose="020B0604030504040204" pitchFamily="34" charset="-128"/>
                <a:ea typeface="Meiryo" panose="020B0604030504040204" pitchFamily="34" charset="-128"/>
                <a:cs typeface="Arial Unicode MS"/>
              </a:rPr>
              <a:t> </a:t>
            </a:r>
            <a:r>
              <a:rPr lang="ja-JP" altLang="en-US" sz="700" spc="5">
                <a:solidFill>
                  <a:srgbClr val="999999"/>
                </a:solidFill>
                <a:latin typeface="Meiryo" panose="020B0604030504040204" pitchFamily="34" charset="-128"/>
                <a:ea typeface="Meiryo" panose="020B0604030504040204" pitchFamily="34" charset="-128"/>
                <a:cs typeface="Arial Unicode MS"/>
              </a:rPr>
              <a:t>出</a:t>
            </a:r>
            <a:r>
              <a:rPr lang="ja-JP" altLang="en-US" sz="700" spc="-127">
                <a:solidFill>
                  <a:srgbClr val="999999"/>
                </a:solidFill>
                <a:latin typeface="Meiryo" panose="020B0604030504040204" pitchFamily="34" charset="-128"/>
                <a:ea typeface="Meiryo" panose="020B0604030504040204" pitchFamily="34" charset="-128"/>
                <a:cs typeface="Arial Unicode MS"/>
              </a:rPr>
              <a:t>典</a:t>
            </a:r>
            <a:r>
              <a:rPr lang="ja-JP" altLang="en-US" sz="700" spc="-163">
                <a:solidFill>
                  <a:srgbClr val="999999"/>
                </a:solidFill>
                <a:latin typeface="Meiryo" panose="020B0604030504040204" pitchFamily="34" charset="-128"/>
                <a:ea typeface="Meiryo" panose="020B0604030504040204" pitchFamily="34" charset="-128"/>
                <a:cs typeface="Arial Unicode MS"/>
              </a:rPr>
              <a:t>：</a:t>
            </a:r>
            <a:r>
              <a:rPr lang="ja-JP" altLang="en-US" sz="700" spc="-63">
                <a:solidFill>
                  <a:srgbClr val="999999"/>
                </a:solidFill>
                <a:latin typeface="Meiryo" panose="020B0604030504040204" pitchFamily="34" charset="-128"/>
                <a:ea typeface="Meiryo" panose="020B0604030504040204" pitchFamily="34" charset="-128"/>
                <a:cs typeface="Arial Unicode MS"/>
              </a:rPr>
              <a:t>スマートアンサー</a:t>
            </a:r>
            <a:r>
              <a:rPr lang="ja-JP" altLang="en-US" sz="700" spc="23">
                <a:solidFill>
                  <a:srgbClr val="999999"/>
                </a:solidFill>
                <a:latin typeface="Meiryo" panose="020B0604030504040204" pitchFamily="34" charset="-128"/>
                <a:ea typeface="Meiryo" panose="020B0604030504040204" pitchFamily="34" charset="-128"/>
                <a:cs typeface="Arial Unicode MS"/>
              </a:rPr>
              <a:t>調</a:t>
            </a:r>
            <a:r>
              <a:rPr lang="ja-JP" altLang="en-US" sz="700" spc="-286">
                <a:solidFill>
                  <a:srgbClr val="999999"/>
                </a:solidFill>
                <a:latin typeface="Meiryo" panose="020B0604030504040204" pitchFamily="34" charset="-128"/>
                <a:ea typeface="Meiryo" panose="020B0604030504040204" pitchFamily="34" charset="-128"/>
                <a:cs typeface="Arial Unicode MS"/>
              </a:rPr>
              <a:t>査</a:t>
            </a:r>
            <a:r>
              <a:rPr lang="ja-JP" altLang="en-US" sz="700" spc="68">
                <a:solidFill>
                  <a:srgbClr val="999999"/>
                </a:solidFill>
                <a:latin typeface="Meiryo" panose="020B0604030504040204" pitchFamily="34" charset="-128"/>
                <a:ea typeface="Meiryo" panose="020B0604030504040204" pitchFamily="34" charset="-128"/>
                <a:cs typeface="Arial Unicode MS"/>
              </a:rPr>
              <a:t>（</a:t>
            </a:r>
            <a:r>
              <a:rPr lang="en-US" altLang="ja-JP" sz="700" spc="68">
                <a:solidFill>
                  <a:srgbClr val="999999"/>
                </a:solidFill>
                <a:latin typeface="Meiryo" panose="020B0604030504040204" pitchFamily="34" charset="-128"/>
                <a:ea typeface="Meiryo" panose="020B0604030504040204" pitchFamily="34" charset="-128"/>
                <a:cs typeface="Arial Unicode MS"/>
              </a:rPr>
              <a:t>2021</a:t>
            </a:r>
            <a:r>
              <a:rPr lang="ja-JP" altLang="en-US" sz="700" spc="91">
                <a:solidFill>
                  <a:srgbClr val="999999"/>
                </a:solidFill>
                <a:latin typeface="Meiryo" panose="020B0604030504040204" pitchFamily="34" charset="-128"/>
                <a:ea typeface="Meiryo" panose="020B0604030504040204" pitchFamily="34" charset="-128"/>
                <a:cs typeface="Arial Unicode MS"/>
              </a:rPr>
              <a:t>年</a:t>
            </a:r>
            <a:r>
              <a:rPr lang="en-US" altLang="ja-JP" sz="700" spc="32">
                <a:solidFill>
                  <a:srgbClr val="999999"/>
                </a:solidFill>
                <a:latin typeface="Meiryo" panose="020B0604030504040204" pitchFamily="34" charset="-128"/>
                <a:ea typeface="Meiryo" panose="020B0604030504040204" pitchFamily="34" charset="-128"/>
                <a:cs typeface="Arial Unicode MS"/>
              </a:rPr>
              <a:t>10</a:t>
            </a:r>
            <a:r>
              <a:rPr lang="ja-JP" altLang="en-US" sz="700" spc="-5">
                <a:solidFill>
                  <a:srgbClr val="999999"/>
                </a:solidFill>
                <a:latin typeface="Meiryo" panose="020B0604030504040204" pitchFamily="34" charset="-128"/>
                <a:ea typeface="Meiryo" panose="020B0604030504040204" pitchFamily="34" charset="-128"/>
                <a:cs typeface="Arial Unicode MS"/>
              </a:rPr>
              <a:t>月</a:t>
            </a:r>
            <a:r>
              <a:rPr lang="ja-JP" altLang="en-US" sz="700" spc="73">
                <a:solidFill>
                  <a:srgbClr val="999999"/>
                </a:solidFill>
                <a:latin typeface="Meiryo" panose="020B0604030504040204" pitchFamily="34" charset="-128"/>
                <a:ea typeface="Meiryo" panose="020B0604030504040204" pitchFamily="34" charset="-128"/>
                <a:cs typeface="Arial Unicode MS"/>
              </a:rPr>
              <a:t>実施</a:t>
            </a:r>
            <a:r>
              <a:rPr lang="en-US" altLang="ja-JP" sz="700" spc="36">
                <a:solidFill>
                  <a:srgbClr val="999999"/>
                </a:solidFill>
                <a:latin typeface="Meiryo" panose="020B0604030504040204" pitchFamily="34" charset="-128"/>
                <a:ea typeface="Meiryo" panose="020B0604030504040204" pitchFamily="34" charset="-128"/>
                <a:cs typeface="Arial Unicode MS"/>
              </a:rPr>
              <a:t>/</a:t>
            </a:r>
            <a:r>
              <a:rPr lang="ja-JP" altLang="en-US" sz="700" spc="73">
                <a:solidFill>
                  <a:srgbClr val="999999"/>
                </a:solidFill>
                <a:latin typeface="Meiryo" panose="020B0604030504040204" pitchFamily="34" charset="-128"/>
                <a:ea typeface="Meiryo" panose="020B0604030504040204" pitchFamily="34" charset="-128"/>
                <a:cs typeface="Arial Unicode MS"/>
              </a:rPr>
              <a:t>全国</a:t>
            </a:r>
            <a:r>
              <a:rPr lang="en-US" altLang="ja-JP" sz="700" spc="50">
                <a:solidFill>
                  <a:srgbClr val="999999"/>
                </a:solidFill>
                <a:latin typeface="Meiryo" panose="020B0604030504040204" pitchFamily="34" charset="-128"/>
                <a:ea typeface="Meiryo" panose="020B0604030504040204" pitchFamily="34" charset="-128"/>
                <a:cs typeface="Arial Unicode MS"/>
              </a:rPr>
              <a:t>15~59</a:t>
            </a:r>
            <a:r>
              <a:rPr lang="ja-JP" altLang="en-US" sz="700" spc="50">
                <a:solidFill>
                  <a:srgbClr val="999999"/>
                </a:solidFill>
                <a:latin typeface="Meiryo" panose="020B0604030504040204" pitchFamily="34" charset="-128"/>
                <a:ea typeface="Meiryo" panose="020B0604030504040204" pitchFamily="34" charset="-128"/>
                <a:cs typeface="Arial Unicode MS"/>
              </a:rPr>
              <a:t>歳</a:t>
            </a:r>
            <a:r>
              <a:rPr lang="ja-JP" altLang="en-US" sz="700" spc="-5">
                <a:solidFill>
                  <a:srgbClr val="999999"/>
                </a:solidFill>
                <a:latin typeface="Meiryo" panose="020B0604030504040204" pitchFamily="34" charset="-128"/>
                <a:ea typeface="Meiryo" panose="020B0604030504040204" pitchFamily="34" charset="-128"/>
                <a:cs typeface="Arial Unicode MS"/>
              </a:rPr>
              <a:t>の</a:t>
            </a:r>
            <a:r>
              <a:rPr lang="ja-JP" altLang="en-US" sz="700">
                <a:solidFill>
                  <a:srgbClr val="999999"/>
                </a:solidFill>
                <a:latin typeface="Meiryo" panose="020B0604030504040204" pitchFamily="34" charset="-128"/>
                <a:ea typeface="Meiryo" panose="020B0604030504040204" pitchFamily="34" charset="-128"/>
                <a:cs typeface="Arial Unicode MS"/>
              </a:rPr>
              <a:t>男女</a:t>
            </a:r>
            <a:r>
              <a:rPr lang="ja-JP" altLang="en-US" sz="700" spc="-5">
                <a:solidFill>
                  <a:srgbClr val="999999"/>
                </a:solidFill>
                <a:latin typeface="Meiryo" panose="020B0604030504040204" pitchFamily="34" charset="-128"/>
                <a:ea typeface="Meiryo" panose="020B0604030504040204" pitchFamily="34" charset="-128"/>
                <a:cs typeface="Arial Unicode MS"/>
              </a:rPr>
              <a:t>を</a:t>
            </a:r>
            <a:r>
              <a:rPr lang="ja-JP" altLang="en-US" sz="700" spc="23">
                <a:solidFill>
                  <a:srgbClr val="999999"/>
                </a:solidFill>
                <a:latin typeface="Meiryo" panose="020B0604030504040204" pitchFamily="34" charset="-128"/>
                <a:ea typeface="Meiryo" panose="020B0604030504040204" pitchFamily="34" charset="-128"/>
                <a:cs typeface="Arial Unicode MS"/>
              </a:rPr>
              <a:t>対</a:t>
            </a:r>
            <a:r>
              <a:rPr lang="ja-JP" altLang="en-US" sz="700">
                <a:solidFill>
                  <a:srgbClr val="999999"/>
                </a:solidFill>
                <a:latin typeface="Meiryo" panose="020B0604030504040204" pitchFamily="34" charset="-128"/>
                <a:ea typeface="Meiryo" panose="020B0604030504040204" pitchFamily="34" charset="-128"/>
                <a:cs typeface="Arial Unicode MS"/>
              </a:rPr>
              <a:t>象</a:t>
            </a:r>
            <a:r>
              <a:rPr lang="ja-JP" altLang="en-US" sz="700" spc="103">
                <a:solidFill>
                  <a:srgbClr val="999999"/>
                </a:solidFill>
                <a:latin typeface="Meiryo" panose="020B0604030504040204" pitchFamily="34" charset="-128"/>
                <a:ea typeface="Meiryo" panose="020B0604030504040204" pitchFamily="34" charset="-128"/>
                <a:cs typeface="Arial Unicode MS"/>
              </a:rPr>
              <a:t> </a:t>
            </a:r>
            <a:r>
              <a:rPr lang="ja-JP" altLang="en-US" sz="700" spc="-36">
                <a:solidFill>
                  <a:srgbClr val="999999"/>
                </a:solidFill>
                <a:latin typeface="Meiryo" panose="020B0604030504040204" pitchFamily="34" charset="-128"/>
                <a:ea typeface="Meiryo" panose="020B0604030504040204" pitchFamily="34" charset="-128"/>
                <a:cs typeface="Arial Unicode MS"/>
              </a:rPr>
              <a:t>サ</a:t>
            </a:r>
            <a:r>
              <a:rPr lang="ja-JP" altLang="en-US" sz="700" spc="-45">
                <a:solidFill>
                  <a:srgbClr val="999999"/>
                </a:solidFill>
                <a:latin typeface="Meiryo" panose="020B0604030504040204" pitchFamily="34" charset="-128"/>
                <a:ea typeface="Meiryo" panose="020B0604030504040204" pitchFamily="34" charset="-128"/>
                <a:cs typeface="Arial Unicode MS"/>
              </a:rPr>
              <a:t>ン</a:t>
            </a:r>
            <a:r>
              <a:rPr lang="ja-JP" altLang="en-US" sz="700" spc="-32">
                <a:solidFill>
                  <a:srgbClr val="999999"/>
                </a:solidFill>
                <a:latin typeface="Meiryo" panose="020B0604030504040204" pitchFamily="34" charset="-128"/>
                <a:ea typeface="Meiryo" panose="020B0604030504040204" pitchFamily="34" charset="-128"/>
                <a:cs typeface="Arial Unicode MS"/>
              </a:rPr>
              <a:t>プ</a:t>
            </a:r>
            <a:r>
              <a:rPr lang="ja-JP" altLang="en-US" sz="700" spc="5">
                <a:solidFill>
                  <a:srgbClr val="999999"/>
                </a:solidFill>
                <a:latin typeface="Meiryo" panose="020B0604030504040204" pitchFamily="34" charset="-128"/>
                <a:ea typeface="Meiryo" panose="020B0604030504040204" pitchFamily="34" charset="-128"/>
                <a:cs typeface="Arial Unicode MS"/>
              </a:rPr>
              <a:t>ル</a:t>
            </a:r>
            <a:r>
              <a:rPr lang="ja-JP" altLang="en-US" sz="700" spc="73">
                <a:solidFill>
                  <a:srgbClr val="999999"/>
                </a:solidFill>
                <a:latin typeface="Meiryo" panose="020B0604030504040204" pitchFamily="34" charset="-128"/>
                <a:ea typeface="Meiryo" panose="020B0604030504040204" pitchFamily="34" charset="-128"/>
                <a:cs typeface="Arial Unicode MS"/>
              </a:rPr>
              <a:t>数</a:t>
            </a:r>
            <a:r>
              <a:rPr lang="en-US" altLang="ja-JP" sz="700" spc="50">
                <a:solidFill>
                  <a:srgbClr val="999999"/>
                </a:solidFill>
                <a:latin typeface="Meiryo" panose="020B0604030504040204" pitchFamily="34" charset="-128"/>
                <a:ea typeface="Meiryo" panose="020B0604030504040204" pitchFamily="34" charset="-128"/>
                <a:cs typeface="Arial Unicode MS"/>
              </a:rPr>
              <a:t>213</a:t>
            </a:r>
            <a:r>
              <a:rPr lang="ja-JP" altLang="en-US" sz="700" spc="50">
                <a:solidFill>
                  <a:srgbClr val="999999"/>
                </a:solidFill>
                <a:latin typeface="Meiryo" panose="020B0604030504040204" pitchFamily="34" charset="-128"/>
                <a:ea typeface="Meiryo" panose="020B0604030504040204" pitchFamily="34" charset="-128"/>
                <a:cs typeface="Arial Unicode MS"/>
              </a:rPr>
              <a:t>）</a:t>
            </a:r>
            <a:br>
              <a:rPr lang="en-US" altLang="ja-JP" sz="700" spc="50">
                <a:solidFill>
                  <a:srgbClr val="999999"/>
                </a:solidFill>
                <a:latin typeface="Meiryo" panose="020B0604030504040204" pitchFamily="34" charset="-128"/>
                <a:ea typeface="Meiryo" panose="020B0604030504040204" pitchFamily="34" charset="-128"/>
                <a:cs typeface="Arial Unicode MS"/>
              </a:rPr>
            </a:br>
            <a:r>
              <a:rPr lang="en-US" altLang="ja-JP" sz="700" spc="50">
                <a:solidFill>
                  <a:srgbClr val="999999"/>
                </a:solidFill>
                <a:latin typeface="Meiryo" panose="020B0604030504040204" pitchFamily="34" charset="-128"/>
                <a:ea typeface="Meiryo" panose="020B0604030504040204" pitchFamily="34" charset="-128"/>
                <a:cs typeface="Arial Unicode MS"/>
              </a:rPr>
              <a:t>※ </a:t>
            </a:r>
            <a:r>
              <a:rPr lang="ja-JP" altLang="en-US" sz="700" spc="50">
                <a:solidFill>
                  <a:srgbClr val="999999"/>
                </a:solidFill>
                <a:latin typeface="Meiryo" panose="020B0604030504040204" pitchFamily="34" charset="-128"/>
                <a:ea typeface="Meiryo" panose="020B0604030504040204" pitchFamily="34" charset="-128"/>
                <a:cs typeface="Arial Unicode MS"/>
              </a:rPr>
              <a:t>データの数値は、小数第</a:t>
            </a:r>
            <a:r>
              <a:rPr lang="en-US" altLang="ja-JP" sz="700" spc="50">
                <a:solidFill>
                  <a:srgbClr val="999999"/>
                </a:solidFill>
                <a:latin typeface="Meiryo" panose="020B0604030504040204" pitchFamily="34" charset="-128"/>
                <a:ea typeface="Meiryo" panose="020B0604030504040204" pitchFamily="34" charset="-128"/>
                <a:cs typeface="Arial Unicode MS"/>
              </a:rPr>
              <a:t>1</a:t>
            </a:r>
            <a:r>
              <a:rPr lang="ja-JP" altLang="en-US" sz="700" spc="50">
                <a:solidFill>
                  <a:srgbClr val="999999"/>
                </a:solidFill>
                <a:latin typeface="Meiryo" panose="020B0604030504040204" pitchFamily="34" charset="-128"/>
                <a:ea typeface="Meiryo" panose="020B0604030504040204" pitchFamily="34" charset="-128"/>
                <a:cs typeface="Arial Unicode MS"/>
              </a:rPr>
              <a:t>位を四捨五入しているため、合計した数が</a:t>
            </a:r>
            <a:r>
              <a:rPr lang="en-US" altLang="ja-JP" sz="700" spc="50">
                <a:solidFill>
                  <a:srgbClr val="999999"/>
                </a:solidFill>
                <a:latin typeface="Meiryo" panose="020B0604030504040204" pitchFamily="34" charset="-128"/>
                <a:ea typeface="Meiryo" panose="020B0604030504040204" pitchFamily="34" charset="-128"/>
                <a:cs typeface="Arial Unicode MS"/>
              </a:rPr>
              <a:t>100%</a:t>
            </a:r>
            <a:r>
              <a:rPr lang="ja-JP" altLang="en-US" sz="700" spc="50">
                <a:solidFill>
                  <a:srgbClr val="999999"/>
                </a:solidFill>
                <a:latin typeface="Meiryo" panose="020B0604030504040204" pitchFamily="34" charset="-128"/>
                <a:ea typeface="Meiryo" panose="020B0604030504040204" pitchFamily="34" charset="-128"/>
                <a:cs typeface="Arial Unicode MS"/>
              </a:rPr>
              <a:t>にならないことがあります。</a:t>
            </a:r>
            <a:endParaRPr lang="ja-JP" altLang="en-US" sz="700">
              <a:solidFill>
                <a:srgbClr val="999999"/>
              </a:solidFill>
              <a:latin typeface="Meiryo" panose="020B0604030504040204" pitchFamily="34" charset="-128"/>
              <a:ea typeface="Meiryo" panose="020B0604030504040204" pitchFamily="34" charset="-128"/>
              <a:cs typeface="Arial Unicode MS"/>
            </a:endParaRPr>
          </a:p>
        </p:txBody>
      </p:sp>
      <p:sp>
        <p:nvSpPr>
          <p:cNvPr id="190" name="テキスト ボックス 189">
            <a:extLst>
              <a:ext uri="{FF2B5EF4-FFF2-40B4-BE49-F238E27FC236}">
                <a16:creationId xmlns:a16="http://schemas.microsoft.com/office/drawing/2014/main" id="{7021D047-7F2A-321F-C2D4-AAD5164A54F8}"/>
              </a:ext>
            </a:extLst>
          </p:cNvPr>
          <p:cNvSpPr txBox="1"/>
          <p:nvPr/>
        </p:nvSpPr>
        <p:spPr>
          <a:xfrm>
            <a:off x="4225834" y="4567665"/>
            <a:ext cx="503864" cy="478387"/>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20</a:t>
            </a: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b="1">
                <a:solidFill>
                  <a:schemeClr val="bg1"/>
                </a:solidFill>
                <a:latin typeface="Meiryo" panose="020B0604030504040204" pitchFamily="34" charset="-128"/>
                <a:ea typeface="Meiryo" panose="020B0604030504040204" pitchFamily="34" charset="-128"/>
              </a:rPr>
              <a:t>13</a:t>
            </a:r>
            <a:r>
              <a:rPr lang="en-US" altLang="ja-JP" sz="1000" b="1">
                <a:solidFill>
                  <a:schemeClr val="bg1"/>
                </a:solidFill>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91" name="テキスト ボックス 190">
            <a:extLst>
              <a:ext uri="{FF2B5EF4-FFF2-40B4-BE49-F238E27FC236}">
                <a16:creationId xmlns:a16="http://schemas.microsoft.com/office/drawing/2014/main" id="{A1AA63C2-1D97-7800-D087-4A5E0A4FCA7C}"/>
              </a:ext>
            </a:extLst>
          </p:cNvPr>
          <p:cNvSpPr txBox="1"/>
          <p:nvPr/>
        </p:nvSpPr>
        <p:spPr>
          <a:xfrm>
            <a:off x="4561946" y="5019076"/>
            <a:ext cx="503864" cy="478387"/>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3</a:t>
            </a:r>
            <a:r>
              <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0</a:t>
            </a: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b="1">
                <a:solidFill>
                  <a:schemeClr val="bg1"/>
                </a:solidFill>
                <a:latin typeface="Meiryo" panose="020B0604030504040204" pitchFamily="34" charset="-128"/>
                <a:ea typeface="Meiryo" panose="020B0604030504040204" pitchFamily="34" charset="-128"/>
              </a:rPr>
              <a:t>13</a:t>
            </a:r>
            <a:r>
              <a:rPr lang="en-US" altLang="ja-JP" sz="1000" b="1">
                <a:solidFill>
                  <a:schemeClr val="bg1"/>
                </a:solidFill>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92" name="テキスト ボックス 191">
            <a:extLst>
              <a:ext uri="{FF2B5EF4-FFF2-40B4-BE49-F238E27FC236}">
                <a16:creationId xmlns:a16="http://schemas.microsoft.com/office/drawing/2014/main" id="{F081E563-A3DB-4595-B4BB-8B7365FF079D}"/>
              </a:ext>
            </a:extLst>
          </p:cNvPr>
          <p:cNvSpPr txBox="1"/>
          <p:nvPr/>
        </p:nvSpPr>
        <p:spPr>
          <a:xfrm>
            <a:off x="4313426" y="5653204"/>
            <a:ext cx="503864" cy="478387"/>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40</a:t>
            </a: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b="1">
                <a:solidFill>
                  <a:schemeClr val="bg1"/>
                </a:solidFill>
                <a:latin typeface="Meiryo" panose="020B0604030504040204" pitchFamily="34" charset="-128"/>
                <a:ea typeface="Meiryo" panose="020B0604030504040204" pitchFamily="34" charset="-128"/>
              </a:rPr>
              <a:t>19</a:t>
            </a:r>
            <a:r>
              <a:rPr lang="en-US" altLang="ja-JP" sz="1000" b="1">
                <a:solidFill>
                  <a:schemeClr val="bg1"/>
                </a:solidFill>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grpSp>
        <p:nvGrpSpPr>
          <p:cNvPr id="195" name="グループ化 194">
            <a:extLst>
              <a:ext uri="{FF2B5EF4-FFF2-40B4-BE49-F238E27FC236}">
                <a16:creationId xmlns:a16="http://schemas.microsoft.com/office/drawing/2014/main" id="{640E96D6-AA5C-EF50-FE8A-8E823005949E}"/>
              </a:ext>
            </a:extLst>
          </p:cNvPr>
          <p:cNvGrpSpPr/>
          <p:nvPr/>
        </p:nvGrpSpPr>
        <p:grpSpPr>
          <a:xfrm>
            <a:off x="2552576" y="4511117"/>
            <a:ext cx="3171018" cy="2114012"/>
            <a:chOff x="793439" y="4083505"/>
            <a:chExt cx="3171018" cy="2114012"/>
          </a:xfrm>
        </p:grpSpPr>
        <p:graphicFrame>
          <p:nvGraphicFramePr>
            <p:cNvPr id="196" name="グラフ 195">
              <a:extLst>
                <a:ext uri="{FF2B5EF4-FFF2-40B4-BE49-F238E27FC236}">
                  <a16:creationId xmlns:a16="http://schemas.microsoft.com/office/drawing/2014/main" id="{F9B5C038-6B34-79AB-B9A1-313BFEBEC51B}"/>
                </a:ext>
              </a:extLst>
            </p:cNvPr>
            <p:cNvGraphicFramePr>
              <a:graphicFrameLocks noChangeAspect="1"/>
            </p:cNvGraphicFramePr>
            <p:nvPr>
              <p:extLst>
                <p:ext uri="{D42A27DB-BD31-4B8C-83A1-F6EECF244321}">
                  <p14:modId xmlns:p14="http://schemas.microsoft.com/office/powerpoint/2010/main" val="3115807802"/>
                </p:ext>
              </p:extLst>
            </p:nvPr>
          </p:nvGraphicFramePr>
          <p:xfrm>
            <a:off x="793439" y="4083505"/>
            <a:ext cx="3171018" cy="2114012"/>
          </p:xfrm>
          <a:graphic>
            <a:graphicData uri="http://schemas.openxmlformats.org/drawingml/2006/chart">
              <c:chart xmlns:c="http://schemas.openxmlformats.org/drawingml/2006/chart" xmlns:r="http://schemas.openxmlformats.org/officeDocument/2006/relationships" r:id="rId3"/>
            </a:graphicData>
          </a:graphic>
        </p:graphicFrame>
        <p:sp>
          <p:nvSpPr>
            <p:cNvPr id="197" name="テキスト ボックス 196">
              <a:extLst>
                <a:ext uri="{FF2B5EF4-FFF2-40B4-BE49-F238E27FC236}">
                  <a16:creationId xmlns:a16="http://schemas.microsoft.com/office/drawing/2014/main" id="{8DC3CE85-A660-B125-C9A1-F93D226B3445}"/>
                </a:ext>
              </a:extLst>
            </p:cNvPr>
            <p:cNvSpPr txBox="1"/>
            <p:nvPr/>
          </p:nvSpPr>
          <p:spPr>
            <a:xfrm>
              <a:off x="2730469" y="4867030"/>
              <a:ext cx="431605"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20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r>
                <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9</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98" name="テキスト ボックス 197">
              <a:extLst>
                <a:ext uri="{FF2B5EF4-FFF2-40B4-BE49-F238E27FC236}">
                  <a16:creationId xmlns:a16="http://schemas.microsoft.com/office/drawing/2014/main" id="{FD8EE6B8-5B19-DBBF-2A3F-C7EE8D7FE83A}"/>
                </a:ext>
              </a:extLst>
            </p:cNvPr>
            <p:cNvSpPr txBox="1"/>
            <p:nvPr/>
          </p:nvSpPr>
          <p:spPr>
            <a:xfrm>
              <a:off x="2298864" y="5453367"/>
              <a:ext cx="431605"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a:solidFill>
                    <a:schemeClr val="bg1"/>
                  </a:solidFill>
                  <a:latin typeface="Meiryo" panose="020B0604030504040204" pitchFamily="34" charset="-128"/>
                  <a:ea typeface="Meiryo" panose="020B0604030504040204" pitchFamily="34" charset="-128"/>
                </a:rPr>
                <a:t>3</a:t>
              </a:r>
              <a:r>
                <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6</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99" name="テキスト ボックス 198">
              <a:extLst>
                <a:ext uri="{FF2B5EF4-FFF2-40B4-BE49-F238E27FC236}">
                  <a16:creationId xmlns:a16="http://schemas.microsoft.com/office/drawing/2014/main" id="{6C1D5961-E598-FB5E-60E0-E2D471572F3A}"/>
                </a:ext>
              </a:extLst>
            </p:cNvPr>
            <p:cNvSpPr txBox="1"/>
            <p:nvPr/>
          </p:nvSpPr>
          <p:spPr>
            <a:xfrm>
              <a:off x="1733407" y="5389671"/>
              <a:ext cx="431605"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40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5</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201" name="テキスト ボックス 200">
              <a:extLst>
                <a:ext uri="{FF2B5EF4-FFF2-40B4-BE49-F238E27FC236}">
                  <a16:creationId xmlns:a16="http://schemas.microsoft.com/office/drawing/2014/main" id="{AA4C5227-CF83-E51D-EE1B-03999298BA1A}"/>
                </a:ext>
              </a:extLst>
            </p:cNvPr>
            <p:cNvSpPr txBox="1"/>
            <p:nvPr/>
          </p:nvSpPr>
          <p:spPr>
            <a:xfrm>
              <a:off x="1639456" y="4646985"/>
              <a:ext cx="530760"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a:solidFill>
                    <a:schemeClr val="tx2"/>
                  </a:solidFill>
                  <a:latin typeface="Meiryo" panose="020B0604030504040204" pitchFamily="34" charset="-128"/>
                  <a:ea typeface="Meiryo" panose="020B0604030504040204" pitchFamily="34" charset="-128"/>
                </a:rPr>
                <a:t>5</a:t>
              </a:r>
              <a:r>
                <a:rPr kumimoji="1" lang="en-US" altLang="ja-JP"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代</a:t>
              </a:r>
              <a:r>
                <a:rPr kumimoji="1" lang="ja-JP" altLang="en-US" sz="8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以上</a:t>
              </a:r>
              <a:endParaRPr kumimoji="1" lang="en-US" altLang="ja-JP" sz="8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tx2"/>
                  </a:solidFill>
                  <a:latin typeface="Meiryo" panose="020B0604030504040204" pitchFamily="34" charset="-128"/>
                  <a:ea typeface="Meiryo" panose="020B0604030504040204" pitchFamily="34" charset="-128"/>
                </a:rPr>
                <a:t>10</a:t>
              </a:r>
              <a:r>
                <a:rPr lang="ja-JP" altLang="en-US" sz="600">
                  <a:solidFill>
                    <a:schemeClr val="tx2"/>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p:txBody>
        </p:sp>
      </p:grpSp>
      <p:sp>
        <p:nvSpPr>
          <p:cNvPr id="202" name="角丸四角形 2">
            <a:extLst>
              <a:ext uri="{FF2B5EF4-FFF2-40B4-BE49-F238E27FC236}">
                <a16:creationId xmlns:a16="http://schemas.microsoft.com/office/drawing/2014/main" id="{26CA550D-1B8A-A5B2-684C-1206A2E220A5}"/>
              </a:ext>
            </a:extLst>
          </p:cNvPr>
          <p:cNvSpPr/>
          <p:nvPr/>
        </p:nvSpPr>
        <p:spPr>
          <a:xfrm>
            <a:off x="1034926" y="1645673"/>
            <a:ext cx="3467939" cy="577535"/>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lang="ja-JP" altLang="en-US" sz="1600" b="1">
                <a:solidFill>
                  <a:schemeClr val="accent1"/>
                </a:solidFill>
                <a:latin typeface="Meiryo" panose="020B0604030504040204" pitchFamily="34" charset="-128"/>
                <a:ea typeface="Meiryo" panose="020B0604030504040204" pitchFamily="34" charset="-128"/>
              </a:rPr>
              <a:t>ユーザー属性</a:t>
            </a:r>
            <a:endParaRPr kumimoji="1" lang="en-US" altLang="ja-JP" sz="1600" b="1" baseline="30000">
              <a:solidFill>
                <a:schemeClr val="accent1"/>
              </a:solidFill>
              <a:latin typeface="Meiryo" panose="020B0604030504040204" pitchFamily="34" charset="-128"/>
              <a:ea typeface="Meiryo" panose="020B0604030504040204" pitchFamily="34" charset="-128"/>
            </a:endParaRPr>
          </a:p>
        </p:txBody>
      </p:sp>
      <p:grpSp>
        <p:nvGrpSpPr>
          <p:cNvPr id="203" name="グループ化 202">
            <a:extLst>
              <a:ext uri="{FF2B5EF4-FFF2-40B4-BE49-F238E27FC236}">
                <a16:creationId xmlns:a16="http://schemas.microsoft.com/office/drawing/2014/main" id="{275620E8-FA3E-4743-6139-20698726ECA9}"/>
              </a:ext>
            </a:extLst>
          </p:cNvPr>
          <p:cNvGrpSpPr/>
          <p:nvPr/>
        </p:nvGrpSpPr>
        <p:grpSpPr>
          <a:xfrm>
            <a:off x="1193854" y="2326199"/>
            <a:ext cx="3128400" cy="2609838"/>
            <a:chOff x="1694010" y="2440372"/>
            <a:chExt cx="3288901" cy="2743735"/>
          </a:xfrm>
        </p:grpSpPr>
        <p:graphicFrame>
          <p:nvGraphicFramePr>
            <p:cNvPr id="204" name="グラフ 203">
              <a:extLst>
                <a:ext uri="{FF2B5EF4-FFF2-40B4-BE49-F238E27FC236}">
                  <a16:creationId xmlns:a16="http://schemas.microsoft.com/office/drawing/2014/main" id="{DCC969AA-F6E2-C9D8-C45F-AC6549F08AAC}"/>
                </a:ext>
              </a:extLst>
            </p:cNvPr>
            <p:cNvGraphicFramePr/>
            <p:nvPr>
              <p:extLst>
                <p:ext uri="{D42A27DB-BD31-4B8C-83A1-F6EECF244321}">
                  <p14:modId xmlns:p14="http://schemas.microsoft.com/office/powerpoint/2010/main" val="1321004814"/>
                </p:ext>
              </p:extLst>
            </p:nvPr>
          </p:nvGraphicFramePr>
          <p:xfrm>
            <a:off x="1694010" y="2440372"/>
            <a:ext cx="3288901" cy="2743735"/>
          </p:xfrm>
          <a:graphic>
            <a:graphicData uri="http://schemas.openxmlformats.org/drawingml/2006/chart">
              <c:chart xmlns:c="http://schemas.openxmlformats.org/drawingml/2006/chart" xmlns:r="http://schemas.openxmlformats.org/officeDocument/2006/relationships" r:id="rId4"/>
            </a:graphicData>
          </a:graphic>
        </p:graphicFrame>
        <p:sp>
          <p:nvSpPr>
            <p:cNvPr id="205" name="テキスト ボックス 204">
              <a:extLst>
                <a:ext uri="{FF2B5EF4-FFF2-40B4-BE49-F238E27FC236}">
                  <a16:creationId xmlns:a16="http://schemas.microsoft.com/office/drawing/2014/main" id="{0BEB7E0A-00E1-0941-01EA-390622F3FDD9}"/>
                </a:ext>
              </a:extLst>
            </p:cNvPr>
            <p:cNvSpPr txBox="1"/>
            <p:nvPr/>
          </p:nvSpPr>
          <p:spPr>
            <a:xfrm>
              <a:off x="3814398" y="3273287"/>
              <a:ext cx="55107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t>男性</a:t>
              </a:r>
              <a:endParaRPr kumimoji="1" lang="en-US" altLang="ja-JP" sz="1400" b="1" i="0" u="none" strike="noStrike" kern="1200" cap="none" spc="0" normalizeH="0" baseline="0" noProof="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90000"/>
                </a:lnSpc>
                <a:spcBef>
                  <a:spcPts val="0"/>
                </a:spcBef>
                <a:spcAft>
                  <a:spcPts val="0"/>
                </a:spcAft>
                <a:buClrTx/>
                <a:buSzTx/>
                <a:buFontTx/>
                <a:buNone/>
                <a:tabLst/>
                <a:defRPr/>
              </a:pPr>
              <a:r>
                <a:rPr lang="en-US" altLang="ja-JP" sz="2900" b="1" spc="-150">
                  <a:solidFill>
                    <a:srgbClr val="00003E"/>
                  </a:solidFill>
                  <a:effectLst>
                    <a:glow rad="139700">
                      <a:srgbClr val="FFFFFF"/>
                    </a:glow>
                  </a:effectLst>
                  <a:latin typeface="Segoe UI" panose="020B0502040204020203" pitchFamily="34" charset="0"/>
                  <a:ea typeface="Meiryo" panose="020B0604030504040204" pitchFamily="34" charset="-128"/>
                  <a:cs typeface="Segoe UI" panose="020B0502040204020203" pitchFamily="34" charset="0"/>
                </a:rPr>
                <a:t>33</a:t>
              </a:r>
              <a:r>
                <a:rPr kumimoji="1" lang="en-US" altLang="ja-JP" sz="2000" b="1" i="0" u="none" strike="noStrike" kern="1200" cap="none" spc="-150" normalizeH="0" baseline="0" noProof="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 </a:t>
              </a:r>
              <a:r>
                <a:rPr kumimoji="1" lang="en-US" altLang="ja-JP" sz="1000" b="0" i="0" u="none" strike="noStrike" kern="1200" cap="none" spc="-150" normalizeH="0" baseline="0" noProof="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150" normalizeH="0" baseline="0" noProof="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206" name="テキスト ボックス 205">
              <a:extLst>
                <a:ext uri="{FF2B5EF4-FFF2-40B4-BE49-F238E27FC236}">
                  <a16:creationId xmlns:a16="http://schemas.microsoft.com/office/drawing/2014/main" id="{0A582CF3-4FD8-B098-EBC1-9D3C49C758BD}"/>
                </a:ext>
              </a:extLst>
            </p:cNvPr>
            <p:cNvSpPr txBox="1"/>
            <p:nvPr/>
          </p:nvSpPr>
          <p:spPr>
            <a:xfrm>
              <a:off x="2246921" y="3413164"/>
              <a:ext cx="557816"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女性</a:t>
              </a:r>
            </a:p>
            <a:p>
              <a:pPr marL="0" marR="0" lvl="0" indent="0" algn="ctr" defTabSz="457200" rtl="0" eaLnBrk="1" fontAlgn="auto" latinLnBrk="0" hangingPunct="1">
                <a:lnSpc>
                  <a:spcPct val="90000"/>
                </a:lnSpc>
                <a:spcBef>
                  <a:spcPts val="0"/>
                </a:spcBef>
                <a:spcAft>
                  <a:spcPts val="0"/>
                </a:spcAft>
                <a:buClrTx/>
                <a:buSzTx/>
                <a:buFontTx/>
                <a:buNone/>
                <a:tabLst/>
                <a:defRPr/>
              </a:pPr>
              <a:r>
                <a:rPr lang="en-US" altLang="ja-JP" sz="2900" b="1">
                  <a:solidFill>
                    <a:srgbClr val="FFFFFF"/>
                  </a:solidFill>
                  <a:latin typeface="Segoe UI" panose="020B0502040204020203" pitchFamily="34" charset="0"/>
                  <a:ea typeface="Meiryo" panose="020B0604030504040204" pitchFamily="34" charset="-128"/>
                  <a:cs typeface="Segoe UI" panose="020B0502040204020203" pitchFamily="34" charset="0"/>
                </a:rPr>
                <a:t>67</a:t>
              </a:r>
              <a:r>
                <a:rPr kumimoji="1" lang="en-US" altLang="ja-JP" sz="1000" b="0" i="0" u="none" strike="noStrike" kern="1200" cap="none" spc="0" normalizeH="0" baseline="0" noProof="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pic>
        <p:nvPicPr>
          <p:cNvPr id="207" name="図 206">
            <a:extLst>
              <a:ext uri="{FF2B5EF4-FFF2-40B4-BE49-F238E27FC236}">
                <a16:creationId xmlns:a16="http://schemas.microsoft.com/office/drawing/2014/main" id="{F30F6CAF-6442-8311-86FA-1D507C7B742B}"/>
              </a:ext>
            </a:extLst>
          </p:cNvPr>
          <p:cNvPicPr>
            <a:picLocks noChangeAspect="1"/>
          </p:cNvPicPr>
          <p:nvPr/>
        </p:nvPicPr>
        <p:blipFill>
          <a:blip r:embed="rId5"/>
          <a:stretch>
            <a:fillRect/>
          </a:stretch>
        </p:blipFill>
        <p:spPr>
          <a:xfrm>
            <a:off x="2584001" y="3367755"/>
            <a:ext cx="288000" cy="496941"/>
          </a:xfrm>
          <a:prstGeom prst="rect">
            <a:avLst/>
          </a:prstGeom>
        </p:spPr>
      </p:pic>
      <p:grpSp>
        <p:nvGrpSpPr>
          <p:cNvPr id="208" name="グループ化 207">
            <a:extLst>
              <a:ext uri="{FF2B5EF4-FFF2-40B4-BE49-F238E27FC236}">
                <a16:creationId xmlns:a16="http://schemas.microsoft.com/office/drawing/2014/main" id="{EFFD2CD3-4331-4DFC-203A-40DC11365C91}"/>
              </a:ext>
            </a:extLst>
          </p:cNvPr>
          <p:cNvGrpSpPr/>
          <p:nvPr/>
        </p:nvGrpSpPr>
        <p:grpSpPr>
          <a:xfrm>
            <a:off x="3622776" y="2392714"/>
            <a:ext cx="1445609" cy="1751007"/>
            <a:chOff x="4167616" y="2392714"/>
            <a:chExt cx="1445609" cy="1751007"/>
          </a:xfrm>
        </p:grpSpPr>
        <p:pic>
          <p:nvPicPr>
            <p:cNvPr id="209" name="図 208">
              <a:extLst>
                <a:ext uri="{FF2B5EF4-FFF2-40B4-BE49-F238E27FC236}">
                  <a16:creationId xmlns:a16="http://schemas.microsoft.com/office/drawing/2014/main" id="{F071645D-6FA1-B9F0-F6D2-2C55CC907684}"/>
                </a:ext>
              </a:extLst>
            </p:cNvPr>
            <p:cNvPicPr>
              <a:picLocks noChangeAspect="1"/>
            </p:cNvPicPr>
            <p:nvPr/>
          </p:nvPicPr>
          <p:blipFill rotWithShape="1">
            <a:blip r:embed="rId6"/>
            <a:srcRect b="59754"/>
            <a:stretch/>
          </p:blipFill>
          <p:spPr>
            <a:xfrm>
              <a:off x="4413197" y="2780701"/>
              <a:ext cx="954446" cy="1363020"/>
            </a:xfrm>
            <a:prstGeom prst="rect">
              <a:avLst/>
            </a:prstGeom>
          </p:spPr>
        </p:pic>
        <p:sp>
          <p:nvSpPr>
            <p:cNvPr id="210" name="角丸四角形 16">
              <a:extLst>
                <a:ext uri="{FF2B5EF4-FFF2-40B4-BE49-F238E27FC236}">
                  <a16:creationId xmlns:a16="http://schemas.microsoft.com/office/drawing/2014/main" id="{06B10E6B-388A-C370-A6E5-ACB09AE941C9}"/>
                </a:ext>
              </a:extLst>
            </p:cNvPr>
            <p:cNvSpPr/>
            <p:nvPr/>
          </p:nvSpPr>
          <p:spPr>
            <a:xfrm>
              <a:off x="4167616"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男性</a:t>
              </a:r>
            </a:p>
          </p:txBody>
        </p:sp>
      </p:grpSp>
      <p:grpSp>
        <p:nvGrpSpPr>
          <p:cNvPr id="211" name="グループ化 210">
            <a:extLst>
              <a:ext uri="{FF2B5EF4-FFF2-40B4-BE49-F238E27FC236}">
                <a16:creationId xmlns:a16="http://schemas.microsoft.com/office/drawing/2014/main" id="{149EE08D-5A06-21A6-A8BB-8107385ACE68}"/>
              </a:ext>
            </a:extLst>
          </p:cNvPr>
          <p:cNvGrpSpPr/>
          <p:nvPr/>
        </p:nvGrpSpPr>
        <p:grpSpPr>
          <a:xfrm>
            <a:off x="301757" y="2392714"/>
            <a:ext cx="1445609" cy="1751007"/>
            <a:chOff x="786231" y="2392714"/>
            <a:chExt cx="1445609" cy="1751007"/>
          </a:xfrm>
        </p:grpSpPr>
        <p:pic>
          <p:nvPicPr>
            <p:cNvPr id="212" name="図 211">
              <a:extLst>
                <a:ext uri="{FF2B5EF4-FFF2-40B4-BE49-F238E27FC236}">
                  <a16:creationId xmlns:a16="http://schemas.microsoft.com/office/drawing/2014/main" id="{83794161-BA66-494E-D3B0-62C52DCF382F}"/>
                </a:ext>
              </a:extLst>
            </p:cNvPr>
            <p:cNvPicPr>
              <a:picLocks noChangeAspect="1"/>
            </p:cNvPicPr>
            <p:nvPr/>
          </p:nvPicPr>
          <p:blipFill rotWithShape="1">
            <a:blip r:embed="rId7"/>
            <a:srcRect t="-1" b="59195"/>
            <a:stretch/>
          </p:blipFill>
          <p:spPr>
            <a:xfrm>
              <a:off x="1036103" y="2803425"/>
              <a:ext cx="945864" cy="1340296"/>
            </a:xfrm>
            <a:prstGeom prst="rect">
              <a:avLst/>
            </a:prstGeom>
          </p:spPr>
        </p:pic>
        <p:sp>
          <p:nvSpPr>
            <p:cNvPr id="213" name="角丸四角形 19">
              <a:extLst>
                <a:ext uri="{FF2B5EF4-FFF2-40B4-BE49-F238E27FC236}">
                  <a16:creationId xmlns:a16="http://schemas.microsoft.com/office/drawing/2014/main" id="{C8F69F46-F315-90C8-338D-079F75C7B3AF}"/>
                </a:ext>
              </a:extLst>
            </p:cNvPr>
            <p:cNvSpPr/>
            <p:nvPr/>
          </p:nvSpPr>
          <p:spPr>
            <a:xfrm>
              <a:off x="786231"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女性</a:t>
              </a:r>
            </a:p>
          </p:txBody>
        </p:sp>
      </p:grpSp>
      <p:sp>
        <p:nvSpPr>
          <p:cNvPr id="214" name="角丸四角形 20">
            <a:extLst>
              <a:ext uri="{FF2B5EF4-FFF2-40B4-BE49-F238E27FC236}">
                <a16:creationId xmlns:a16="http://schemas.microsoft.com/office/drawing/2014/main" id="{C78AF547-750B-C63A-E426-C7F06675A276}"/>
              </a:ext>
            </a:extLst>
          </p:cNvPr>
          <p:cNvSpPr/>
          <p:nvPr/>
        </p:nvSpPr>
        <p:spPr>
          <a:xfrm>
            <a:off x="5102254" y="1643299"/>
            <a:ext cx="3065519" cy="577535"/>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幅広い層からなる</a:t>
            </a:r>
          </a:p>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友だちユーザーの構成比</a:t>
            </a:r>
            <a:r>
              <a:rPr kumimoji="1" lang="en-US" altLang="ja-JP" sz="1000" b="1">
                <a:solidFill>
                  <a:schemeClr val="accent1"/>
                </a:solidFill>
                <a:latin typeface="Meiryo" panose="020B0604030504040204" pitchFamily="34" charset="-128"/>
                <a:ea typeface="Meiryo" panose="020B0604030504040204" pitchFamily="34" charset="-128"/>
              </a:rPr>
              <a:t>※</a:t>
            </a:r>
            <a:endParaRPr kumimoji="1" lang="ja-JP" altLang="en-US" sz="1000" b="1">
              <a:solidFill>
                <a:schemeClr val="accent1"/>
              </a:solidFill>
              <a:latin typeface="Meiryo" panose="020B0604030504040204" pitchFamily="34" charset="-128"/>
              <a:ea typeface="Meiryo" panose="020B0604030504040204" pitchFamily="34" charset="-128"/>
            </a:endParaRPr>
          </a:p>
        </p:txBody>
      </p:sp>
      <p:grpSp>
        <p:nvGrpSpPr>
          <p:cNvPr id="226" name="グループ化 225">
            <a:extLst>
              <a:ext uri="{FF2B5EF4-FFF2-40B4-BE49-F238E27FC236}">
                <a16:creationId xmlns:a16="http://schemas.microsoft.com/office/drawing/2014/main" id="{90845298-F8D8-3DA8-9F76-D17C9BC0CCE9}"/>
              </a:ext>
            </a:extLst>
          </p:cNvPr>
          <p:cNvGrpSpPr/>
          <p:nvPr/>
        </p:nvGrpSpPr>
        <p:grpSpPr>
          <a:xfrm>
            <a:off x="-221958" y="4448505"/>
            <a:ext cx="3171018" cy="2183555"/>
            <a:chOff x="1053171" y="4317128"/>
            <a:chExt cx="3171018" cy="2183555"/>
          </a:xfrm>
        </p:grpSpPr>
        <p:graphicFrame>
          <p:nvGraphicFramePr>
            <p:cNvPr id="227" name="グラフ 226">
              <a:extLst>
                <a:ext uri="{FF2B5EF4-FFF2-40B4-BE49-F238E27FC236}">
                  <a16:creationId xmlns:a16="http://schemas.microsoft.com/office/drawing/2014/main" id="{22E44E68-7407-9ADC-F3FE-275D1066718A}"/>
                </a:ext>
              </a:extLst>
            </p:cNvPr>
            <p:cNvGraphicFramePr>
              <a:graphicFrameLocks noChangeAspect="1"/>
            </p:cNvGraphicFramePr>
            <p:nvPr>
              <p:extLst>
                <p:ext uri="{D42A27DB-BD31-4B8C-83A1-F6EECF244321}">
                  <p14:modId xmlns:p14="http://schemas.microsoft.com/office/powerpoint/2010/main" val="3211258119"/>
                </p:ext>
              </p:extLst>
            </p:nvPr>
          </p:nvGraphicFramePr>
          <p:xfrm>
            <a:off x="1053171" y="4386671"/>
            <a:ext cx="3171018" cy="2114012"/>
          </p:xfrm>
          <a:graphic>
            <a:graphicData uri="http://schemas.openxmlformats.org/drawingml/2006/chart">
              <c:chart xmlns:c="http://schemas.openxmlformats.org/drawingml/2006/chart" xmlns:r="http://schemas.openxmlformats.org/officeDocument/2006/relationships" r:id="rId8"/>
            </a:graphicData>
          </a:graphic>
        </p:graphicFrame>
        <p:sp>
          <p:nvSpPr>
            <p:cNvPr id="228" name="テキスト ボックス 227">
              <a:extLst>
                <a:ext uri="{FF2B5EF4-FFF2-40B4-BE49-F238E27FC236}">
                  <a16:creationId xmlns:a16="http://schemas.microsoft.com/office/drawing/2014/main" id="{F1F49A8B-5D48-22AB-E882-D5C361E3E238}"/>
                </a:ext>
              </a:extLst>
            </p:cNvPr>
            <p:cNvSpPr txBox="1"/>
            <p:nvPr/>
          </p:nvSpPr>
          <p:spPr>
            <a:xfrm>
              <a:off x="2444966" y="4317128"/>
              <a:ext cx="511358"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a:solidFill>
                    <a:schemeClr val="tx2"/>
                  </a:solidFill>
                  <a:latin typeface="Meiryo" panose="020B0604030504040204" pitchFamily="34" charset="-128"/>
                  <a:ea typeface="Meiryo" panose="020B0604030504040204" pitchFamily="34" charset="-128"/>
                </a:rPr>
                <a:t>1</a:t>
              </a:r>
              <a:r>
                <a:rPr kumimoji="1" lang="en-US" altLang="ja-JP"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代 </a:t>
              </a:r>
              <a:r>
                <a:rPr lang="en-US" altLang="ja-JP" sz="1000" b="1">
                  <a:solidFill>
                    <a:schemeClr val="tx2"/>
                  </a:solidFill>
                  <a:latin typeface="Meiryo" panose="020B0604030504040204" pitchFamily="34" charset="-128"/>
                  <a:ea typeface="Meiryo" panose="020B0604030504040204" pitchFamily="34" charset="-128"/>
                </a:rPr>
                <a:t>5</a:t>
              </a:r>
              <a:r>
                <a:rPr kumimoji="1" lang="en-US" altLang="ja-JP" sz="6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p:txBody>
        </p:sp>
        <p:sp>
          <p:nvSpPr>
            <p:cNvPr id="229" name="テキスト ボックス 228">
              <a:extLst>
                <a:ext uri="{FF2B5EF4-FFF2-40B4-BE49-F238E27FC236}">
                  <a16:creationId xmlns:a16="http://schemas.microsoft.com/office/drawing/2014/main" id="{9B8590DC-CE14-BCA3-3CBD-00FE38027591}"/>
                </a:ext>
              </a:extLst>
            </p:cNvPr>
            <p:cNvSpPr txBox="1"/>
            <p:nvPr/>
          </p:nvSpPr>
          <p:spPr>
            <a:xfrm>
              <a:off x="2920815" y="4891071"/>
              <a:ext cx="431605" cy="42452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20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11</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230" name="テキスト ボックス 229">
              <a:extLst>
                <a:ext uri="{FF2B5EF4-FFF2-40B4-BE49-F238E27FC236}">
                  <a16:creationId xmlns:a16="http://schemas.microsoft.com/office/drawing/2014/main" id="{C777ED70-5A71-E527-1510-AA1A2924EE3D}"/>
                </a:ext>
              </a:extLst>
            </p:cNvPr>
            <p:cNvSpPr txBox="1"/>
            <p:nvPr/>
          </p:nvSpPr>
          <p:spPr>
            <a:xfrm>
              <a:off x="2874203" y="5611363"/>
              <a:ext cx="431605" cy="42452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a:solidFill>
                    <a:schemeClr val="bg1"/>
                  </a:solidFill>
                  <a:latin typeface="Meiryo" panose="020B0604030504040204" pitchFamily="34" charset="-128"/>
                  <a:ea typeface="Meiryo" panose="020B0604030504040204" pitchFamily="34" charset="-128"/>
                </a:rPr>
                <a:t>3</a:t>
              </a:r>
              <a:r>
                <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15</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231" name="テキスト ボックス 230">
              <a:extLst>
                <a:ext uri="{FF2B5EF4-FFF2-40B4-BE49-F238E27FC236}">
                  <a16:creationId xmlns:a16="http://schemas.microsoft.com/office/drawing/2014/main" id="{60CDF82A-24D0-6E32-B14B-342BF146EC12}"/>
                </a:ext>
              </a:extLst>
            </p:cNvPr>
            <p:cNvSpPr txBox="1"/>
            <p:nvPr/>
          </p:nvSpPr>
          <p:spPr>
            <a:xfrm>
              <a:off x="2088411" y="5611363"/>
              <a:ext cx="431605"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40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20</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233" name="テキスト ボックス 232">
              <a:extLst>
                <a:ext uri="{FF2B5EF4-FFF2-40B4-BE49-F238E27FC236}">
                  <a16:creationId xmlns:a16="http://schemas.microsoft.com/office/drawing/2014/main" id="{87A0A9A8-5C1A-24F3-3CBF-FCFFA6438960}"/>
                </a:ext>
              </a:extLst>
            </p:cNvPr>
            <p:cNvSpPr txBox="1"/>
            <p:nvPr/>
          </p:nvSpPr>
          <p:spPr>
            <a:xfrm>
              <a:off x="1981110" y="4835703"/>
              <a:ext cx="530760" cy="42452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a:solidFill>
                    <a:schemeClr val="tx2"/>
                  </a:solidFill>
                  <a:latin typeface="Meiryo" panose="020B0604030504040204" pitchFamily="34" charset="-128"/>
                  <a:ea typeface="Meiryo" panose="020B0604030504040204" pitchFamily="34" charset="-128"/>
                </a:rPr>
                <a:t>50</a:t>
              </a:r>
              <a:r>
                <a:rPr kumimoji="1" lang="ja-JP" altLang="en-US"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代</a:t>
              </a:r>
              <a:r>
                <a:rPr kumimoji="1" lang="ja-JP" altLang="en-US" sz="8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以上</a:t>
              </a:r>
              <a:endParaRPr kumimoji="1" lang="en-US" altLang="ja-JP" sz="8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tx2"/>
                  </a:solidFill>
                  <a:latin typeface="Meiryo" panose="020B0604030504040204" pitchFamily="34" charset="-128"/>
                  <a:ea typeface="Meiryo" panose="020B0604030504040204" pitchFamily="34" charset="-128"/>
                </a:rPr>
                <a:t>16</a:t>
              </a:r>
              <a:r>
                <a:rPr lang="ja-JP" altLang="en-US" sz="600">
                  <a:solidFill>
                    <a:schemeClr val="tx2"/>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p:txBody>
        </p:sp>
        <p:sp>
          <p:nvSpPr>
            <p:cNvPr id="234" name="フリーフォーム 36">
              <a:extLst>
                <a:ext uri="{FF2B5EF4-FFF2-40B4-BE49-F238E27FC236}">
                  <a16:creationId xmlns:a16="http://schemas.microsoft.com/office/drawing/2014/main" id="{D834EEC1-3A6F-2560-3A15-6D2CDDAFE738}"/>
                </a:ext>
              </a:extLst>
            </p:cNvPr>
            <p:cNvSpPr/>
            <p:nvPr/>
          </p:nvSpPr>
          <p:spPr>
            <a:xfrm flipH="1">
              <a:off x="2669498" y="4444521"/>
              <a:ext cx="49265" cy="99567"/>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 name="connsiteX0" fmla="*/ 0 w 618942"/>
                <a:gd name="connsiteY0" fmla="*/ 3386 h 136225"/>
                <a:gd name="connsiteX1" fmla="*/ 501767 w 618942"/>
                <a:gd name="connsiteY1" fmla="*/ 0 h 136225"/>
                <a:gd name="connsiteX2" fmla="*/ 618942 w 618942"/>
                <a:gd name="connsiteY2" fmla="*/ 136225 h 136225"/>
              </a:gdLst>
              <a:ahLst/>
              <a:cxnLst>
                <a:cxn ang="0">
                  <a:pos x="connsiteX0" y="connsiteY0"/>
                </a:cxn>
                <a:cxn ang="0">
                  <a:pos x="connsiteX1" y="connsiteY1"/>
                </a:cxn>
                <a:cxn ang="0">
                  <a:pos x="connsiteX2" y="connsiteY2"/>
                </a:cxn>
              </a:cxnLst>
              <a:rect l="l" t="t" r="r" b="b"/>
              <a:pathLst>
                <a:path w="618942" h="136225">
                  <a:moveTo>
                    <a:pt x="0" y="3386"/>
                  </a:moveTo>
                  <a:lnTo>
                    <a:pt x="501767" y="0"/>
                  </a:lnTo>
                  <a:lnTo>
                    <a:pt x="618942"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sp>
        <p:nvSpPr>
          <p:cNvPr id="235" name="テキスト ボックス 234">
            <a:extLst>
              <a:ext uri="{FF2B5EF4-FFF2-40B4-BE49-F238E27FC236}">
                <a16:creationId xmlns:a16="http://schemas.microsoft.com/office/drawing/2014/main" id="{C4D56602-6DCD-3999-D245-28D948C47564}"/>
              </a:ext>
            </a:extLst>
          </p:cNvPr>
          <p:cNvSpPr txBox="1"/>
          <p:nvPr/>
        </p:nvSpPr>
        <p:spPr>
          <a:xfrm>
            <a:off x="4528252" y="4535251"/>
            <a:ext cx="511358"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a:solidFill>
                  <a:schemeClr val="tx2"/>
                </a:solidFill>
                <a:latin typeface="Meiryo" panose="020B0604030504040204" pitchFamily="34" charset="-128"/>
                <a:ea typeface="Meiryo" panose="020B0604030504040204" pitchFamily="34" charset="-128"/>
              </a:rPr>
              <a:t>1</a:t>
            </a:r>
            <a:r>
              <a:rPr kumimoji="1" lang="en-US" altLang="ja-JP"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代 </a:t>
            </a:r>
            <a:r>
              <a:rPr lang="en-US" altLang="ja-JP" sz="1000" b="1">
                <a:solidFill>
                  <a:schemeClr val="tx2"/>
                </a:solidFill>
                <a:latin typeface="Meiryo" panose="020B0604030504040204" pitchFamily="34" charset="-128"/>
                <a:ea typeface="Meiryo" panose="020B0604030504040204" pitchFamily="34" charset="-128"/>
              </a:rPr>
              <a:t>3</a:t>
            </a:r>
            <a:r>
              <a:rPr kumimoji="1" lang="en-US" altLang="ja-JP" sz="6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p:txBody>
      </p:sp>
      <p:sp>
        <p:nvSpPr>
          <p:cNvPr id="236" name="フリーフォーム 56">
            <a:extLst>
              <a:ext uri="{FF2B5EF4-FFF2-40B4-BE49-F238E27FC236}">
                <a16:creationId xmlns:a16="http://schemas.microsoft.com/office/drawing/2014/main" id="{207A81A5-425A-91CF-B78E-8B7F7F3DB64D}"/>
              </a:ext>
            </a:extLst>
          </p:cNvPr>
          <p:cNvSpPr/>
          <p:nvPr/>
        </p:nvSpPr>
        <p:spPr>
          <a:xfrm flipH="1">
            <a:off x="4199704" y="4598726"/>
            <a:ext cx="293432" cy="6064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 name="connsiteX0" fmla="*/ 0 w 618942"/>
              <a:gd name="connsiteY0" fmla="*/ 3386 h 136225"/>
              <a:gd name="connsiteX1" fmla="*/ 501767 w 618942"/>
              <a:gd name="connsiteY1" fmla="*/ 0 h 136225"/>
              <a:gd name="connsiteX2" fmla="*/ 618942 w 618942"/>
              <a:gd name="connsiteY2" fmla="*/ 136225 h 136225"/>
            </a:gdLst>
            <a:ahLst/>
            <a:cxnLst>
              <a:cxn ang="0">
                <a:pos x="connsiteX0" y="connsiteY0"/>
              </a:cxn>
              <a:cxn ang="0">
                <a:pos x="connsiteX1" y="connsiteY1"/>
              </a:cxn>
              <a:cxn ang="0">
                <a:pos x="connsiteX2" y="connsiteY2"/>
              </a:cxn>
            </a:cxnLst>
            <a:rect l="l" t="t" r="r" b="b"/>
            <a:pathLst>
              <a:path w="618942" h="136225">
                <a:moveTo>
                  <a:pt x="0" y="3386"/>
                </a:moveTo>
                <a:lnTo>
                  <a:pt x="501767" y="0"/>
                </a:lnTo>
                <a:lnTo>
                  <a:pt x="618942"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nvGrpSpPr>
          <p:cNvPr id="237" name="グループ化 236">
            <a:extLst>
              <a:ext uri="{FF2B5EF4-FFF2-40B4-BE49-F238E27FC236}">
                <a16:creationId xmlns:a16="http://schemas.microsoft.com/office/drawing/2014/main" id="{A70B78F1-F954-87C8-7D7A-D41EFA71AC81}"/>
              </a:ext>
            </a:extLst>
          </p:cNvPr>
          <p:cNvGrpSpPr/>
          <p:nvPr/>
        </p:nvGrpSpPr>
        <p:grpSpPr>
          <a:xfrm>
            <a:off x="4968275" y="2896710"/>
            <a:ext cx="3500628" cy="2939820"/>
            <a:chOff x="1939094" y="3750515"/>
            <a:chExt cx="3200117" cy="2114012"/>
          </a:xfrm>
        </p:grpSpPr>
        <p:graphicFrame>
          <p:nvGraphicFramePr>
            <p:cNvPr id="238" name="グラフ 237">
              <a:extLst>
                <a:ext uri="{FF2B5EF4-FFF2-40B4-BE49-F238E27FC236}">
                  <a16:creationId xmlns:a16="http://schemas.microsoft.com/office/drawing/2014/main" id="{D1E96243-2CA7-75FD-AEC6-6A340CFA8C01}"/>
                </a:ext>
              </a:extLst>
            </p:cNvPr>
            <p:cNvGraphicFramePr>
              <a:graphicFrameLocks noChangeAspect="1"/>
            </p:cNvGraphicFramePr>
            <p:nvPr>
              <p:extLst>
                <p:ext uri="{D42A27DB-BD31-4B8C-83A1-F6EECF244321}">
                  <p14:modId xmlns:p14="http://schemas.microsoft.com/office/powerpoint/2010/main" val="1777830838"/>
                </p:ext>
              </p:extLst>
            </p:nvPr>
          </p:nvGraphicFramePr>
          <p:xfrm>
            <a:off x="1968193" y="3750515"/>
            <a:ext cx="3171018" cy="2114012"/>
          </p:xfrm>
          <a:graphic>
            <a:graphicData uri="http://schemas.openxmlformats.org/drawingml/2006/chart">
              <c:chart xmlns:c="http://schemas.openxmlformats.org/drawingml/2006/chart" xmlns:r="http://schemas.openxmlformats.org/officeDocument/2006/relationships" r:id="rId9"/>
            </a:graphicData>
          </a:graphic>
        </p:graphicFrame>
        <p:sp>
          <p:nvSpPr>
            <p:cNvPr id="239" name="テキスト ボックス 238">
              <a:extLst>
                <a:ext uri="{FF2B5EF4-FFF2-40B4-BE49-F238E27FC236}">
                  <a16:creationId xmlns:a16="http://schemas.microsoft.com/office/drawing/2014/main" id="{0BC0E764-B332-6615-AEAC-5B13DC262D35}"/>
                </a:ext>
              </a:extLst>
            </p:cNvPr>
            <p:cNvSpPr txBox="1"/>
            <p:nvPr/>
          </p:nvSpPr>
          <p:spPr>
            <a:xfrm>
              <a:off x="3958722" y="4464039"/>
              <a:ext cx="431605" cy="33568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会社員</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a:solidFill>
                    <a:schemeClr val="bg1"/>
                  </a:solidFill>
                  <a:latin typeface="Meiryo" panose="020B0604030504040204" pitchFamily="34" charset="-128"/>
                  <a:ea typeface="Meiryo" panose="020B0604030504040204" pitchFamily="34" charset="-128"/>
                </a:rPr>
                <a:t>公務員</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37</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240" name="テキスト ボックス 239">
              <a:extLst>
                <a:ext uri="{FF2B5EF4-FFF2-40B4-BE49-F238E27FC236}">
                  <a16:creationId xmlns:a16="http://schemas.microsoft.com/office/drawing/2014/main" id="{23A73785-6832-A22C-63CD-5B0369288A3D}"/>
                </a:ext>
              </a:extLst>
            </p:cNvPr>
            <p:cNvSpPr txBox="1"/>
            <p:nvPr/>
          </p:nvSpPr>
          <p:spPr>
            <a:xfrm>
              <a:off x="3736999" y="5249312"/>
              <a:ext cx="431605" cy="24517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学生</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11</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242" name="テキスト ボックス 241">
              <a:extLst>
                <a:ext uri="{FF2B5EF4-FFF2-40B4-BE49-F238E27FC236}">
                  <a16:creationId xmlns:a16="http://schemas.microsoft.com/office/drawing/2014/main" id="{DF7A49AD-BBDC-77B7-6535-ADF54998EFA5}"/>
                </a:ext>
              </a:extLst>
            </p:cNvPr>
            <p:cNvSpPr txBox="1"/>
            <p:nvPr/>
          </p:nvSpPr>
          <p:spPr>
            <a:xfrm>
              <a:off x="3018376" y="4137592"/>
              <a:ext cx="530760" cy="24517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その他</a:t>
              </a:r>
              <a:endParaRPr kumimoji="1" lang="en-US" altLang="ja-JP" sz="8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tx2"/>
                  </a:solidFill>
                  <a:latin typeface="Meiryo" panose="020B0604030504040204" pitchFamily="34" charset="-128"/>
                  <a:ea typeface="Meiryo" panose="020B0604030504040204" pitchFamily="34" charset="-128"/>
                </a:rPr>
                <a:t>14</a:t>
              </a:r>
              <a:r>
                <a:rPr lang="ja-JP" altLang="en-US" sz="600">
                  <a:solidFill>
                    <a:schemeClr val="tx2"/>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p:txBody>
        </p:sp>
        <p:sp>
          <p:nvSpPr>
            <p:cNvPr id="243" name="フリーフォーム 134">
              <a:extLst>
                <a:ext uri="{FF2B5EF4-FFF2-40B4-BE49-F238E27FC236}">
                  <a16:creationId xmlns:a16="http://schemas.microsoft.com/office/drawing/2014/main" id="{2CC80BCC-73A2-397B-B650-75A6215F8E63}"/>
                </a:ext>
              </a:extLst>
            </p:cNvPr>
            <p:cNvSpPr/>
            <p:nvPr/>
          </p:nvSpPr>
          <p:spPr>
            <a:xfrm flipH="1" flipV="1">
              <a:off x="2256743" y="4230281"/>
              <a:ext cx="378343" cy="26891"/>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 name="connsiteX0" fmla="*/ 0 w 618942"/>
                <a:gd name="connsiteY0" fmla="*/ 3386 h 136225"/>
                <a:gd name="connsiteX1" fmla="*/ 501767 w 618942"/>
                <a:gd name="connsiteY1" fmla="*/ 0 h 136225"/>
                <a:gd name="connsiteX2" fmla="*/ 618942 w 618942"/>
                <a:gd name="connsiteY2" fmla="*/ 136225 h 136225"/>
              </a:gdLst>
              <a:ahLst/>
              <a:cxnLst>
                <a:cxn ang="0">
                  <a:pos x="connsiteX0" y="connsiteY0"/>
                </a:cxn>
                <a:cxn ang="0">
                  <a:pos x="connsiteX1" y="connsiteY1"/>
                </a:cxn>
                <a:cxn ang="0">
                  <a:pos x="connsiteX2" y="connsiteY2"/>
                </a:cxn>
              </a:cxnLst>
              <a:rect l="l" t="t" r="r" b="b"/>
              <a:pathLst>
                <a:path w="618942" h="136225">
                  <a:moveTo>
                    <a:pt x="0" y="3386"/>
                  </a:moveTo>
                  <a:lnTo>
                    <a:pt x="501767" y="0"/>
                  </a:lnTo>
                  <a:lnTo>
                    <a:pt x="618942"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44" name="フリーフォーム 136">
              <a:extLst>
                <a:ext uri="{FF2B5EF4-FFF2-40B4-BE49-F238E27FC236}">
                  <a16:creationId xmlns:a16="http://schemas.microsoft.com/office/drawing/2014/main" id="{A86689D7-EA02-7562-29C1-BB8E1ADCF3D9}"/>
                </a:ext>
              </a:extLst>
            </p:cNvPr>
            <p:cNvSpPr/>
            <p:nvPr/>
          </p:nvSpPr>
          <p:spPr>
            <a:xfrm flipH="1">
              <a:off x="4063080" y="4062719"/>
              <a:ext cx="340773" cy="45719"/>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 name="connsiteX0" fmla="*/ 0 w 618942"/>
                <a:gd name="connsiteY0" fmla="*/ 3386 h 136225"/>
                <a:gd name="connsiteX1" fmla="*/ 501767 w 618942"/>
                <a:gd name="connsiteY1" fmla="*/ 0 h 136225"/>
                <a:gd name="connsiteX2" fmla="*/ 618942 w 618942"/>
                <a:gd name="connsiteY2" fmla="*/ 136225 h 136225"/>
              </a:gdLst>
              <a:ahLst/>
              <a:cxnLst>
                <a:cxn ang="0">
                  <a:pos x="connsiteX0" y="connsiteY0"/>
                </a:cxn>
                <a:cxn ang="0">
                  <a:pos x="connsiteX1" y="connsiteY1"/>
                </a:cxn>
                <a:cxn ang="0">
                  <a:pos x="connsiteX2" y="connsiteY2"/>
                </a:cxn>
              </a:cxnLst>
              <a:rect l="l" t="t" r="r" b="b"/>
              <a:pathLst>
                <a:path w="618942" h="136225">
                  <a:moveTo>
                    <a:pt x="0" y="3386"/>
                  </a:moveTo>
                  <a:lnTo>
                    <a:pt x="501767" y="0"/>
                  </a:lnTo>
                  <a:lnTo>
                    <a:pt x="618942"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45" name="テキスト ボックス 244">
              <a:extLst>
                <a:ext uri="{FF2B5EF4-FFF2-40B4-BE49-F238E27FC236}">
                  <a16:creationId xmlns:a16="http://schemas.microsoft.com/office/drawing/2014/main" id="{B5707706-C70D-7EF2-AC26-659B3F016724}"/>
                </a:ext>
              </a:extLst>
            </p:cNvPr>
            <p:cNvSpPr txBox="1"/>
            <p:nvPr/>
          </p:nvSpPr>
          <p:spPr>
            <a:xfrm>
              <a:off x="1939094" y="4128564"/>
              <a:ext cx="771630" cy="90514"/>
            </a:xfrm>
            <a:prstGeom prst="rect">
              <a:avLst/>
            </a:prstGeom>
            <a:noFill/>
            <a:ln w="19050">
              <a:noFill/>
            </a:ln>
          </p:spPr>
          <p:txBody>
            <a:bodyPr wrap="none" lIns="3600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自営業、自由業 </a:t>
              </a:r>
              <a:r>
                <a:rPr kumimoji="1" lang="en-US" altLang="ja-JP"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3</a:t>
              </a:r>
              <a:r>
                <a:rPr kumimoji="1" lang="en-US" altLang="ja-JP" sz="6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p:txBody>
        </p:sp>
      </p:grpSp>
      <p:sp>
        <p:nvSpPr>
          <p:cNvPr id="4" name="テキスト プレースホルダー 3">
            <a:extLst>
              <a:ext uri="{FF2B5EF4-FFF2-40B4-BE49-F238E27FC236}">
                <a16:creationId xmlns:a16="http://schemas.microsoft.com/office/drawing/2014/main" id="{6EBF2E72-BDF2-4EFF-1F1B-C049B11CA53F}"/>
              </a:ext>
            </a:extLst>
          </p:cNvPr>
          <p:cNvSpPr txBox="1">
            <a:spLocks/>
          </p:cNvSpPr>
          <p:nvPr/>
        </p:nvSpPr>
        <p:spPr>
          <a:xfrm>
            <a:off x="1836557" y="178101"/>
            <a:ext cx="8136904" cy="33502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a:solidFill>
                  <a:srgbClr val="000048"/>
                </a:solidFill>
                <a:latin typeface="+mn-ea"/>
              </a:rPr>
              <a:t>ユーザー傾向</a:t>
            </a:r>
            <a:endParaRPr lang="ja-JP" altLang="en-US" sz="1200" b="1">
              <a:solidFill>
                <a:srgbClr val="000048"/>
              </a:solidFill>
              <a:latin typeface="+mn-ea"/>
            </a:endParaRPr>
          </a:p>
        </p:txBody>
      </p:sp>
      <p:sp>
        <p:nvSpPr>
          <p:cNvPr id="14" name="テキスト ボックス 13">
            <a:extLst>
              <a:ext uri="{FF2B5EF4-FFF2-40B4-BE49-F238E27FC236}">
                <a16:creationId xmlns:a16="http://schemas.microsoft.com/office/drawing/2014/main" id="{48921F71-5608-CFCA-1074-9CED93C0E9A2}"/>
              </a:ext>
            </a:extLst>
          </p:cNvPr>
          <p:cNvSpPr txBox="1"/>
          <p:nvPr/>
        </p:nvSpPr>
        <p:spPr>
          <a:xfrm>
            <a:off x="5576014" y="4241972"/>
            <a:ext cx="639902"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専業主ふ</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17</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B2572D3A-788F-FD8A-48C9-0999FC72CD1D}"/>
              </a:ext>
            </a:extLst>
          </p:cNvPr>
          <p:cNvSpPr txBox="1"/>
          <p:nvPr/>
        </p:nvSpPr>
        <p:spPr>
          <a:xfrm>
            <a:off x="6076438" y="4936753"/>
            <a:ext cx="639902" cy="570720"/>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a:solidFill>
                  <a:schemeClr val="bg1"/>
                </a:solidFill>
                <a:latin typeface="Meiryo" panose="020B0604030504040204" pitchFamily="34" charset="-128"/>
                <a:ea typeface="Meiryo" panose="020B0604030504040204" pitchFamily="34" charset="-128"/>
              </a:rPr>
              <a:t>パート</a:t>
            </a:r>
            <a:endParaRPr lang="en-US" altLang="ja-JP" sz="1000" b="1">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アルバイト</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18</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9" name="角丸四角形 20">
            <a:extLst>
              <a:ext uri="{FF2B5EF4-FFF2-40B4-BE49-F238E27FC236}">
                <a16:creationId xmlns:a16="http://schemas.microsoft.com/office/drawing/2014/main" id="{AE9EB2D7-4724-7D02-AF4B-0AF4CF2652D6}"/>
              </a:ext>
            </a:extLst>
          </p:cNvPr>
          <p:cNvSpPr/>
          <p:nvPr/>
        </p:nvSpPr>
        <p:spPr>
          <a:xfrm>
            <a:off x="8494046" y="1643299"/>
            <a:ext cx="3065519" cy="577535"/>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marL="12700" lvl="0" algn="ctr">
              <a:spcBef>
                <a:spcPts val="100"/>
              </a:spcBef>
              <a:defRPr/>
            </a:pPr>
            <a:r>
              <a:rPr lang="ja-JP" altLang="en-US" sz="1600" b="1" spc="75">
                <a:solidFill>
                  <a:srgbClr val="002060"/>
                </a:solidFill>
                <a:latin typeface="Meiryo" panose="020B0604030504040204" pitchFamily="34" charset="-128"/>
                <a:ea typeface="Meiryo" panose="020B0604030504040204" pitchFamily="34" charset="-128"/>
                <a:cs typeface="HiraMinProN-W6"/>
              </a:rPr>
              <a:t>ニュースにカジュアルに</a:t>
            </a:r>
            <a:endParaRPr lang="en-US" altLang="ja-JP" sz="1600" b="1" spc="75">
              <a:solidFill>
                <a:srgbClr val="002060"/>
              </a:solidFill>
              <a:latin typeface="Meiryo" panose="020B0604030504040204" pitchFamily="34" charset="-128"/>
              <a:ea typeface="Meiryo" panose="020B0604030504040204" pitchFamily="34" charset="-128"/>
              <a:cs typeface="HiraMinProN-W6"/>
            </a:endParaRPr>
          </a:p>
          <a:p>
            <a:pPr marL="12700" lvl="0" algn="ctr">
              <a:spcBef>
                <a:spcPts val="100"/>
              </a:spcBef>
              <a:defRPr/>
            </a:pPr>
            <a:r>
              <a:rPr lang="ja-JP" altLang="en-US" sz="1600" b="1" spc="75">
                <a:solidFill>
                  <a:srgbClr val="002060"/>
                </a:solidFill>
                <a:latin typeface="Meiryo" panose="020B0604030504040204" pitchFamily="34" charset="-128"/>
                <a:ea typeface="Meiryo" panose="020B0604030504040204" pitchFamily="34" charset="-128"/>
                <a:cs typeface="HiraMinProN-W6"/>
              </a:rPr>
              <a:t>触れられるイメージ</a:t>
            </a:r>
            <a:r>
              <a:rPr lang="en-US" altLang="ja-JP" sz="900" b="1" spc="75">
                <a:solidFill>
                  <a:srgbClr val="002060"/>
                </a:solidFill>
                <a:latin typeface="Meiryo" panose="020B0604030504040204" pitchFamily="34" charset="-128"/>
                <a:ea typeface="Meiryo" panose="020B0604030504040204" pitchFamily="34" charset="-128"/>
                <a:cs typeface="HiraMinProN-W6"/>
              </a:rPr>
              <a:t>※</a:t>
            </a:r>
            <a:endParaRPr lang="en-US" altLang="ja-JP" sz="1600" b="1" spc="-114">
              <a:solidFill>
                <a:srgbClr val="002060"/>
              </a:solidFill>
              <a:latin typeface="Meiryo" panose="020B0604030504040204" pitchFamily="34" charset="-128"/>
              <a:ea typeface="Meiryo" panose="020B0604030504040204" pitchFamily="34" charset="-128"/>
              <a:cs typeface="HiraMinProN-W6"/>
            </a:endParaRPr>
          </a:p>
        </p:txBody>
      </p:sp>
      <p:grpSp>
        <p:nvGrpSpPr>
          <p:cNvPr id="20" name="グループ化 19">
            <a:extLst>
              <a:ext uri="{FF2B5EF4-FFF2-40B4-BE49-F238E27FC236}">
                <a16:creationId xmlns:a16="http://schemas.microsoft.com/office/drawing/2014/main" id="{1DB153B1-46C2-28CC-96CF-B335D1829F19}"/>
              </a:ext>
            </a:extLst>
          </p:cNvPr>
          <p:cNvGrpSpPr/>
          <p:nvPr/>
        </p:nvGrpSpPr>
        <p:grpSpPr>
          <a:xfrm>
            <a:off x="8354162" y="2948072"/>
            <a:ext cx="3709891" cy="2601272"/>
            <a:chOff x="6978359" y="3025115"/>
            <a:chExt cx="4405558" cy="2628028"/>
          </a:xfrm>
        </p:grpSpPr>
        <p:sp>
          <p:nvSpPr>
            <p:cNvPr id="21" name="object 17">
              <a:extLst>
                <a:ext uri="{FF2B5EF4-FFF2-40B4-BE49-F238E27FC236}">
                  <a16:creationId xmlns:a16="http://schemas.microsoft.com/office/drawing/2014/main" id="{ED881E44-DB1D-74CD-83A6-0B6FA661CC16}"/>
                </a:ext>
              </a:extLst>
            </p:cNvPr>
            <p:cNvSpPr/>
            <p:nvPr/>
          </p:nvSpPr>
          <p:spPr>
            <a:xfrm>
              <a:off x="7423893" y="3235534"/>
              <a:ext cx="3240000" cy="381000"/>
            </a:xfrm>
            <a:custGeom>
              <a:avLst/>
              <a:gdLst/>
              <a:ahLst/>
              <a:cxnLst/>
              <a:rect l="l" t="t" r="r" b="b"/>
              <a:pathLst>
                <a:path w="5387340" h="381000">
                  <a:moveTo>
                    <a:pt x="5387009" y="381000"/>
                  </a:moveTo>
                  <a:lnTo>
                    <a:pt x="0" y="381000"/>
                  </a:lnTo>
                  <a:lnTo>
                    <a:pt x="0" y="0"/>
                  </a:lnTo>
                  <a:lnTo>
                    <a:pt x="5387009" y="0"/>
                  </a:lnTo>
                  <a:lnTo>
                    <a:pt x="5387009" y="381000"/>
                  </a:lnTo>
                  <a:close/>
                </a:path>
              </a:pathLst>
            </a:custGeom>
            <a:solidFill>
              <a:srgbClr val="002060"/>
            </a:solidFill>
            <a:ln>
              <a:solidFill>
                <a:srgbClr val="002060"/>
              </a:solidFill>
            </a:ln>
          </p:spPr>
          <p:txBody>
            <a:bodyPr wrap="square" lIns="0" tIns="0" rIns="0" bIns="0" rtlCol="0"/>
            <a:lstStyle/>
            <a:p>
              <a:endParaRPr sz="1400">
                <a:latin typeface="Meiryo" panose="020B0604030504040204" pitchFamily="34" charset="-128"/>
                <a:ea typeface="Meiryo" panose="020B0604030504040204" pitchFamily="34" charset="-128"/>
              </a:endParaRPr>
            </a:p>
          </p:txBody>
        </p:sp>
        <p:sp>
          <p:nvSpPr>
            <p:cNvPr id="22" name="object 17">
              <a:extLst>
                <a:ext uri="{FF2B5EF4-FFF2-40B4-BE49-F238E27FC236}">
                  <a16:creationId xmlns:a16="http://schemas.microsoft.com/office/drawing/2014/main" id="{6ABAC3A8-DB2E-26C4-D411-BA694B9682A5}"/>
                </a:ext>
              </a:extLst>
            </p:cNvPr>
            <p:cNvSpPr/>
            <p:nvPr/>
          </p:nvSpPr>
          <p:spPr>
            <a:xfrm>
              <a:off x="7423893" y="4207723"/>
              <a:ext cx="2120400" cy="381000"/>
            </a:xfrm>
            <a:custGeom>
              <a:avLst/>
              <a:gdLst/>
              <a:ahLst/>
              <a:cxnLst/>
              <a:rect l="l" t="t" r="r" b="b"/>
              <a:pathLst>
                <a:path w="5387340" h="381000">
                  <a:moveTo>
                    <a:pt x="5387009" y="381000"/>
                  </a:moveTo>
                  <a:lnTo>
                    <a:pt x="0" y="381000"/>
                  </a:lnTo>
                  <a:lnTo>
                    <a:pt x="0" y="0"/>
                  </a:lnTo>
                  <a:lnTo>
                    <a:pt x="5387009" y="0"/>
                  </a:lnTo>
                  <a:lnTo>
                    <a:pt x="5387009" y="381000"/>
                  </a:lnTo>
                  <a:close/>
                </a:path>
              </a:pathLst>
            </a:custGeom>
            <a:solidFill>
              <a:srgbClr val="002060"/>
            </a:solidFill>
            <a:ln>
              <a:solidFill>
                <a:srgbClr val="002060"/>
              </a:solidFill>
            </a:ln>
          </p:spPr>
          <p:txBody>
            <a:bodyPr wrap="square" lIns="0" tIns="0" rIns="0" bIns="0" rtlCol="0"/>
            <a:lstStyle/>
            <a:p>
              <a:endParaRPr sz="1400">
                <a:latin typeface="Meiryo" panose="020B0604030504040204" pitchFamily="34" charset="-128"/>
                <a:ea typeface="Meiryo" panose="020B0604030504040204" pitchFamily="34" charset="-128"/>
              </a:endParaRPr>
            </a:p>
          </p:txBody>
        </p:sp>
        <p:sp>
          <p:nvSpPr>
            <p:cNvPr id="23" name="object 6">
              <a:extLst>
                <a:ext uri="{FF2B5EF4-FFF2-40B4-BE49-F238E27FC236}">
                  <a16:creationId xmlns:a16="http://schemas.microsoft.com/office/drawing/2014/main" id="{0352EC11-F583-1C51-8B8E-E642C3736338}"/>
                </a:ext>
              </a:extLst>
            </p:cNvPr>
            <p:cNvSpPr txBox="1"/>
            <p:nvPr/>
          </p:nvSpPr>
          <p:spPr>
            <a:xfrm>
              <a:off x="10712887" y="3306442"/>
              <a:ext cx="671030" cy="228909"/>
            </a:xfrm>
            <a:prstGeom prst="rect">
              <a:avLst/>
            </a:prstGeom>
          </p:spPr>
          <p:txBody>
            <a:bodyPr vert="horz" wrap="square" lIns="0" tIns="0" rIns="0" bIns="0" rtlCol="0">
              <a:spAutoFit/>
            </a:bodyPr>
            <a:lstStyle/>
            <a:p>
              <a:pPr marL="12700">
                <a:lnSpc>
                  <a:spcPts val="1880"/>
                </a:lnSpc>
              </a:pPr>
              <a:r>
                <a:rPr lang="en-US" altLang="ja-JP" sz="1100" b="1" spc="210">
                  <a:solidFill>
                    <a:srgbClr val="002060"/>
                  </a:solidFill>
                  <a:latin typeface="Meiryo" panose="020B0604030504040204" pitchFamily="34" charset="-128"/>
                  <a:ea typeface="Meiryo" panose="020B0604030504040204" pitchFamily="34" charset="-128"/>
                  <a:cs typeface="HiraMinProN-W6"/>
                </a:rPr>
                <a:t>29</a:t>
              </a:r>
              <a:r>
                <a:rPr sz="1100" b="1" spc="-330">
                  <a:solidFill>
                    <a:srgbClr val="002060"/>
                  </a:solidFill>
                  <a:latin typeface="Meiryo" panose="020B0604030504040204" pitchFamily="34" charset="-128"/>
                  <a:ea typeface="Meiryo" panose="020B0604030504040204" pitchFamily="34" charset="-128"/>
                  <a:cs typeface="HiraMinProN-W6"/>
                </a:rPr>
                <a:t> </a:t>
              </a:r>
              <a:r>
                <a:rPr sz="1100" b="1" spc="175">
                  <a:solidFill>
                    <a:srgbClr val="002060"/>
                  </a:solidFill>
                  <a:latin typeface="Meiryo" panose="020B0604030504040204" pitchFamily="34" charset="-128"/>
                  <a:ea typeface="Meiryo" panose="020B0604030504040204" pitchFamily="34" charset="-128"/>
                  <a:cs typeface="HiraMinProN-W6"/>
                </a:rPr>
                <a:t>%</a:t>
              </a:r>
              <a:endParaRPr sz="1100" b="1">
                <a:solidFill>
                  <a:srgbClr val="002060"/>
                </a:solidFill>
                <a:latin typeface="Meiryo" panose="020B0604030504040204" pitchFamily="34" charset="-128"/>
                <a:ea typeface="Meiryo" panose="020B0604030504040204" pitchFamily="34" charset="-128"/>
                <a:cs typeface="HiraMinProN-W6"/>
              </a:endParaRPr>
            </a:p>
          </p:txBody>
        </p:sp>
        <p:sp>
          <p:nvSpPr>
            <p:cNvPr id="24" name="object 6">
              <a:extLst>
                <a:ext uri="{FF2B5EF4-FFF2-40B4-BE49-F238E27FC236}">
                  <a16:creationId xmlns:a16="http://schemas.microsoft.com/office/drawing/2014/main" id="{BA9DD395-A92F-4CC9-152D-CB185DA5F4F5}"/>
                </a:ext>
              </a:extLst>
            </p:cNvPr>
            <p:cNvSpPr txBox="1"/>
            <p:nvPr/>
          </p:nvSpPr>
          <p:spPr>
            <a:xfrm>
              <a:off x="9598201" y="4253043"/>
              <a:ext cx="744692" cy="228909"/>
            </a:xfrm>
            <a:prstGeom prst="rect">
              <a:avLst/>
            </a:prstGeom>
          </p:spPr>
          <p:txBody>
            <a:bodyPr vert="horz" wrap="square" lIns="0" tIns="0" rIns="0" bIns="0" rtlCol="0">
              <a:spAutoFit/>
            </a:bodyPr>
            <a:lstStyle/>
            <a:p>
              <a:pPr marL="12700">
                <a:lnSpc>
                  <a:spcPts val="1880"/>
                </a:lnSpc>
              </a:pPr>
              <a:r>
                <a:rPr lang="en-US" sz="1100" b="1" spc="210">
                  <a:solidFill>
                    <a:srgbClr val="002060"/>
                  </a:solidFill>
                  <a:latin typeface="Meiryo" panose="020B0604030504040204" pitchFamily="34" charset="-128"/>
                  <a:ea typeface="Meiryo" panose="020B0604030504040204" pitchFamily="34" charset="-128"/>
                  <a:cs typeface="HiraMinProN-W6"/>
                </a:rPr>
                <a:t>19</a:t>
              </a:r>
              <a:r>
                <a:rPr sz="1100" b="1" spc="-330">
                  <a:solidFill>
                    <a:srgbClr val="002060"/>
                  </a:solidFill>
                  <a:latin typeface="Meiryo" panose="020B0604030504040204" pitchFamily="34" charset="-128"/>
                  <a:ea typeface="Meiryo" panose="020B0604030504040204" pitchFamily="34" charset="-128"/>
                  <a:cs typeface="HiraMinProN-W6"/>
                </a:rPr>
                <a:t> </a:t>
              </a:r>
              <a:r>
                <a:rPr sz="1100" b="1" spc="175">
                  <a:solidFill>
                    <a:srgbClr val="002060"/>
                  </a:solidFill>
                  <a:latin typeface="Meiryo" panose="020B0604030504040204" pitchFamily="34" charset="-128"/>
                  <a:ea typeface="Meiryo" panose="020B0604030504040204" pitchFamily="34" charset="-128"/>
                  <a:cs typeface="HiraMinProN-W6"/>
                </a:rPr>
                <a:t>%</a:t>
              </a:r>
              <a:endParaRPr sz="1100" b="1">
                <a:solidFill>
                  <a:srgbClr val="002060"/>
                </a:solidFill>
                <a:latin typeface="Meiryo" panose="020B0604030504040204" pitchFamily="34" charset="-128"/>
                <a:ea typeface="Meiryo" panose="020B0604030504040204" pitchFamily="34" charset="-128"/>
                <a:cs typeface="HiraMinProN-W6"/>
              </a:endParaRPr>
            </a:p>
          </p:txBody>
        </p:sp>
        <p:sp>
          <p:nvSpPr>
            <p:cNvPr id="25" name="object 6">
              <a:extLst>
                <a:ext uri="{FF2B5EF4-FFF2-40B4-BE49-F238E27FC236}">
                  <a16:creationId xmlns:a16="http://schemas.microsoft.com/office/drawing/2014/main" id="{594385B2-E2EA-5C08-FD6E-DC1864DBA55A}"/>
                </a:ext>
              </a:extLst>
            </p:cNvPr>
            <p:cNvSpPr txBox="1"/>
            <p:nvPr/>
          </p:nvSpPr>
          <p:spPr>
            <a:xfrm>
              <a:off x="9607022" y="5246870"/>
              <a:ext cx="720024" cy="228909"/>
            </a:xfrm>
            <a:prstGeom prst="rect">
              <a:avLst/>
            </a:prstGeom>
          </p:spPr>
          <p:txBody>
            <a:bodyPr vert="horz" wrap="square" lIns="0" tIns="0" rIns="0" bIns="0" rtlCol="0">
              <a:spAutoFit/>
            </a:bodyPr>
            <a:lstStyle/>
            <a:p>
              <a:pPr marL="12700">
                <a:lnSpc>
                  <a:spcPts val="1880"/>
                </a:lnSpc>
              </a:pPr>
              <a:r>
                <a:rPr lang="en-US" sz="1100" b="1" spc="210">
                  <a:solidFill>
                    <a:srgbClr val="002060"/>
                  </a:solidFill>
                  <a:latin typeface="Meiryo" panose="020B0604030504040204" pitchFamily="34" charset="-128"/>
                  <a:ea typeface="Meiryo" panose="020B0604030504040204" pitchFamily="34" charset="-128"/>
                  <a:cs typeface="HiraMinProN-W6"/>
                </a:rPr>
                <a:t>19</a:t>
              </a:r>
              <a:r>
                <a:rPr sz="1100" b="1" spc="-330">
                  <a:solidFill>
                    <a:srgbClr val="002060"/>
                  </a:solidFill>
                  <a:latin typeface="Meiryo" panose="020B0604030504040204" pitchFamily="34" charset="-128"/>
                  <a:ea typeface="Meiryo" panose="020B0604030504040204" pitchFamily="34" charset="-128"/>
                  <a:cs typeface="HiraMinProN-W6"/>
                </a:rPr>
                <a:t> </a:t>
              </a:r>
              <a:r>
                <a:rPr sz="1100" b="1" spc="175">
                  <a:solidFill>
                    <a:srgbClr val="002060"/>
                  </a:solidFill>
                  <a:latin typeface="Meiryo" panose="020B0604030504040204" pitchFamily="34" charset="-128"/>
                  <a:ea typeface="Meiryo" panose="020B0604030504040204" pitchFamily="34" charset="-128"/>
                  <a:cs typeface="HiraMinProN-W6"/>
                </a:rPr>
                <a:t>%</a:t>
              </a:r>
              <a:endParaRPr sz="1100" b="1">
                <a:solidFill>
                  <a:srgbClr val="002060"/>
                </a:solidFill>
                <a:latin typeface="Meiryo" panose="020B0604030504040204" pitchFamily="34" charset="-128"/>
                <a:ea typeface="Meiryo" panose="020B0604030504040204" pitchFamily="34" charset="-128"/>
                <a:cs typeface="HiraMinProN-W6"/>
              </a:endParaRPr>
            </a:p>
          </p:txBody>
        </p:sp>
        <p:sp>
          <p:nvSpPr>
            <p:cNvPr id="26" name="object 7">
              <a:extLst>
                <a:ext uri="{FF2B5EF4-FFF2-40B4-BE49-F238E27FC236}">
                  <a16:creationId xmlns:a16="http://schemas.microsoft.com/office/drawing/2014/main" id="{53F39B78-3B11-1D52-22AF-3F73471B114E}"/>
                </a:ext>
              </a:extLst>
            </p:cNvPr>
            <p:cNvSpPr txBox="1"/>
            <p:nvPr/>
          </p:nvSpPr>
          <p:spPr>
            <a:xfrm>
              <a:off x="7423893" y="3025115"/>
              <a:ext cx="3012064" cy="174407"/>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1" lang="ja-JP" altLang="en-US" sz="1050" b="1" u="none" strike="noStrike" kern="1200" cap="none" spc="50" normalizeH="0" baseline="0" noProof="0">
                  <a:ln>
                    <a:noFill/>
                  </a:ln>
                  <a:effectLst/>
                  <a:uLnTx/>
                  <a:uFillTx/>
                  <a:latin typeface="Meiryo" panose="020B0604030504040204" pitchFamily="34" charset="-128"/>
                  <a:ea typeface="Meiryo" panose="020B0604030504040204" pitchFamily="34" charset="-128"/>
                  <a:cs typeface="Arial Unicode MS"/>
                </a:rPr>
                <a:t>気軽に読める</a:t>
              </a:r>
              <a:endParaRPr kumimoji="1" sz="105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endParaRPr>
            </a:p>
          </p:txBody>
        </p:sp>
        <p:sp>
          <p:nvSpPr>
            <p:cNvPr id="27" name="object 7">
              <a:extLst>
                <a:ext uri="{FF2B5EF4-FFF2-40B4-BE49-F238E27FC236}">
                  <a16:creationId xmlns:a16="http://schemas.microsoft.com/office/drawing/2014/main" id="{35A739C1-D7FD-DB49-79E1-A8DFD313698E}"/>
                </a:ext>
              </a:extLst>
            </p:cNvPr>
            <p:cNvSpPr txBox="1"/>
            <p:nvPr/>
          </p:nvSpPr>
          <p:spPr>
            <a:xfrm>
              <a:off x="7414486" y="3996458"/>
              <a:ext cx="3012064" cy="174407"/>
            </a:xfrm>
            <a:prstGeom prst="rect">
              <a:avLst/>
            </a:prstGeom>
          </p:spPr>
          <p:txBody>
            <a:bodyPr vert="horz" wrap="square" lIns="0" tIns="12700" rIns="0" bIns="0" rtlCol="0">
              <a:spAutoFit/>
            </a:bodyPr>
            <a:lstStyle/>
            <a:p>
              <a:pPr marL="12700" lvl="0">
                <a:spcBef>
                  <a:spcPts val="100"/>
                </a:spcBef>
                <a:defRPr/>
              </a:pPr>
              <a:r>
                <a:rPr lang="ja-JP" altLang="en-US" sz="1050" b="1" spc="50">
                  <a:latin typeface="Meiryo" panose="020B0604030504040204" pitchFamily="34" charset="-128"/>
                  <a:ea typeface="Meiryo" panose="020B0604030504040204" pitchFamily="34" charset="-128"/>
                  <a:cs typeface="Arial Unicode MS"/>
                </a:rPr>
                <a:t>ヒマつぶしするのに向いている</a:t>
              </a:r>
              <a:endParaRPr kumimoji="1" sz="105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endParaRPr>
            </a:p>
          </p:txBody>
        </p:sp>
        <p:sp>
          <p:nvSpPr>
            <p:cNvPr id="28" name="object 7">
              <a:extLst>
                <a:ext uri="{FF2B5EF4-FFF2-40B4-BE49-F238E27FC236}">
                  <a16:creationId xmlns:a16="http://schemas.microsoft.com/office/drawing/2014/main" id="{2F26538C-C61E-96DE-792F-5011D5333A7C}"/>
                </a:ext>
              </a:extLst>
            </p:cNvPr>
            <p:cNvSpPr txBox="1"/>
            <p:nvPr/>
          </p:nvSpPr>
          <p:spPr>
            <a:xfrm>
              <a:off x="7423893" y="4863843"/>
              <a:ext cx="3081519" cy="339445"/>
            </a:xfrm>
            <a:prstGeom prst="rect">
              <a:avLst/>
            </a:prstGeom>
          </p:spPr>
          <p:txBody>
            <a:bodyPr vert="horz" wrap="square" lIns="0" tIns="12700" rIns="0" bIns="0" rtlCol="0">
              <a:spAutoFit/>
            </a:bodyPr>
            <a:lstStyle/>
            <a:p>
              <a:pPr marL="12700" lvl="0">
                <a:spcBef>
                  <a:spcPts val="100"/>
                </a:spcBef>
                <a:defRPr/>
              </a:pPr>
              <a:r>
                <a:rPr lang="ja-JP" altLang="en-US" sz="1050" b="1" spc="50">
                  <a:latin typeface="Meiryo" panose="020B0604030504040204" pitchFamily="34" charset="-128"/>
                  <a:ea typeface="Meiryo" panose="020B0604030504040204" pitchFamily="34" charset="-128"/>
                  <a:cs typeface="Arial Unicode MS"/>
                </a:rPr>
                <a:t>自分でわざわざ探しに行かなくても重要なニュース</a:t>
              </a:r>
              <a:r>
                <a:rPr lang="en-US" altLang="ja-JP" sz="1050" b="1" spc="50">
                  <a:latin typeface="Meiryo" panose="020B0604030504040204" pitchFamily="34" charset="-128"/>
                  <a:ea typeface="Meiryo" panose="020B0604030504040204" pitchFamily="34" charset="-128"/>
                  <a:cs typeface="Arial Unicode MS"/>
                </a:rPr>
                <a:t>/</a:t>
              </a:r>
              <a:r>
                <a:rPr lang="ja-JP" altLang="en-US" sz="1050" b="1" spc="50">
                  <a:latin typeface="Meiryo" panose="020B0604030504040204" pitchFamily="34" charset="-128"/>
                  <a:ea typeface="Meiryo" panose="020B0604030504040204" pitchFamily="34" charset="-128"/>
                  <a:cs typeface="Arial Unicode MS"/>
                </a:rPr>
                <a:t>情報が見られる</a:t>
              </a:r>
              <a:endParaRPr kumimoji="1" sz="105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endParaRPr>
            </a:p>
          </p:txBody>
        </p:sp>
        <p:sp>
          <p:nvSpPr>
            <p:cNvPr id="29" name="object 17">
              <a:extLst>
                <a:ext uri="{FF2B5EF4-FFF2-40B4-BE49-F238E27FC236}">
                  <a16:creationId xmlns:a16="http://schemas.microsoft.com/office/drawing/2014/main" id="{9DB84350-3DDF-D875-2A04-07C5F7E3D9C3}"/>
                </a:ext>
              </a:extLst>
            </p:cNvPr>
            <p:cNvSpPr/>
            <p:nvPr/>
          </p:nvSpPr>
          <p:spPr>
            <a:xfrm>
              <a:off x="7408046" y="5198336"/>
              <a:ext cx="2120400" cy="381000"/>
            </a:xfrm>
            <a:custGeom>
              <a:avLst/>
              <a:gdLst/>
              <a:ahLst/>
              <a:cxnLst/>
              <a:rect l="l" t="t" r="r" b="b"/>
              <a:pathLst>
                <a:path w="5387340" h="381000">
                  <a:moveTo>
                    <a:pt x="5387009" y="381000"/>
                  </a:moveTo>
                  <a:lnTo>
                    <a:pt x="0" y="381000"/>
                  </a:lnTo>
                  <a:lnTo>
                    <a:pt x="0" y="0"/>
                  </a:lnTo>
                  <a:lnTo>
                    <a:pt x="5387009" y="0"/>
                  </a:lnTo>
                  <a:lnTo>
                    <a:pt x="5387009" y="381000"/>
                  </a:lnTo>
                  <a:close/>
                </a:path>
              </a:pathLst>
            </a:custGeom>
            <a:solidFill>
              <a:srgbClr val="002060"/>
            </a:solidFill>
            <a:ln>
              <a:solidFill>
                <a:srgbClr val="002060"/>
              </a:solidFill>
            </a:ln>
          </p:spPr>
          <p:txBody>
            <a:bodyPr wrap="square" lIns="0" tIns="0" rIns="0" bIns="0" rtlCol="0"/>
            <a:lstStyle/>
            <a:p>
              <a:endParaRPr sz="1400">
                <a:latin typeface="Meiryo" panose="020B0604030504040204" pitchFamily="34" charset="-128"/>
                <a:ea typeface="Meiryo" panose="020B0604030504040204" pitchFamily="34" charset="-128"/>
              </a:endParaRPr>
            </a:p>
          </p:txBody>
        </p:sp>
        <p:sp>
          <p:nvSpPr>
            <p:cNvPr id="30" name="object 7">
              <a:extLst>
                <a:ext uri="{FF2B5EF4-FFF2-40B4-BE49-F238E27FC236}">
                  <a16:creationId xmlns:a16="http://schemas.microsoft.com/office/drawing/2014/main" id="{1D01950C-3CC4-F98D-4EED-32E3C151DF7B}"/>
                </a:ext>
              </a:extLst>
            </p:cNvPr>
            <p:cNvSpPr txBox="1"/>
            <p:nvPr/>
          </p:nvSpPr>
          <p:spPr>
            <a:xfrm>
              <a:off x="6978359" y="3358191"/>
              <a:ext cx="1323200" cy="19749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1" lang="en-US" altLang="ja-JP"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rPr>
                <a:t>1</a:t>
              </a:r>
              <a:r>
                <a:rPr kumimoji="1" lang="ja-JP" altLang="en-US"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rPr>
                <a:t>位</a:t>
              </a:r>
              <a:endParaRPr kumimoji="1"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endParaRPr>
            </a:p>
          </p:txBody>
        </p:sp>
        <p:sp>
          <p:nvSpPr>
            <p:cNvPr id="31" name="object 7">
              <a:extLst>
                <a:ext uri="{FF2B5EF4-FFF2-40B4-BE49-F238E27FC236}">
                  <a16:creationId xmlns:a16="http://schemas.microsoft.com/office/drawing/2014/main" id="{A3965995-A662-7FAC-3226-D4C1FE8A7D3A}"/>
                </a:ext>
              </a:extLst>
            </p:cNvPr>
            <p:cNvSpPr txBox="1"/>
            <p:nvPr/>
          </p:nvSpPr>
          <p:spPr>
            <a:xfrm>
              <a:off x="6978359" y="4222366"/>
              <a:ext cx="1323200" cy="399043"/>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ja-JP" altLang="en-US" sz="1200" b="1">
                  <a:latin typeface="Meiryo" panose="020B0604030504040204" pitchFamily="34" charset="-128"/>
                  <a:ea typeface="Meiryo" panose="020B0604030504040204" pitchFamily="34" charset="-128"/>
                  <a:cs typeface="Arial Unicode MS"/>
                </a:rPr>
                <a:t>同率</a:t>
              </a:r>
              <a:endParaRPr lang="en-US" altLang="ja-JP" sz="1200" b="1">
                <a:latin typeface="Meiryo" panose="020B0604030504040204" pitchFamily="34" charset="-128"/>
                <a:ea typeface="Meiryo" panose="020B0604030504040204" pitchFamily="34" charset="-128"/>
                <a:cs typeface="Arial Unicode MS"/>
              </a:endParaRPr>
            </a:p>
            <a:p>
              <a:pPr marL="12700" marR="0" lvl="0" indent="0" algn="l" defTabSz="914400" rtl="0" eaLnBrk="1" fontAlgn="auto" latinLnBrk="0" hangingPunct="1">
                <a:lnSpc>
                  <a:spcPct val="100000"/>
                </a:lnSpc>
                <a:spcBef>
                  <a:spcPts val="100"/>
                </a:spcBef>
                <a:spcAft>
                  <a:spcPts val="0"/>
                </a:spcAft>
                <a:buClrTx/>
                <a:buSzTx/>
                <a:buFontTx/>
                <a:buNone/>
                <a:tabLst/>
                <a:defRPr/>
              </a:pPr>
              <a:r>
                <a:rPr kumimoji="1" lang="en-US" altLang="ja-JP"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rPr>
                <a:t>2</a:t>
              </a:r>
              <a:r>
                <a:rPr kumimoji="1" lang="ja-JP" altLang="en-US"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rPr>
                <a:t>位</a:t>
              </a:r>
              <a:endParaRPr kumimoji="1"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endParaRPr>
            </a:p>
          </p:txBody>
        </p:sp>
        <p:sp>
          <p:nvSpPr>
            <p:cNvPr id="32" name="object 7">
              <a:extLst>
                <a:ext uri="{FF2B5EF4-FFF2-40B4-BE49-F238E27FC236}">
                  <a16:creationId xmlns:a16="http://schemas.microsoft.com/office/drawing/2014/main" id="{7CA4FABA-B4D8-6A64-50FD-1AA8AFAB0405}"/>
                </a:ext>
              </a:extLst>
            </p:cNvPr>
            <p:cNvSpPr txBox="1"/>
            <p:nvPr/>
          </p:nvSpPr>
          <p:spPr>
            <a:xfrm>
              <a:off x="6978359" y="5254100"/>
              <a:ext cx="1323200" cy="399043"/>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ja-JP" altLang="en-US" sz="1200" b="1">
                  <a:latin typeface="Meiryo" panose="020B0604030504040204" pitchFamily="34" charset="-128"/>
                  <a:ea typeface="Meiryo" panose="020B0604030504040204" pitchFamily="34" charset="-128"/>
                  <a:cs typeface="Arial Unicode MS"/>
                </a:rPr>
                <a:t>同率</a:t>
              </a:r>
              <a:endParaRPr lang="en-US" altLang="ja-JP" sz="1200" b="1">
                <a:latin typeface="Meiryo" panose="020B0604030504040204" pitchFamily="34" charset="-128"/>
                <a:ea typeface="Meiryo" panose="020B0604030504040204" pitchFamily="34" charset="-128"/>
                <a:cs typeface="Arial Unicode MS"/>
              </a:endParaRPr>
            </a:p>
            <a:p>
              <a:pPr marL="12700" marR="0" lvl="0" indent="0" algn="l" defTabSz="914400" rtl="0" eaLnBrk="1" fontAlgn="auto" latinLnBrk="0" hangingPunct="1">
                <a:lnSpc>
                  <a:spcPct val="100000"/>
                </a:lnSpc>
                <a:spcBef>
                  <a:spcPts val="100"/>
                </a:spcBef>
                <a:spcAft>
                  <a:spcPts val="0"/>
                </a:spcAft>
                <a:buClrTx/>
                <a:buSzTx/>
                <a:buFontTx/>
                <a:buNone/>
                <a:tabLst/>
                <a:defRPr/>
              </a:pPr>
              <a:r>
                <a:rPr kumimoji="1" lang="en-US" altLang="ja-JP"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rPr>
                <a:t>2</a:t>
              </a:r>
              <a:r>
                <a:rPr kumimoji="1" lang="ja-JP" altLang="en-US"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rPr>
                <a:t>位</a:t>
              </a:r>
              <a:endParaRPr kumimoji="1"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endParaRPr>
            </a:p>
          </p:txBody>
        </p:sp>
      </p:grpSp>
    </p:spTree>
    <p:extLst>
      <p:ext uri="{BB962C8B-B14F-4D97-AF65-F5344CB8AC3E}">
        <p14:creationId xmlns:p14="http://schemas.microsoft.com/office/powerpoint/2010/main" val="16353911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C4770-D084-0640-9B2A-B6B44E029C78}"/>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D6298C7-3BCF-350F-6187-77CE9661F6B7}"/>
              </a:ext>
            </a:extLst>
          </p:cNvPr>
          <p:cNvSpPr>
            <a:spLocks noGrp="1"/>
          </p:cNvSpPr>
          <p:nvPr>
            <p:ph type="body" sz="quarter" idx="12"/>
          </p:nvPr>
        </p:nvSpPr>
        <p:spPr>
          <a:xfrm>
            <a:off x="623644" y="75225"/>
            <a:ext cx="866756" cy="410840"/>
          </a:xfrm>
        </p:spPr>
        <p:txBody>
          <a:bodyPr/>
          <a:lstStyle/>
          <a:p>
            <a:pPr marL="0" indent="0">
              <a:buNone/>
            </a:pPr>
            <a:r>
              <a:rPr lang="en-US" altLang="ja-JP">
                <a:latin typeface="+mj-ea"/>
                <a:ea typeface="+mj-ea"/>
              </a:rPr>
              <a:t>LINE NEWS</a:t>
            </a:r>
            <a:br>
              <a:rPr lang="en-US" altLang="ja-JP"/>
            </a:br>
            <a:r>
              <a:rPr lang="ja-JP" altLang="en-US"/>
              <a:t>の特長</a:t>
            </a:r>
            <a:endParaRPr lang="en-US" altLang="ja-JP"/>
          </a:p>
        </p:txBody>
      </p:sp>
      <p:pic>
        <p:nvPicPr>
          <p:cNvPr id="6" name="図プレースホルダー 8" descr="アイコン&#10;&#10;自動的に生成された説明">
            <a:extLst>
              <a:ext uri="{FF2B5EF4-FFF2-40B4-BE49-F238E27FC236}">
                <a16:creationId xmlns:a16="http://schemas.microsoft.com/office/drawing/2014/main" id="{11EA2282-804F-C945-5F99-28B3BEB9637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4" name="テキスト プレースホルダー 3">
            <a:extLst>
              <a:ext uri="{FF2B5EF4-FFF2-40B4-BE49-F238E27FC236}">
                <a16:creationId xmlns:a16="http://schemas.microsoft.com/office/drawing/2014/main" id="{DCEEE75B-53D2-6585-AA05-C8409434072A}"/>
              </a:ext>
            </a:extLst>
          </p:cNvPr>
          <p:cNvSpPr txBox="1">
            <a:spLocks/>
          </p:cNvSpPr>
          <p:nvPr/>
        </p:nvSpPr>
        <p:spPr>
          <a:xfrm>
            <a:off x="1936381" y="19445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a:ln>
                  <a:noFill/>
                </a:ln>
                <a:solidFill>
                  <a:srgbClr val="000048"/>
                </a:solidFill>
                <a:effectLst/>
                <a:uLnTx/>
                <a:uFillTx/>
                <a:latin typeface="+mn-ea"/>
                <a:ea typeface="+mn-ea"/>
                <a:cs typeface="+mn-cs"/>
              </a:rPr>
              <a:t>ユーザー行動特徴</a:t>
            </a:r>
            <a:endParaRPr kumimoji="1" lang="ja-JP" altLang="en-US" sz="1600" b="1" i="0" u="none" strike="noStrike" kern="1200" cap="none" spc="0" normalizeH="0" baseline="0" noProof="0">
              <a:ln>
                <a:noFill/>
              </a:ln>
              <a:solidFill>
                <a:srgbClr val="000048"/>
              </a:solidFill>
              <a:effectLst/>
              <a:uLnTx/>
              <a:uFillTx/>
              <a:latin typeface="+mn-ea"/>
              <a:ea typeface="+mn-ea"/>
              <a:cs typeface="+mn-cs"/>
            </a:endParaRPr>
          </a:p>
        </p:txBody>
      </p:sp>
      <p:sp>
        <p:nvSpPr>
          <p:cNvPr id="78" name="フローチャート: 結合子 77">
            <a:extLst>
              <a:ext uri="{FF2B5EF4-FFF2-40B4-BE49-F238E27FC236}">
                <a16:creationId xmlns:a16="http://schemas.microsoft.com/office/drawing/2014/main" id="{AD8E76D7-6656-184C-C6FF-6C8B5167D9E9}"/>
              </a:ext>
            </a:extLst>
          </p:cNvPr>
          <p:cNvSpPr/>
          <p:nvPr/>
        </p:nvSpPr>
        <p:spPr>
          <a:xfrm>
            <a:off x="6362652" y="3209627"/>
            <a:ext cx="1196895" cy="1148254"/>
          </a:xfrm>
          <a:prstGeom prst="flowChartConnector">
            <a:avLst/>
          </a:prstGeom>
          <a:solidFill>
            <a:srgbClr val="002060"/>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ja-JP" altLang="en-US">
              <a:solidFill>
                <a:srgbClr val="002060"/>
              </a:solidFill>
            </a:endParaRPr>
          </a:p>
        </p:txBody>
      </p:sp>
      <p:sp>
        <p:nvSpPr>
          <p:cNvPr id="79" name="フローチャート: 結合子 78">
            <a:extLst>
              <a:ext uri="{FF2B5EF4-FFF2-40B4-BE49-F238E27FC236}">
                <a16:creationId xmlns:a16="http://schemas.microsoft.com/office/drawing/2014/main" id="{2359D824-6EA8-55B1-70B1-6A191C32D542}"/>
              </a:ext>
            </a:extLst>
          </p:cNvPr>
          <p:cNvSpPr/>
          <p:nvPr/>
        </p:nvSpPr>
        <p:spPr>
          <a:xfrm>
            <a:off x="7642069" y="3209627"/>
            <a:ext cx="1196895" cy="1148254"/>
          </a:xfrm>
          <a:prstGeom prst="flowChartConnector">
            <a:avLst/>
          </a:prstGeom>
          <a:solidFill>
            <a:srgbClr val="002060"/>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ja-JP" altLang="en-US">
              <a:solidFill>
                <a:srgbClr val="002060"/>
              </a:solidFill>
            </a:endParaRPr>
          </a:p>
        </p:txBody>
      </p:sp>
      <p:sp>
        <p:nvSpPr>
          <p:cNvPr id="80" name="フローチャート: 結合子 79">
            <a:extLst>
              <a:ext uri="{FF2B5EF4-FFF2-40B4-BE49-F238E27FC236}">
                <a16:creationId xmlns:a16="http://schemas.microsoft.com/office/drawing/2014/main" id="{37C3CE24-749B-2742-D1D0-37E71FEFA8B2}"/>
              </a:ext>
            </a:extLst>
          </p:cNvPr>
          <p:cNvSpPr/>
          <p:nvPr/>
        </p:nvSpPr>
        <p:spPr>
          <a:xfrm>
            <a:off x="8926492" y="3209627"/>
            <a:ext cx="1196895" cy="1148254"/>
          </a:xfrm>
          <a:prstGeom prst="flowChartConnector">
            <a:avLst/>
          </a:prstGeom>
          <a:solidFill>
            <a:srgbClr val="002060"/>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ja-JP" altLang="en-US">
              <a:solidFill>
                <a:srgbClr val="002060"/>
              </a:solidFill>
            </a:endParaRPr>
          </a:p>
        </p:txBody>
      </p:sp>
      <p:sp>
        <p:nvSpPr>
          <p:cNvPr id="81" name="フローチャート: 結合子 80">
            <a:extLst>
              <a:ext uri="{FF2B5EF4-FFF2-40B4-BE49-F238E27FC236}">
                <a16:creationId xmlns:a16="http://schemas.microsoft.com/office/drawing/2014/main" id="{ECC76F13-9AFD-F9D0-BB82-C5B3E4C1DF18}"/>
              </a:ext>
            </a:extLst>
          </p:cNvPr>
          <p:cNvSpPr/>
          <p:nvPr/>
        </p:nvSpPr>
        <p:spPr>
          <a:xfrm>
            <a:off x="10210915" y="3209627"/>
            <a:ext cx="1196895" cy="1148254"/>
          </a:xfrm>
          <a:prstGeom prst="flowChartConnector">
            <a:avLst/>
          </a:prstGeom>
          <a:solidFill>
            <a:srgbClr val="002060"/>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ja-JP" altLang="en-US">
              <a:solidFill>
                <a:srgbClr val="002060"/>
              </a:solidFill>
            </a:endParaRPr>
          </a:p>
        </p:txBody>
      </p:sp>
      <p:sp>
        <p:nvSpPr>
          <p:cNvPr id="82" name="タイトル 1">
            <a:extLst>
              <a:ext uri="{FF2B5EF4-FFF2-40B4-BE49-F238E27FC236}">
                <a16:creationId xmlns:a16="http://schemas.microsoft.com/office/drawing/2014/main" id="{80E0F4E6-DAC4-F952-2A2C-ABAC7E603E8E}"/>
              </a:ext>
            </a:extLst>
          </p:cNvPr>
          <p:cNvSpPr>
            <a:spLocks noGrp="1"/>
          </p:cNvSpPr>
          <p:nvPr>
            <p:ph type="ctrTitle"/>
          </p:nvPr>
        </p:nvSpPr>
        <p:spPr>
          <a:xfrm>
            <a:off x="798936" y="1176026"/>
            <a:ext cx="11014607" cy="564262"/>
          </a:xfrm>
        </p:spPr>
        <p:txBody>
          <a:bodyPr/>
          <a:lstStyle/>
          <a:p>
            <a:r>
              <a:rPr lang="ja-JP" altLang="en-US" sz="2000"/>
              <a:t>購買意欲とトレンド感度が高いユーザー行動特徴</a:t>
            </a:r>
            <a:endParaRPr kumimoji="1" lang="ja-JP" altLang="en-US" sz="2000"/>
          </a:p>
        </p:txBody>
      </p:sp>
      <p:sp>
        <p:nvSpPr>
          <p:cNvPr id="83" name="テキスト プレースホルダー 2">
            <a:extLst>
              <a:ext uri="{FF2B5EF4-FFF2-40B4-BE49-F238E27FC236}">
                <a16:creationId xmlns:a16="http://schemas.microsoft.com/office/drawing/2014/main" id="{ABE464FE-572D-80D2-E7CB-923041976510}"/>
              </a:ext>
            </a:extLst>
          </p:cNvPr>
          <p:cNvSpPr>
            <a:spLocks noGrp="1"/>
          </p:cNvSpPr>
          <p:nvPr>
            <p:ph type="body" sz="quarter" idx="10"/>
          </p:nvPr>
        </p:nvSpPr>
        <p:spPr>
          <a:xfrm>
            <a:off x="741024" y="1547762"/>
            <a:ext cx="11014609" cy="836490"/>
          </a:xfrm>
        </p:spPr>
        <p:txBody>
          <a:bodyPr/>
          <a:lstStyle/>
          <a:p>
            <a:r>
              <a:rPr lang="ja-JP" altLang="en-US" sz="1400" b="0"/>
              <a:t>利用ユーザー数が多いだけでなく、「買う」意欲が高いユーザー層にダイレクトにアプローチします。</a:t>
            </a:r>
          </a:p>
          <a:p>
            <a:endParaRPr kumimoji="1" lang="ja-JP" altLang="en-US"/>
          </a:p>
        </p:txBody>
      </p:sp>
      <p:sp>
        <p:nvSpPr>
          <p:cNvPr id="84" name="正方形/長方形 83">
            <a:extLst>
              <a:ext uri="{FF2B5EF4-FFF2-40B4-BE49-F238E27FC236}">
                <a16:creationId xmlns:a16="http://schemas.microsoft.com/office/drawing/2014/main" id="{C7D20974-129B-9D8B-DB40-C5201DF9BECC}"/>
              </a:ext>
            </a:extLst>
          </p:cNvPr>
          <p:cNvSpPr/>
          <p:nvPr/>
        </p:nvSpPr>
        <p:spPr>
          <a:xfrm>
            <a:off x="821762" y="3926881"/>
            <a:ext cx="4487994" cy="1148254"/>
          </a:xfrm>
          <a:prstGeom prst="rect">
            <a:avLst/>
          </a:prstGeom>
          <a:noFill/>
          <a:ln w="19050" cap="flat" cmpd="sng" algn="ctr">
            <a:noFill/>
            <a:prstDash val="solid"/>
            <a:miter lim="800000"/>
          </a:ln>
          <a:effectLst/>
        </p:spPr>
        <p:txBody>
          <a:bodyPr anchor="ctr"/>
          <a:lstStyle/>
          <a:p>
            <a:pPr lvl="0" algn="ctr">
              <a:lnSpc>
                <a:spcPct val="150000"/>
              </a:lnSpc>
              <a:defRPr/>
            </a:pPr>
            <a:r>
              <a:rPr lang="ja-JP" altLang="en-US" b="1">
                <a:solidFill>
                  <a:schemeClr val="tx1">
                    <a:lumMod val="75000"/>
                    <a:lumOff val="25000"/>
                  </a:schemeClr>
                </a:solidFill>
              </a:rPr>
              <a:t>ユーザーの </a:t>
            </a:r>
            <a:r>
              <a:rPr lang="en-US" altLang="ja-JP" b="1">
                <a:solidFill>
                  <a:schemeClr val="tx1">
                    <a:lumMod val="75000"/>
                    <a:lumOff val="25000"/>
                  </a:schemeClr>
                </a:solidFill>
              </a:rPr>
              <a:t>65%</a:t>
            </a:r>
            <a:r>
              <a:rPr lang="ja-JP" altLang="en-US" b="1">
                <a:solidFill>
                  <a:schemeClr val="tx1">
                    <a:lumMod val="75000"/>
                    <a:lumOff val="25000"/>
                  </a:schemeClr>
                </a:solidFill>
              </a:rPr>
              <a:t> が「月に</a:t>
            </a:r>
            <a:r>
              <a:rPr lang="en-US" altLang="ja-JP" b="1">
                <a:solidFill>
                  <a:schemeClr val="tx1">
                    <a:lumMod val="75000"/>
                    <a:lumOff val="25000"/>
                  </a:schemeClr>
                </a:solidFill>
              </a:rPr>
              <a:t>1</a:t>
            </a:r>
            <a:r>
              <a:rPr lang="ja-JP" altLang="en-US" b="1">
                <a:solidFill>
                  <a:schemeClr val="tx1">
                    <a:lumMod val="75000"/>
                    <a:lumOff val="25000"/>
                  </a:schemeClr>
                </a:solidFill>
              </a:rPr>
              <a:t>回以上ネットショッピングをする」と回答</a:t>
            </a:r>
            <a:endParaRPr lang="en-US" altLang="ja-JP" b="1">
              <a:solidFill>
                <a:schemeClr val="tx1">
                  <a:lumMod val="75000"/>
                  <a:lumOff val="25000"/>
                </a:schemeClr>
              </a:solidFill>
            </a:endParaRPr>
          </a:p>
          <a:p>
            <a:pPr lvl="0" algn="ctr">
              <a:lnSpc>
                <a:spcPct val="150000"/>
              </a:lnSpc>
              <a:defRPr/>
            </a:pPr>
            <a:r>
              <a:rPr kumimoji="0" lang="en-US" altLang="ja-JP" sz="1400" b="1" i="0" u="none" strike="noStrike" kern="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a:t>
            </a:r>
            <a:r>
              <a:rPr kumimoji="0" lang="ja-JP" altLang="en-US" sz="1400" b="1" i="0" u="none" strike="noStrike" kern="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スマホユーザー平均</a:t>
            </a:r>
            <a:r>
              <a:rPr kumimoji="0" lang="en-US" altLang="ja-JP" sz="1400" b="1" i="0" u="none" strike="noStrike" kern="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53</a:t>
            </a:r>
            <a:r>
              <a:rPr kumimoji="0" lang="ja-JP" altLang="en-US" sz="1400" b="1" i="0" u="none" strike="noStrike" kern="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％より高い</a:t>
            </a:r>
            <a:r>
              <a:rPr kumimoji="0" lang="en-US" altLang="ja-JP" sz="1400" b="1" i="0" u="none" strike="noStrike" kern="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a:t>
            </a:r>
          </a:p>
        </p:txBody>
      </p:sp>
      <p:sp>
        <p:nvSpPr>
          <p:cNvPr id="85" name="正方形/長方形 84">
            <a:extLst>
              <a:ext uri="{FF2B5EF4-FFF2-40B4-BE49-F238E27FC236}">
                <a16:creationId xmlns:a16="http://schemas.microsoft.com/office/drawing/2014/main" id="{904A49F4-5D7D-2840-B8B8-1062E6BB10D1}"/>
              </a:ext>
            </a:extLst>
          </p:cNvPr>
          <p:cNvSpPr/>
          <p:nvPr/>
        </p:nvSpPr>
        <p:spPr>
          <a:xfrm>
            <a:off x="5623721" y="1994333"/>
            <a:ext cx="6530398" cy="1138040"/>
          </a:xfrm>
          <a:prstGeom prst="rect">
            <a:avLst/>
          </a:prstGeom>
          <a:noFill/>
          <a:ln w="19050" cap="flat" cmpd="sng" algn="ctr">
            <a:noFill/>
            <a:prstDash val="solid"/>
            <a:miter lim="800000"/>
          </a:ln>
          <a:effectLst/>
        </p:spPr>
        <p:txBody>
          <a:bodyPr anchor="ctr"/>
          <a:lstStyle/>
          <a:p>
            <a:pPr lvl="0" algn="ctr">
              <a:lnSpc>
                <a:spcPct val="150000"/>
              </a:lnSpc>
              <a:defRPr/>
            </a:pPr>
            <a:r>
              <a:rPr kumimoji="0" lang="ja-JP" altLang="en-US" sz="2000" b="1" i="0" u="none" strike="noStrike" kern="0" cap="none" spc="0" normalizeH="0" baseline="0" noProof="0">
                <a:ln>
                  <a:noFill/>
                </a:ln>
                <a:solidFill>
                  <a:srgbClr val="000000">
                    <a:lumMod val="75000"/>
                    <a:lumOff val="25000"/>
                  </a:srgbClr>
                </a:solidFill>
                <a:effectLst/>
                <a:uLnTx/>
                <a:uFillTx/>
                <a:latin typeface="Meiryo" panose="020B0604030504040204" pitchFamily="34" charset="-128"/>
                <a:ea typeface="Meiryo" panose="020B0604030504040204" pitchFamily="34" charset="-128"/>
                <a:cs typeface="+mn-cs"/>
              </a:rPr>
              <a:t>グルメ・ファッション・美容・エンタメなど</a:t>
            </a:r>
            <a:endParaRPr kumimoji="0" lang="en-US" altLang="ja-JP" sz="2000" b="1" i="0" u="none" strike="noStrike" kern="0" cap="none" spc="0" normalizeH="0" baseline="0" noProof="0">
              <a:ln>
                <a:noFill/>
              </a:ln>
              <a:solidFill>
                <a:srgbClr val="000000">
                  <a:lumMod val="75000"/>
                  <a:lumOff val="25000"/>
                </a:srgbClr>
              </a:solidFill>
              <a:effectLst/>
              <a:uLnTx/>
              <a:uFillTx/>
              <a:latin typeface="Meiryo" panose="020B0604030504040204" pitchFamily="34" charset="-128"/>
              <a:ea typeface="Meiryo" panose="020B0604030504040204" pitchFamily="34" charset="-128"/>
              <a:cs typeface="+mn-cs"/>
            </a:endParaRPr>
          </a:p>
          <a:p>
            <a:pPr lvl="0" algn="ctr">
              <a:lnSpc>
                <a:spcPct val="150000"/>
              </a:lnSpc>
              <a:defRPr/>
            </a:pPr>
            <a:r>
              <a:rPr kumimoji="0" lang="ja-JP" altLang="en-US" sz="2000" b="1" kern="0">
                <a:solidFill>
                  <a:srgbClr val="000000">
                    <a:lumMod val="75000"/>
                    <a:lumOff val="25000"/>
                  </a:srgbClr>
                </a:solidFill>
                <a:latin typeface="Meiryo" panose="020B0604030504040204" pitchFamily="34" charset="-128"/>
                <a:ea typeface="Meiryo" panose="020B0604030504040204" pitchFamily="34" charset="-128"/>
              </a:rPr>
              <a:t>トレンド情報への興味度が高い傾向</a:t>
            </a:r>
            <a:endParaRPr kumimoji="0" lang="en-US" altLang="ja-JP" sz="2000" b="1" kern="0">
              <a:solidFill>
                <a:srgbClr val="000000">
                  <a:lumMod val="75000"/>
                  <a:lumOff val="25000"/>
                </a:srgbClr>
              </a:solidFill>
              <a:latin typeface="Meiryo" panose="020B0604030504040204" pitchFamily="34" charset="-128"/>
              <a:ea typeface="Meiryo" panose="020B0604030504040204" pitchFamily="34" charset="-128"/>
            </a:endParaRPr>
          </a:p>
        </p:txBody>
      </p:sp>
      <p:sp>
        <p:nvSpPr>
          <p:cNvPr id="86" name="テキスト ボックス 85">
            <a:extLst>
              <a:ext uri="{FF2B5EF4-FFF2-40B4-BE49-F238E27FC236}">
                <a16:creationId xmlns:a16="http://schemas.microsoft.com/office/drawing/2014/main" id="{3A32CEA2-EF31-49C1-5349-B280BC274D6E}"/>
              </a:ext>
            </a:extLst>
          </p:cNvPr>
          <p:cNvSpPr txBox="1"/>
          <p:nvPr/>
        </p:nvSpPr>
        <p:spPr>
          <a:xfrm>
            <a:off x="783566" y="2286087"/>
            <a:ext cx="4963886" cy="1791260"/>
          </a:xfrm>
          <a:prstGeom prst="rect">
            <a:avLst/>
          </a:prstGeom>
          <a:noFill/>
        </p:spPr>
        <p:txBody>
          <a:bodyPr wrap="square" rtlCol="0">
            <a:spAutoFit/>
          </a:bodyPr>
          <a:lstStyle/>
          <a:p>
            <a:pPr algn="ctr">
              <a:lnSpc>
                <a:spcPct val="120000"/>
              </a:lnSpc>
            </a:pPr>
            <a:r>
              <a:rPr kumimoji="1" lang="en-US" altLang="ja-JP" sz="9600" b="1">
                <a:solidFill>
                  <a:srgbClr val="002060"/>
                </a:solidFill>
                <a:latin typeface="+mj-ea"/>
                <a:ea typeface="+mj-ea"/>
              </a:rPr>
              <a:t>65</a:t>
            </a:r>
            <a:r>
              <a:rPr kumimoji="1" lang="ja-JP" altLang="en-US" sz="4800" b="1">
                <a:solidFill>
                  <a:srgbClr val="002060"/>
                </a:solidFill>
                <a:latin typeface="+mj-ea"/>
                <a:ea typeface="+mj-ea"/>
              </a:rPr>
              <a:t>％</a:t>
            </a:r>
            <a:r>
              <a:rPr kumimoji="1" lang="en-US" altLang="ja-JP" sz="1000" b="1">
                <a:solidFill>
                  <a:srgbClr val="002060"/>
                </a:solidFill>
              </a:rPr>
              <a:t>※</a:t>
            </a:r>
            <a:r>
              <a:rPr kumimoji="1" lang="ja-JP" altLang="en-US" sz="1000" b="1">
                <a:solidFill>
                  <a:srgbClr val="002060"/>
                </a:solidFill>
              </a:rPr>
              <a:t>１</a:t>
            </a:r>
          </a:p>
        </p:txBody>
      </p:sp>
      <p:pic>
        <p:nvPicPr>
          <p:cNvPr id="87" name="グラフィックス 86">
            <a:extLst>
              <a:ext uri="{FF2B5EF4-FFF2-40B4-BE49-F238E27FC236}">
                <a16:creationId xmlns:a16="http://schemas.microsoft.com/office/drawing/2014/main" id="{95E4FECF-69F3-E357-EF2F-351133C8050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409608" y="3450668"/>
            <a:ext cx="720988" cy="720988"/>
          </a:xfrm>
          <a:prstGeom prst="rect">
            <a:avLst/>
          </a:prstGeom>
        </p:spPr>
      </p:pic>
      <p:pic>
        <p:nvPicPr>
          <p:cNvPr id="88" name="グラフィックス 87">
            <a:extLst>
              <a:ext uri="{FF2B5EF4-FFF2-40B4-BE49-F238E27FC236}">
                <a16:creationId xmlns:a16="http://schemas.microsoft.com/office/drawing/2014/main" id="{425F8D3F-13F1-DF47-3CF2-8943DB38229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134566" y="3450668"/>
            <a:ext cx="720988" cy="720988"/>
          </a:xfrm>
          <a:prstGeom prst="rect">
            <a:avLst/>
          </a:prstGeom>
        </p:spPr>
      </p:pic>
      <p:pic>
        <p:nvPicPr>
          <p:cNvPr id="89" name="グラフィックス 88">
            <a:extLst>
              <a:ext uri="{FF2B5EF4-FFF2-40B4-BE49-F238E27FC236}">
                <a16:creationId xmlns:a16="http://schemas.microsoft.com/office/drawing/2014/main" id="{0BB9199D-A548-3724-077C-AF402D9AA85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859524" y="3450668"/>
            <a:ext cx="720988" cy="720988"/>
          </a:xfrm>
          <a:prstGeom prst="rect">
            <a:avLst/>
          </a:prstGeom>
        </p:spPr>
      </p:pic>
      <p:pic>
        <p:nvPicPr>
          <p:cNvPr id="90" name="グラフィックス 89">
            <a:extLst>
              <a:ext uri="{FF2B5EF4-FFF2-40B4-BE49-F238E27FC236}">
                <a16:creationId xmlns:a16="http://schemas.microsoft.com/office/drawing/2014/main" id="{237A4BD3-CDBB-D8E2-0018-72BAF516958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6584482" y="3450668"/>
            <a:ext cx="720988" cy="720988"/>
          </a:xfrm>
          <a:prstGeom prst="rect">
            <a:avLst/>
          </a:prstGeom>
        </p:spPr>
      </p:pic>
      <p:sp>
        <p:nvSpPr>
          <p:cNvPr id="91" name="正方形/長方形 90">
            <a:extLst>
              <a:ext uri="{FF2B5EF4-FFF2-40B4-BE49-F238E27FC236}">
                <a16:creationId xmlns:a16="http://schemas.microsoft.com/office/drawing/2014/main" id="{1911EB5D-364A-C51F-BE14-358E7BBF1E21}"/>
              </a:ext>
            </a:extLst>
          </p:cNvPr>
          <p:cNvSpPr/>
          <p:nvPr/>
        </p:nvSpPr>
        <p:spPr>
          <a:xfrm>
            <a:off x="583871" y="5770443"/>
            <a:ext cx="11444738" cy="652736"/>
          </a:xfrm>
          <a:prstGeom prst="rect">
            <a:avLst/>
          </a:prstGeom>
          <a:noFill/>
          <a:ln w="19050" cap="flat" cmpd="sng" algn="ctr">
            <a:noFill/>
            <a:prstDash val="solid"/>
            <a:miter lim="800000"/>
          </a:ln>
          <a:effectLst/>
        </p:spPr>
        <p:txBody>
          <a:bodyPr anchor="ctr"/>
          <a:lstStyle/>
          <a:p>
            <a:pPr lvl="0" algn="ctr">
              <a:defRPr/>
            </a:pPr>
            <a:r>
              <a:rPr kumimoji="0" lang="ja-JP" altLang="en-US" sz="2400" b="1" i="0" u="none" strike="noStrike" kern="0" cap="none" spc="0" normalizeH="0" baseline="0" noProof="0">
                <a:ln>
                  <a:noFill/>
                </a:ln>
                <a:solidFill>
                  <a:schemeClr val="accent1"/>
                </a:solidFill>
                <a:effectLst/>
                <a:uLnTx/>
                <a:uFillTx/>
                <a:latin typeface="Meiryo" panose="020B0604030504040204" pitchFamily="34" charset="-128"/>
                <a:ea typeface="Meiryo" panose="020B0604030504040204" pitchFamily="34" charset="-128"/>
                <a:cs typeface="+mn-cs"/>
              </a:rPr>
              <a:t>トレンドへの感度が高い層が多く、自身の興味・関心に合致する広告を</a:t>
            </a:r>
            <a:endParaRPr kumimoji="0" lang="en-US" altLang="ja-JP" sz="2400" b="1" i="0" u="none" strike="noStrike" kern="0" cap="none" spc="0" normalizeH="0" baseline="0" noProof="0">
              <a:ln>
                <a:noFill/>
              </a:ln>
              <a:solidFill>
                <a:schemeClr val="accent1"/>
              </a:solidFill>
              <a:effectLst/>
              <a:uLnTx/>
              <a:uFillTx/>
              <a:latin typeface="Meiryo" panose="020B0604030504040204" pitchFamily="34" charset="-128"/>
              <a:ea typeface="Meiryo" panose="020B0604030504040204" pitchFamily="34" charset="-128"/>
              <a:cs typeface="+mn-cs"/>
            </a:endParaRPr>
          </a:p>
          <a:p>
            <a:pPr lvl="0" algn="ctr">
              <a:defRPr/>
            </a:pPr>
            <a:r>
              <a:rPr kumimoji="0" lang="ja-JP" altLang="en-US" sz="2400" b="1" i="0" u="none" strike="noStrike" kern="0" cap="none" spc="0" normalizeH="0" baseline="0" noProof="0">
                <a:ln>
                  <a:noFill/>
                </a:ln>
                <a:solidFill>
                  <a:schemeClr val="accent1"/>
                </a:solidFill>
                <a:effectLst/>
                <a:uLnTx/>
                <a:uFillTx/>
                <a:latin typeface="Meiryo" panose="020B0604030504040204" pitchFamily="34" charset="-128"/>
                <a:ea typeface="Meiryo" panose="020B0604030504040204" pitchFamily="34" charset="-128"/>
                <a:cs typeface="+mn-cs"/>
              </a:rPr>
              <a:t>「有益な情報」として受け入れる反応が期待できる</a:t>
            </a:r>
            <a:endParaRPr kumimoji="0" lang="en-US" altLang="ja-JP" sz="2400" b="1" i="0" u="none" strike="noStrike" kern="0" cap="none" spc="0" normalizeH="0" baseline="0" noProof="0">
              <a:ln>
                <a:noFill/>
              </a:ln>
              <a:solidFill>
                <a:schemeClr val="accent1"/>
              </a:solidFill>
              <a:effectLst/>
              <a:uLnTx/>
              <a:uFillTx/>
              <a:latin typeface="Meiryo" panose="020B0604030504040204" pitchFamily="34" charset="-128"/>
              <a:ea typeface="Meiryo" panose="020B0604030504040204" pitchFamily="34" charset="-128"/>
              <a:cs typeface="+mn-cs"/>
            </a:endParaRPr>
          </a:p>
        </p:txBody>
      </p:sp>
      <p:sp>
        <p:nvSpPr>
          <p:cNvPr id="92" name="object 3">
            <a:extLst>
              <a:ext uri="{FF2B5EF4-FFF2-40B4-BE49-F238E27FC236}">
                <a16:creationId xmlns:a16="http://schemas.microsoft.com/office/drawing/2014/main" id="{E1BCB5A1-3786-7DE6-80FD-6415BA4CBF5F}"/>
              </a:ext>
            </a:extLst>
          </p:cNvPr>
          <p:cNvSpPr txBox="1"/>
          <p:nvPr/>
        </p:nvSpPr>
        <p:spPr>
          <a:xfrm>
            <a:off x="946345" y="5154205"/>
            <a:ext cx="10809288" cy="279562"/>
          </a:xfrm>
          <a:prstGeom prst="rect">
            <a:avLst/>
          </a:prstGeom>
        </p:spPr>
        <p:txBody>
          <a:bodyPr vert="horz" wrap="square" lIns="0" tIns="33018" rIns="0" bIns="0" rtlCol="0">
            <a:spAutoFit/>
          </a:bodyPr>
          <a:lstStyle/>
          <a:p>
            <a:pPr marL="11516">
              <a:spcBef>
                <a:spcPts val="172"/>
              </a:spcBef>
            </a:pPr>
            <a:r>
              <a:rPr lang="en-US" altLang="ja-JP" sz="800">
                <a:solidFill>
                  <a:srgbClr val="999999"/>
                </a:solidFill>
                <a:latin typeface="Meiryo" panose="020B0604030504040204" pitchFamily="34" charset="-128"/>
                <a:ea typeface="Meiryo" panose="020B0604030504040204" pitchFamily="34" charset="-128"/>
                <a:cs typeface="Arial Unicode MS"/>
              </a:rPr>
              <a:t>※1</a:t>
            </a:r>
            <a:r>
              <a:rPr lang="ja-JP" altLang="en-US" sz="800" spc="82">
                <a:solidFill>
                  <a:srgbClr val="999999"/>
                </a:solidFill>
                <a:latin typeface="Meiryo" panose="020B0604030504040204" pitchFamily="34" charset="-128"/>
                <a:ea typeface="Meiryo" panose="020B0604030504040204" pitchFamily="34" charset="-128"/>
                <a:cs typeface="Arial Unicode MS"/>
              </a:rPr>
              <a:t> </a:t>
            </a:r>
            <a:r>
              <a:rPr lang="ja-JP" altLang="en-US" sz="800" spc="5">
                <a:solidFill>
                  <a:srgbClr val="999999"/>
                </a:solidFill>
                <a:latin typeface="Meiryo" panose="020B0604030504040204" pitchFamily="34" charset="-128"/>
                <a:ea typeface="Meiryo" panose="020B0604030504040204" pitchFamily="34" charset="-128"/>
                <a:cs typeface="Arial Unicode MS"/>
              </a:rPr>
              <a:t>出</a:t>
            </a:r>
            <a:r>
              <a:rPr lang="ja-JP" altLang="en-US" sz="800" spc="-127">
                <a:solidFill>
                  <a:srgbClr val="999999"/>
                </a:solidFill>
                <a:latin typeface="Meiryo" panose="020B0604030504040204" pitchFamily="34" charset="-128"/>
                <a:ea typeface="Meiryo" panose="020B0604030504040204" pitchFamily="34" charset="-128"/>
                <a:cs typeface="Arial Unicode MS"/>
              </a:rPr>
              <a:t>典</a:t>
            </a:r>
            <a:r>
              <a:rPr lang="ja-JP" altLang="en-US" sz="800" spc="-163">
                <a:solidFill>
                  <a:srgbClr val="999999"/>
                </a:solidFill>
                <a:latin typeface="Meiryo" panose="020B0604030504040204" pitchFamily="34" charset="-128"/>
                <a:ea typeface="Meiryo" panose="020B0604030504040204" pitchFamily="34" charset="-128"/>
                <a:cs typeface="Arial Unicode MS"/>
              </a:rPr>
              <a:t>：</a:t>
            </a:r>
            <a:r>
              <a:rPr lang="ja-JP" altLang="en-US" sz="800" spc="-63">
                <a:solidFill>
                  <a:srgbClr val="999999"/>
                </a:solidFill>
                <a:latin typeface="Meiryo" panose="020B0604030504040204" pitchFamily="34" charset="-128"/>
                <a:ea typeface="Meiryo" panose="020B0604030504040204" pitchFamily="34" charset="-128"/>
                <a:cs typeface="Arial Unicode MS"/>
              </a:rPr>
              <a:t>スマートアンサー</a:t>
            </a:r>
            <a:r>
              <a:rPr lang="ja-JP" altLang="en-US" sz="800" spc="23">
                <a:solidFill>
                  <a:srgbClr val="999999"/>
                </a:solidFill>
                <a:latin typeface="Meiryo" panose="020B0604030504040204" pitchFamily="34" charset="-128"/>
                <a:ea typeface="Meiryo" panose="020B0604030504040204" pitchFamily="34" charset="-128"/>
                <a:cs typeface="Arial Unicode MS"/>
              </a:rPr>
              <a:t>調</a:t>
            </a:r>
            <a:r>
              <a:rPr lang="ja-JP" altLang="en-US" sz="800" spc="-286">
                <a:solidFill>
                  <a:srgbClr val="999999"/>
                </a:solidFill>
                <a:latin typeface="Meiryo" panose="020B0604030504040204" pitchFamily="34" charset="-128"/>
                <a:ea typeface="Meiryo" panose="020B0604030504040204" pitchFamily="34" charset="-128"/>
                <a:cs typeface="Arial Unicode MS"/>
              </a:rPr>
              <a:t>査</a:t>
            </a:r>
            <a:r>
              <a:rPr lang="ja-JP" altLang="en-US" sz="800" spc="68">
                <a:solidFill>
                  <a:srgbClr val="999999"/>
                </a:solidFill>
                <a:latin typeface="Meiryo" panose="020B0604030504040204" pitchFamily="34" charset="-128"/>
                <a:ea typeface="Meiryo" panose="020B0604030504040204" pitchFamily="34" charset="-128"/>
                <a:cs typeface="Arial Unicode MS"/>
              </a:rPr>
              <a:t>（</a:t>
            </a:r>
            <a:r>
              <a:rPr lang="en-US" altLang="ja-JP" sz="800" spc="68">
                <a:solidFill>
                  <a:srgbClr val="999999"/>
                </a:solidFill>
                <a:latin typeface="Meiryo" panose="020B0604030504040204" pitchFamily="34" charset="-128"/>
                <a:ea typeface="Meiryo" panose="020B0604030504040204" pitchFamily="34" charset="-128"/>
                <a:cs typeface="Arial Unicode MS"/>
              </a:rPr>
              <a:t>2021</a:t>
            </a:r>
            <a:r>
              <a:rPr lang="ja-JP" altLang="en-US" sz="800" spc="91">
                <a:solidFill>
                  <a:srgbClr val="999999"/>
                </a:solidFill>
                <a:latin typeface="Meiryo" panose="020B0604030504040204" pitchFamily="34" charset="-128"/>
                <a:ea typeface="Meiryo" panose="020B0604030504040204" pitchFamily="34" charset="-128"/>
                <a:cs typeface="Arial Unicode MS"/>
              </a:rPr>
              <a:t>年</a:t>
            </a:r>
            <a:r>
              <a:rPr lang="en-US" altLang="ja-JP" sz="800" spc="32">
                <a:solidFill>
                  <a:srgbClr val="999999"/>
                </a:solidFill>
                <a:latin typeface="Meiryo" panose="020B0604030504040204" pitchFamily="34" charset="-128"/>
                <a:ea typeface="Meiryo" panose="020B0604030504040204" pitchFamily="34" charset="-128"/>
                <a:cs typeface="Arial Unicode MS"/>
              </a:rPr>
              <a:t>10</a:t>
            </a:r>
            <a:r>
              <a:rPr lang="ja-JP" altLang="en-US" sz="800" spc="-5">
                <a:solidFill>
                  <a:srgbClr val="999999"/>
                </a:solidFill>
                <a:latin typeface="Meiryo" panose="020B0604030504040204" pitchFamily="34" charset="-128"/>
                <a:ea typeface="Meiryo" panose="020B0604030504040204" pitchFamily="34" charset="-128"/>
                <a:cs typeface="Arial Unicode MS"/>
              </a:rPr>
              <a:t>月</a:t>
            </a:r>
            <a:r>
              <a:rPr lang="ja-JP" altLang="en-US" sz="800" spc="73">
                <a:solidFill>
                  <a:srgbClr val="999999"/>
                </a:solidFill>
                <a:latin typeface="Meiryo" panose="020B0604030504040204" pitchFamily="34" charset="-128"/>
                <a:ea typeface="Meiryo" panose="020B0604030504040204" pitchFamily="34" charset="-128"/>
                <a:cs typeface="Arial Unicode MS"/>
              </a:rPr>
              <a:t>実施</a:t>
            </a:r>
            <a:r>
              <a:rPr lang="en-US" altLang="ja-JP" sz="800" spc="36">
                <a:solidFill>
                  <a:srgbClr val="999999"/>
                </a:solidFill>
                <a:latin typeface="Meiryo" panose="020B0604030504040204" pitchFamily="34" charset="-128"/>
                <a:ea typeface="Meiryo" panose="020B0604030504040204" pitchFamily="34" charset="-128"/>
                <a:cs typeface="Arial Unicode MS"/>
              </a:rPr>
              <a:t>/</a:t>
            </a:r>
            <a:r>
              <a:rPr lang="ja-JP" altLang="en-US" sz="800" spc="73">
                <a:solidFill>
                  <a:srgbClr val="999999"/>
                </a:solidFill>
                <a:latin typeface="Meiryo" panose="020B0604030504040204" pitchFamily="34" charset="-128"/>
                <a:ea typeface="Meiryo" panose="020B0604030504040204" pitchFamily="34" charset="-128"/>
                <a:cs typeface="Arial Unicode MS"/>
              </a:rPr>
              <a:t>全国</a:t>
            </a:r>
            <a:r>
              <a:rPr lang="en-US" altLang="ja-JP" sz="800" spc="50">
                <a:solidFill>
                  <a:srgbClr val="999999"/>
                </a:solidFill>
                <a:latin typeface="Meiryo" panose="020B0604030504040204" pitchFamily="34" charset="-128"/>
                <a:ea typeface="Meiryo" panose="020B0604030504040204" pitchFamily="34" charset="-128"/>
                <a:cs typeface="Arial Unicode MS"/>
              </a:rPr>
              <a:t>15~59</a:t>
            </a:r>
            <a:r>
              <a:rPr lang="ja-JP" altLang="en-US" sz="800" spc="50">
                <a:solidFill>
                  <a:srgbClr val="999999"/>
                </a:solidFill>
                <a:latin typeface="Meiryo" panose="020B0604030504040204" pitchFamily="34" charset="-128"/>
                <a:ea typeface="Meiryo" panose="020B0604030504040204" pitchFamily="34" charset="-128"/>
                <a:cs typeface="Arial Unicode MS"/>
              </a:rPr>
              <a:t>歳</a:t>
            </a:r>
            <a:r>
              <a:rPr lang="ja-JP" altLang="en-US" sz="800" spc="-5">
                <a:solidFill>
                  <a:srgbClr val="999999"/>
                </a:solidFill>
                <a:latin typeface="Meiryo" panose="020B0604030504040204" pitchFamily="34" charset="-128"/>
                <a:ea typeface="Meiryo" panose="020B0604030504040204" pitchFamily="34" charset="-128"/>
                <a:cs typeface="Arial Unicode MS"/>
              </a:rPr>
              <a:t>の</a:t>
            </a:r>
            <a:r>
              <a:rPr lang="ja-JP" altLang="en-US" sz="800">
                <a:solidFill>
                  <a:srgbClr val="999999"/>
                </a:solidFill>
                <a:latin typeface="Meiryo" panose="020B0604030504040204" pitchFamily="34" charset="-128"/>
                <a:ea typeface="Meiryo" panose="020B0604030504040204" pitchFamily="34" charset="-128"/>
                <a:cs typeface="Arial Unicode MS"/>
              </a:rPr>
              <a:t>男女</a:t>
            </a:r>
            <a:r>
              <a:rPr lang="ja-JP" altLang="en-US" sz="800" spc="-5">
                <a:solidFill>
                  <a:srgbClr val="999999"/>
                </a:solidFill>
                <a:latin typeface="Meiryo" panose="020B0604030504040204" pitchFamily="34" charset="-128"/>
                <a:ea typeface="Meiryo" panose="020B0604030504040204" pitchFamily="34" charset="-128"/>
                <a:cs typeface="Arial Unicode MS"/>
              </a:rPr>
              <a:t>を</a:t>
            </a:r>
            <a:r>
              <a:rPr lang="ja-JP" altLang="en-US" sz="800" spc="23">
                <a:solidFill>
                  <a:srgbClr val="999999"/>
                </a:solidFill>
                <a:latin typeface="Meiryo" panose="020B0604030504040204" pitchFamily="34" charset="-128"/>
                <a:ea typeface="Meiryo" panose="020B0604030504040204" pitchFamily="34" charset="-128"/>
                <a:cs typeface="Arial Unicode MS"/>
              </a:rPr>
              <a:t>対</a:t>
            </a:r>
            <a:r>
              <a:rPr lang="ja-JP" altLang="en-US" sz="800">
                <a:solidFill>
                  <a:srgbClr val="999999"/>
                </a:solidFill>
                <a:latin typeface="Meiryo" panose="020B0604030504040204" pitchFamily="34" charset="-128"/>
                <a:ea typeface="Meiryo" panose="020B0604030504040204" pitchFamily="34" charset="-128"/>
                <a:cs typeface="Arial Unicode MS"/>
              </a:rPr>
              <a:t>象</a:t>
            </a:r>
            <a:r>
              <a:rPr lang="ja-JP" altLang="en-US" sz="800" spc="103">
                <a:solidFill>
                  <a:srgbClr val="999999"/>
                </a:solidFill>
                <a:latin typeface="Meiryo" panose="020B0604030504040204" pitchFamily="34" charset="-128"/>
                <a:ea typeface="Meiryo" panose="020B0604030504040204" pitchFamily="34" charset="-128"/>
                <a:cs typeface="Arial Unicode MS"/>
              </a:rPr>
              <a:t> </a:t>
            </a:r>
            <a:r>
              <a:rPr lang="ja-JP" altLang="en-US" sz="800" spc="-36">
                <a:solidFill>
                  <a:srgbClr val="999999"/>
                </a:solidFill>
                <a:latin typeface="Meiryo" panose="020B0604030504040204" pitchFamily="34" charset="-128"/>
                <a:ea typeface="Meiryo" panose="020B0604030504040204" pitchFamily="34" charset="-128"/>
                <a:cs typeface="Arial Unicode MS"/>
              </a:rPr>
              <a:t>サ</a:t>
            </a:r>
            <a:r>
              <a:rPr lang="ja-JP" altLang="en-US" sz="800" spc="-45">
                <a:solidFill>
                  <a:srgbClr val="999999"/>
                </a:solidFill>
                <a:latin typeface="Meiryo" panose="020B0604030504040204" pitchFamily="34" charset="-128"/>
                <a:ea typeface="Meiryo" panose="020B0604030504040204" pitchFamily="34" charset="-128"/>
                <a:cs typeface="Arial Unicode MS"/>
              </a:rPr>
              <a:t>ン</a:t>
            </a:r>
            <a:r>
              <a:rPr lang="ja-JP" altLang="en-US" sz="800" spc="-32">
                <a:solidFill>
                  <a:srgbClr val="999999"/>
                </a:solidFill>
                <a:latin typeface="Meiryo" panose="020B0604030504040204" pitchFamily="34" charset="-128"/>
                <a:ea typeface="Meiryo" panose="020B0604030504040204" pitchFamily="34" charset="-128"/>
                <a:cs typeface="Arial Unicode MS"/>
              </a:rPr>
              <a:t>プ</a:t>
            </a:r>
            <a:r>
              <a:rPr lang="ja-JP" altLang="en-US" sz="800" spc="5">
                <a:solidFill>
                  <a:srgbClr val="999999"/>
                </a:solidFill>
                <a:latin typeface="Meiryo" panose="020B0604030504040204" pitchFamily="34" charset="-128"/>
                <a:ea typeface="Meiryo" panose="020B0604030504040204" pitchFamily="34" charset="-128"/>
                <a:cs typeface="Arial Unicode MS"/>
              </a:rPr>
              <a:t>ル</a:t>
            </a:r>
            <a:r>
              <a:rPr lang="ja-JP" altLang="en-US" sz="800" spc="73">
                <a:solidFill>
                  <a:srgbClr val="999999"/>
                </a:solidFill>
                <a:latin typeface="Meiryo" panose="020B0604030504040204" pitchFamily="34" charset="-128"/>
                <a:ea typeface="Meiryo" panose="020B0604030504040204" pitchFamily="34" charset="-128"/>
                <a:cs typeface="Arial Unicode MS"/>
              </a:rPr>
              <a:t>数</a:t>
            </a:r>
            <a:r>
              <a:rPr lang="en-US" altLang="ja-JP" sz="800" spc="55">
                <a:solidFill>
                  <a:srgbClr val="999999"/>
                </a:solidFill>
                <a:latin typeface="Meiryo" panose="020B0604030504040204" pitchFamily="34" charset="-128"/>
                <a:ea typeface="Meiryo" panose="020B0604030504040204" pitchFamily="34" charset="-128"/>
                <a:cs typeface="Arial Unicode MS"/>
              </a:rPr>
              <a:t>3,234</a:t>
            </a:r>
            <a:r>
              <a:rPr lang="ja-JP" altLang="en-US" sz="800">
                <a:solidFill>
                  <a:srgbClr val="999999"/>
                </a:solidFill>
                <a:latin typeface="Meiryo" panose="020B0604030504040204" pitchFamily="34" charset="-128"/>
                <a:ea typeface="Meiryo" panose="020B0604030504040204" pitchFamily="34" charset="-128"/>
                <a:cs typeface="Arial Unicode MS"/>
              </a:rPr>
              <a:t>）</a:t>
            </a:r>
            <a:br>
              <a:rPr lang="en-US" altLang="ja-JP" sz="800" spc="50">
                <a:solidFill>
                  <a:srgbClr val="999999"/>
                </a:solidFill>
                <a:latin typeface="Meiryo" panose="020B0604030504040204" pitchFamily="34" charset="-128"/>
                <a:ea typeface="Meiryo" panose="020B0604030504040204" pitchFamily="34" charset="-128"/>
                <a:cs typeface="Arial Unicode MS"/>
              </a:rPr>
            </a:br>
            <a:endParaRPr lang="ja-JP" altLang="en-US" sz="800">
              <a:solidFill>
                <a:srgbClr val="999999"/>
              </a:solidFill>
              <a:latin typeface="Meiryo" panose="020B0604030504040204" pitchFamily="34" charset="-128"/>
              <a:ea typeface="Meiryo" panose="020B0604030504040204" pitchFamily="34" charset="-128"/>
              <a:cs typeface="Arial Unicode MS"/>
            </a:endParaRPr>
          </a:p>
        </p:txBody>
      </p:sp>
      <p:sp>
        <p:nvSpPr>
          <p:cNvPr id="93" name="円/楕円 46">
            <a:extLst>
              <a:ext uri="{FF2B5EF4-FFF2-40B4-BE49-F238E27FC236}">
                <a16:creationId xmlns:a16="http://schemas.microsoft.com/office/drawing/2014/main" id="{442153BD-1B7E-E333-8898-1D0980A261BB}"/>
              </a:ext>
            </a:extLst>
          </p:cNvPr>
          <p:cNvSpPr/>
          <p:nvPr/>
        </p:nvSpPr>
        <p:spPr>
          <a:xfrm>
            <a:off x="6102357" y="4220678"/>
            <a:ext cx="1717484" cy="85445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600" b="1">
                <a:solidFill>
                  <a:srgbClr val="002060"/>
                </a:solidFill>
                <a:latin typeface="Meiryo" panose="020B0604030504040204" pitchFamily="34" charset="-128"/>
                <a:ea typeface="Meiryo" panose="020B0604030504040204" pitchFamily="34" charset="-128"/>
              </a:rPr>
              <a:t>平均と比べて</a:t>
            </a:r>
            <a:endParaRPr lang="en-US" altLang="ja-JP" sz="600" b="1">
              <a:solidFill>
                <a:srgbClr val="002060"/>
              </a:solidFill>
              <a:latin typeface="Meiryo" panose="020B0604030504040204" pitchFamily="34" charset="-128"/>
              <a:ea typeface="Meiryo" panose="020B0604030504040204" pitchFamily="34" charset="-128"/>
            </a:endParaRPr>
          </a:p>
          <a:p>
            <a:pPr algn="ctr"/>
            <a:r>
              <a:rPr lang="en-US" altLang="ja-JP" sz="1600" b="1">
                <a:solidFill>
                  <a:srgbClr val="002060"/>
                </a:solidFill>
                <a:latin typeface="Meiryo" panose="020B0604030504040204" pitchFamily="34" charset="-128"/>
                <a:ea typeface="Meiryo" panose="020B0604030504040204" pitchFamily="34" charset="-128"/>
              </a:rPr>
              <a:t>+26</a:t>
            </a:r>
            <a:r>
              <a:rPr lang="ja-JP" altLang="en-US" sz="900" b="1">
                <a:solidFill>
                  <a:srgbClr val="002060"/>
                </a:solidFill>
                <a:latin typeface="Meiryo" panose="020B0604030504040204" pitchFamily="34" charset="-128"/>
                <a:ea typeface="Meiryo" panose="020B0604030504040204" pitchFamily="34" charset="-128"/>
              </a:rPr>
              <a:t>ポイント</a:t>
            </a:r>
            <a:endParaRPr kumimoji="1" lang="ja-JP" altLang="en-US" sz="900" b="1">
              <a:solidFill>
                <a:srgbClr val="002060"/>
              </a:solidFill>
              <a:latin typeface="Meiryo" panose="020B0604030504040204" pitchFamily="34" charset="-128"/>
              <a:ea typeface="Meiryo" panose="020B0604030504040204" pitchFamily="34" charset="-128"/>
            </a:endParaRPr>
          </a:p>
        </p:txBody>
      </p:sp>
      <p:sp>
        <p:nvSpPr>
          <p:cNvPr id="94" name="円/楕円 46">
            <a:extLst>
              <a:ext uri="{FF2B5EF4-FFF2-40B4-BE49-F238E27FC236}">
                <a16:creationId xmlns:a16="http://schemas.microsoft.com/office/drawing/2014/main" id="{2C9BA917-812F-8949-8C49-E549C83669F1}"/>
              </a:ext>
            </a:extLst>
          </p:cNvPr>
          <p:cNvSpPr/>
          <p:nvPr/>
        </p:nvSpPr>
        <p:spPr>
          <a:xfrm>
            <a:off x="7361276" y="4220678"/>
            <a:ext cx="1717484" cy="85445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600" b="1">
                <a:solidFill>
                  <a:srgbClr val="002060"/>
                </a:solidFill>
                <a:latin typeface="Meiryo" panose="020B0604030504040204" pitchFamily="34" charset="-128"/>
                <a:ea typeface="Meiryo" panose="020B0604030504040204" pitchFamily="34" charset="-128"/>
              </a:rPr>
              <a:t>平均と比べて</a:t>
            </a:r>
            <a:endParaRPr lang="en-US" altLang="ja-JP" sz="600" b="1">
              <a:solidFill>
                <a:srgbClr val="002060"/>
              </a:solidFill>
              <a:latin typeface="Meiryo" panose="020B0604030504040204" pitchFamily="34" charset="-128"/>
              <a:ea typeface="Meiryo" panose="020B0604030504040204" pitchFamily="34" charset="-128"/>
            </a:endParaRPr>
          </a:p>
          <a:p>
            <a:pPr algn="ctr"/>
            <a:r>
              <a:rPr lang="en-US" altLang="ja-JP" sz="1600" b="1">
                <a:solidFill>
                  <a:srgbClr val="002060"/>
                </a:solidFill>
                <a:latin typeface="Meiryo" panose="020B0604030504040204" pitchFamily="34" charset="-128"/>
                <a:ea typeface="Meiryo" panose="020B0604030504040204" pitchFamily="34" charset="-128"/>
              </a:rPr>
              <a:t>+26</a:t>
            </a:r>
            <a:r>
              <a:rPr lang="ja-JP" altLang="en-US" sz="900" b="1">
                <a:solidFill>
                  <a:srgbClr val="002060"/>
                </a:solidFill>
                <a:latin typeface="Meiryo" panose="020B0604030504040204" pitchFamily="34" charset="-128"/>
                <a:ea typeface="Meiryo" panose="020B0604030504040204" pitchFamily="34" charset="-128"/>
              </a:rPr>
              <a:t>ポイント</a:t>
            </a:r>
            <a:endParaRPr kumimoji="1" lang="ja-JP" altLang="en-US" sz="900" b="1">
              <a:solidFill>
                <a:srgbClr val="002060"/>
              </a:solidFill>
              <a:latin typeface="Meiryo" panose="020B0604030504040204" pitchFamily="34" charset="-128"/>
              <a:ea typeface="Meiryo" panose="020B0604030504040204" pitchFamily="34" charset="-128"/>
            </a:endParaRPr>
          </a:p>
        </p:txBody>
      </p:sp>
      <p:sp>
        <p:nvSpPr>
          <p:cNvPr id="95" name="円/楕円 46">
            <a:extLst>
              <a:ext uri="{FF2B5EF4-FFF2-40B4-BE49-F238E27FC236}">
                <a16:creationId xmlns:a16="http://schemas.microsoft.com/office/drawing/2014/main" id="{FEE53CFE-9B88-7A0B-932E-04FC35ADC473}"/>
              </a:ext>
            </a:extLst>
          </p:cNvPr>
          <p:cNvSpPr/>
          <p:nvPr/>
        </p:nvSpPr>
        <p:spPr>
          <a:xfrm>
            <a:off x="8692124" y="4220678"/>
            <a:ext cx="1717484" cy="85445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600" b="1">
                <a:solidFill>
                  <a:srgbClr val="002060"/>
                </a:solidFill>
                <a:latin typeface="Meiryo" panose="020B0604030504040204" pitchFamily="34" charset="-128"/>
                <a:ea typeface="Meiryo" panose="020B0604030504040204" pitchFamily="34" charset="-128"/>
              </a:rPr>
              <a:t>平均と比べて</a:t>
            </a:r>
            <a:endParaRPr lang="en-US" altLang="ja-JP" sz="600" b="1">
              <a:solidFill>
                <a:srgbClr val="002060"/>
              </a:solidFill>
              <a:latin typeface="Meiryo" panose="020B0604030504040204" pitchFamily="34" charset="-128"/>
              <a:ea typeface="Meiryo" panose="020B0604030504040204" pitchFamily="34" charset="-128"/>
            </a:endParaRPr>
          </a:p>
          <a:p>
            <a:pPr algn="ctr"/>
            <a:r>
              <a:rPr lang="en-US" altLang="ja-JP" sz="1600" b="1">
                <a:solidFill>
                  <a:srgbClr val="002060"/>
                </a:solidFill>
                <a:latin typeface="Meiryo" panose="020B0604030504040204" pitchFamily="34" charset="-128"/>
                <a:ea typeface="Meiryo" panose="020B0604030504040204" pitchFamily="34" charset="-128"/>
              </a:rPr>
              <a:t>+23</a:t>
            </a:r>
            <a:r>
              <a:rPr lang="ja-JP" altLang="en-US" sz="900" b="1">
                <a:solidFill>
                  <a:srgbClr val="002060"/>
                </a:solidFill>
                <a:latin typeface="Meiryo" panose="020B0604030504040204" pitchFamily="34" charset="-128"/>
                <a:ea typeface="Meiryo" panose="020B0604030504040204" pitchFamily="34" charset="-128"/>
              </a:rPr>
              <a:t>ポイント</a:t>
            </a:r>
            <a:endParaRPr kumimoji="1" lang="ja-JP" altLang="en-US" sz="900" b="1">
              <a:solidFill>
                <a:srgbClr val="002060"/>
              </a:solidFill>
              <a:latin typeface="Meiryo" panose="020B0604030504040204" pitchFamily="34" charset="-128"/>
              <a:ea typeface="Meiryo" panose="020B0604030504040204" pitchFamily="34" charset="-128"/>
            </a:endParaRPr>
          </a:p>
        </p:txBody>
      </p:sp>
      <p:sp>
        <p:nvSpPr>
          <p:cNvPr id="96" name="円/楕円 46">
            <a:extLst>
              <a:ext uri="{FF2B5EF4-FFF2-40B4-BE49-F238E27FC236}">
                <a16:creationId xmlns:a16="http://schemas.microsoft.com/office/drawing/2014/main" id="{82970B9E-1227-1D70-2AFC-BF77093BE50E}"/>
              </a:ext>
            </a:extLst>
          </p:cNvPr>
          <p:cNvSpPr/>
          <p:nvPr/>
        </p:nvSpPr>
        <p:spPr>
          <a:xfrm>
            <a:off x="10038149" y="4220678"/>
            <a:ext cx="1717484" cy="85445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600" b="1">
                <a:solidFill>
                  <a:srgbClr val="002060"/>
                </a:solidFill>
                <a:latin typeface="Meiryo" panose="020B0604030504040204" pitchFamily="34" charset="-128"/>
                <a:ea typeface="Meiryo" panose="020B0604030504040204" pitchFamily="34" charset="-128"/>
              </a:rPr>
              <a:t>平均と比べて</a:t>
            </a:r>
            <a:endParaRPr lang="en-US" altLang="ja-JP" sz="600" b="1">
              <a:solidFill>
                <a:srgbClr val="002060"/>
              </a:solidFill>
              <a:latin typeface="Meiryo" panose="020B0604030504040204" pitchFamily="34" charset="-128"/>
              <a:ea typeface="Meiryo" panose="020B0604030504040204" pitchFamily="34" charset="-128"/>
            </a:endParaRPr>
          </a:p>
          <a:p>
            <a:pPr algn="ctr"/>
            <a:r>
              <a:rPr lang="en-US" altLang="ja-JP" sz="1600" b="1">
                <a:solidFill>
                  <a:srgbClr val="002060"/>
                </a:solidFill>
                <a:latin typeface="Meiryo" panose="020B0604030504040204" pitchFamily="34" charset="-128"/>
                <a:ea typeface="Meiryo" panose="020B0604030504040204" pitchFamily="34" charset="-128"/>
              </a:rPr>
              <a:t>+24</a:t>
            </a:r>
            <a:r>
              <a:rPr lang="ja-JP" altLang="en-US" sz="900" b="1">
                <a:solidFill>
                  <a:srgbClr val="002060"/>
                </a:solidFill>
                <a:latin typeface="Meiryo" panose="020B0604030504040204" pitchFamily="34" charset="-128"/>
                <a:ea typeface="Meiryo" panose="020B0604030504040204" pitchFamily="34" charset="-128"/>
              </a:rPr>
              <a:t>ポイント</a:t>
            </a:r>
            <a:endParaRPr kumimoji="1" lang="ja-JP" altLang="en-US" sz="900" b="1">
              <a:solidFill>
                <a:srgbClr val="002060"/>
              </a:solidFill>
              <a:latin typeface="Meiryo" panose="020B0604030504040204" pitchFamily="34" charset="-128"/>
              <a:ea typeface="Meiryo" panose="020B0604030504040204" pitchFamily="34" charset="-128"/>
            </a:endParaRPr>
          </a:p>
        </p:txBody>
      </p:sp>
      <p:sp>
        <p:nvSpPr>
          <p:cNvPr id="97" name="テキスト ボックス 96">
            <a:extLst>
              <a:ext uri="{FF2B5EF4-FFF2-40B4-BE49-F238E27FC236}">
                <a16:creationId xmlns:a16="http://schemas.microsoft.com/office/drawing/2014/main" id="{9931980B-3212-0953-7C20-884523AC2C50}"/>
              </a:ext>
            </a:extLst>
          </p:cNvPr>
          <p:cNvSpPr txBox="1"/>
          <p:nvPr/>
        </p:nvSpPr>
        <p:spPr>
          <a:xfrm>
            <a:off x="7305470" y="4935695"/>
            <a:ext cx="3940185" cy="307777"/>
          </a:xfrm>
          <a:prstGeom prst="rect">
            <a:avLst/>
          </a:prstGeom>
          <a:noFill/>
        </p:spPr>
        <p:txBody>
          <a:bodyPr wrap="square">
            <a:spAutoFit/>
          </a:bodyPr>
          <a:lstStyle/>
          <a:p>
            <a:r>
              <a:rPr kumimoji="0" lang="en-US" altLang="ja-JP" sz="1400" b="1" kern="0">
                <a:solidFill>
                  <a:srgbClr val="002060"/>
                </a:solidFill>
                <a:latin typeface="Meiryo" panose="020B0604030504040204" pitchFamily="34" charset="-128"/>
                <a:ea typeface="Meiryo" panose="020B0604030504040204" pitchFamily="34" charset="-128"/>
              </a:rPr>
              <a:t>※</a:t>
            </a:r>
            <a:r>
              <a:rPr kumimoji="0" lang="ja-JP" altLang="en-US" sz="1400" b="1" kern="0">
                <a:solidFill>
                  <a:srgbClr val="002060"/>
                </a:solidFill>
                <a:latin typeface="Meiryo" panose="020B0604030504040204" pitchFamily="34" charset="-128"/>
                <a:ea typeface="Meiryo" panose="020B0604030504040204" pitchFamily="34" charset="-128"/>
              </a:rPr>
              <a:t>一般的なスマホユーザー平均数値と比較</a:t>
            </a:r>
            <a:endParaRPr lang="ja-JP" altLang="en-US" sz="1400">
              <a:solidFill>
                <a:srgbClr val="002060"/>
              </a:solidFill>
            </a:endParaRPr>
          </a:p>
        </p:txBody>
      </p:sp>
    </p:spTree>
    <p:extLst>
      <p:ext uri="{BB962C8B-B14F-4D97-AF65-F5344CB8AC3E}">
        <p14:creationId xmlns:p14="http://schemas.microsoft.com/office/powerpoint/2010/main" val="22032366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31584" y="4786187"/>
            <a:ext cx="5943600" cy="543702"/>
          </a:xfrm>
        </p:spPr>
        <p:txBody>
          <a:bodyPr/>
          <a:lstStyle/>
          <a:p>
            <a:r>
              <a:rPr kumimoji="1" lang="en-US" altLang="ja-JP">
                <a:solidFill>
                  <a:srgbClr val="000048"/>
                </a:solidFill>
              </a:rPr>
              <a:t>LINE NEWS DIGEST Spot</a:t>
            </a:r>
            <a:r>
              <a:rPr kumimoji="1" lang="ja-JP" altLang="en-US">
                <a:solidFill>
                  <a:srgbClr val="000048"/>
                </a:solidFill>
              </a:rPr>
              <a:t>の</a:t>
            </a:r>
            <a:endParaRPr kumimoji="1" lang="en-US" altLang="ja-JP">
              <a:solidFill>
                <a:srgbClr val="000048"/>
              </a:solidFill>
            </a:endParaRPr>
          </a:p>
          <a:p>
            <a:r>
              <a:rPr kumimoji="1" lang="ja-JP" altLang="en-US">
                <a:solidFill>
                  <a:srgbClr val="000048"/>
                </a:solidFill>
              </a:rPr>
              <a:t>商品スペック</a:t>
            </a:r>
          </a:p>
          <a:p>
            <a:endParaRPr kumimoji="1" lang="ja-JP" altLang="en-US">
              <a:solidFill>
                <a:srgbClr val="000048"/>
              </a:solidFill>
            </a:endParaRP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421988" y="1267880"/>
            <a:ext cx="1368152" cy="1057321"/>
          </a:xfrm>
        </p:spPr>
        <p:txBody>
          <a:bodyPr/>
          <a:lstStyle/>
          <a:p>
            <a:r>
              <a:rPr kumimoji="1" lang="en-US" altLang="ja-JP">
                <a:solidFill>
                  <a:srgbClr val="000048"/>
                </a:solidFill>
              </a:rPr>
              <a:t>04</a:t>
            </a:r>
            <a:endParaRPr kumimoji="1" lang="ja-JP" altLang="en-US">
              <a:solidFill>
                <a:srgbClr val="000048"/>
              </a:solidFill>
            </a:endParaRPr>
          </a:p>
        </p:txBody>
      </p:sp>
      <p:pic>
        <p:nvPicPr>
          <p:cNvPr id="2" name="図プレースホルダー 9" descr="アイコン&#10;&#10;自動的に生成された説明">
            <a:extLst>
              <a:ext uri="{FF2B5EF4-FFF2-40B4-BE49-F238E27FC236}">
                <a16:creationId xmlns:a16="http://schemas.microsoft.com/office/drawing/2014/main" id="{C9490F88-9DF2-87AB-E4D8-FC2C8EC89851}"/>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4981" y="3068316"/>
            <a:ext cx="1586282" cy="1464484"/>
          </a:xfrm>
        </p:spPr>
      </p:pic>
    </p:spTree>
    <p:extLst>
      <p:ext uri="{BB962C8B-B14F-4D97-AF65-F5344CB8AC3E}">
        <p14:creationId xmlns:p14="http://schemas.microsoft.com/office/powerpoint/2010/main" val="40799411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562AE4-D424-2336-5B74-184305BBF1D7}"/>
            </a:ext>
          </a:extLst>
        </p:cNvPr>
        <p:cNvGrpSpPr/>
        <p:nvPr/>
      </p:nvGrpSpPr>
      <p:grpSpPr>
        <a:xfrm>
          <a:off x="0" y="0"/>
          <a:ext cx="0" cy="0"/>
          <a:chOff x="0" y="0"/>
          <a:chExt cx="0" cy="0"/>
        </a:xfrm>
      </p:grpSpPr>
      <p:sp>
        <p:nvSpPr>
          <p:cNvPr id="8" name="object 4">
            <a:extLst>
              <a:ext uri="{FF2B5EF4-FFF2-40B4-BE49-F238E27FC236}">
                <a16:creationId xmlns:a16="http://schemas.microsoft.com/office/drawing/2014/main" id="{908484B7-4658-4423-071F-56DA42214AF9}"/>
              </a:ext>
            </a:extLst>
          </p:cNvPr>
          <p:cNvSpPr/>
          <p:nvPr/>
        </p:nvSpPr>
        <p:spPr>
          <a:xfrm>
            <a:off x="2818187" y="4575999"/>
            <a:ext cx="2054225" cy="0"/>
          </a:xfrm>
          <a:custGeom>
            <a:avLst/>
            <a:gdLst/>
            <a:ahLst/>
            <a:cxnLst/>
            <a:rect l="l" t="t" r="r" b="b"/>
            <a:pathLst>
              <a:path w="2054225">
                <a:moveTo>
                  <a:pt x="0" y="0"/>
                </a:moveTo>
                <a:lnTo>
                  <a:pt x="2054148" y="0"/>
                </a:lnTo>
              </a:path>
            </a:pathLst>
          </a:custGeom>
          <a:ln w="38100">
            <a:solidFill>
              <a:srgbClr val="002060"/>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 name="テキスト プレースホルダー 2">
            <a:extLst>
              <a:ext uri="{FF2B5EF4-FFF2-40B4-BE49-F238E27FC236}">
                <a16:creationId xmlns:a16="http://schemas.microsoft.com/office/drawing/2014/main" id="{7D29CBC7-6791-16C8-738C-AD9BEF6B8E20}"/>
              </a:ext>
            </a:extLst>
          </p:cNvPr>
          <p:cNvSpPr>
            <a:spLocks noGrp="1"/>
          </p:cNvSpPr>
          <p:nvPr>
            <p:ph type="body" sz="quarter" idx="12"/>
          </p:nvPr>
        </p:nvSpPr>
        <p:spPr>
          <a:xfrm>
            <a:off x="587922" y="67514"/>
            <a:ext cx="968503" cy="410840"/>
          </a:xfrm>
        </p:spPr>
        <p:txBody>
          <a:bodyPr/>
          <a:lstStyle/>
          <a:p>
            <a:pPr marL="0" indent="0">
              <a:buNone/>
            </a:pPr>
            <a:r>
              <a:rPr lang="ja-JP" altLang="en-US"/>
              <a:t>商品スペック</a:t>
            </a:r>
            <a:endParaRPr kumimoji="1" lang="ja-JP" altLang="en-US"/>
          </a:p>
        </p:txBody>
      </p:sp>
      <p:pic>
        <p:nvPicPr>
          <p:cNvPr id="6" name="図プレースホルダー 8" descr="アイコン&#10;&#10;自動的に生成された説明">
            <a:extLst>
              <a:ext uri="{FF2B5EF4-FFF2-40B4-BE49-F238E27FC236}">
                <a16:creationId xmlns:a16="http://schemas.microsoft.com/office/drawing/2014/main" id="{5F98E210-E78D-C37F-67C1-2EE0110E14C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A4698913-1C27-E29C-AD9A-D1D0864E87FD}"/>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en-US" altLang="ja-JP" sz="2000" i="0">
                <a:solidFill>
                  <a:srgbClr val="000048"/>
                </a:solidFill>
                <a:effectLst/>
                <a:latin typeface="+mj-ea"/>
                <a:ea typeface="+mj-ea"/>
              </a:rPr>
              <a:t>LINE NEWS DIGEST Spot </a:t>
            </a:r>
            <a:r>
              <a:rPr lang="ja-JP" altLang="en-US" sz="2000" i="0">
                <a:solidFill>
                  <a:srgbClr val="000048"/>
                </a:solidFill>
                <a:effectLst/>
                <a:latin typeface="+mj-ea"/>
                <a:ea typeface="+mj-ea"/>
              </a:rPr>
              <a:t>の概要</a:t>
            </a:r>
          </a:p>
        </p:txBody>
      </p:sp>
      <p:sp>
        <p:nvSpPr>
          <p:cNvPr id="4" name="テキスト プレースホルダー 3">
            <a:extLst>
              <a:ext uri="{FF2B5EF4-FFF2-40B4-BE49-F238E27FC236}">
                <a16:creationId xmlns:a16="http://schemas.microsoft.com/office/drawing/2014/main" id="{3A0E7368-9283-D9A4-0C20-7194FBCFAD85}"/>
              </a:ext>
            </a:extLst>
          </p:cNvPr>
          <p:cNvSpPr txBox="1">
            <a:spLocks/>
          </p:cNvSpPr>
          <p:nvPr/>
        </p:nvSpPr>
        <p:spPr>
          <a:xfrm>
            <a:off x="604370" y="1011072"/>
            <a:ext cx="10252318" cy="688357"/>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atinLnBrk="1">
              <a:lnSpc>
                <a:spcPct val="150000"/>
              </a:lnSpc>
              <a:buClr>
                <a:srgbClr val="0AC200"/>
              </a:buClr>
            </a:pPr>
            <a:r>
              <a:rPr lang="en" altLang="ja-JP" sz="1800" b="0" dirty="0">
                <a:solidFill>
                  <a:schemeClr val="tx1">
                    <a:lumMod val="75000"/>
                    <a:lumOff val="25000"/>
                  </a:schemeClr>
                </a:solidFill>
                <a:latin typeface="Meiryo"/>
                <a:ea typeface="Meiryo"/>
                <a:cs typeface="Arial"/>
              </a:rPr>
              <a:t>LINE NEWS</a:t>
            </a:r>
            <a:r>
              <a:rPr lang="ja-JP" altLang="en-US" sz="1800" b="0">
                <a:solidFill>
                  <a:schemeClr val="tx1">
                    <a:lumMod val="75000"/>
                    <a:lumOff val="25000"/>
                  </a:schemeClr>
                </a:solidFill>
                <a:latin typeface="Meiryo"/>
                <a:ea typeface="Meiryo"/>
                <a:cs typeface="Arial"/>
              </a:rPr>
              <a:t>の</a:t>
            </a:r>
            <a:r>
              <a:rPr lang="en" altLang="ja-JP" sz="1800" b="0" dirty="0">
                <a:solidFill>
                  <a:schemeClr val="tx1">
                    <a:lumMod val="75000"/>
                    <a:lumOff val="25000"/>
                  </a:schemeClr>
                </a:solidFill>
                <a:latin typeface="Meiryo"/>
                <a:ea typeface="Meiryo"/>
                <a:cs typeface="Arial"/>
              </a:rPr>
              <a:t>LINE</a:t>
            </a:r>
            <a:r>
              <a:rPr lang="ja-JP" altLang="en-US" sz="1800" b="0">
                <a:solidFill>
                  <a:schemeClr val="tx1">
                    <a:lumMod val="75000"/>
                    <a:lumOff val="25000"/>
                  </a:schemeClr>
                </a:solidFill>
                <a:latin typeface="Meiryo"/>
                <a:ea typeface="Meiryo"/>
                <a:cs typeface="Arial"/>
              </a:rPr>
              <a:t>公式アカウントのリッチメッセージ「昼刊</a:t>
            </a:r>
            <a:r>
              <a:rPr lang="en-US" altLang="ja-JP" sz="1800" b="0" dirty="0">
                <a:solidFill>
                  <a:schemeClr val="tx1">
                    <a:lumMod val="75000"/>
                    <a:lumOff val="25000"/>
                  </a:schemeClr>
                </a:solidFill>
                <a:latin typeface="Meiryo"/>
                <a:ea typeface="Meiryo"/>
                <a:cs typeface="Arial"/>
              </a:rPr>
              <a:t>/</a:t>
            </a:r>
            <a:r>
              <a:rPr lang="ja-JP" altLang="en-US" sz="1800" b="0">
                <a:solidFill>
                  <a:schemeClr val="tx1">
                    <a:lumMod val="75000"/>
                    <a:lumOff val="25000"/>
                  </a:schemeClr>
                </a:solidFill>
                <a:latin typeface="Meiryo"/>
                <a:ea typeface="Meiryo"/>
                <a:cs typeface="Arial"/>
              </a:rPr>
              <a:t>夕刊</a:t>
            </a:r>
            <a:r>
              <a:rPr lang="en-US" altLang="ja-JP" sz="1800" b="0" dirty="0">
                <a:solidFill>
                  <a:schemeClr val="tx1">
                    <a:lumMod val="75000"/>
                    <a:lumOff val="25000"/>
                  </a:schemeClr>
                </a:solidFill>
                <a:latin typeface="Meiryo"/>
                <a:ea typeface="Meiryo"/>
                <a:cs typeface="Arial"/>
              </a:rPr>
              <a:t>/</a:t>
            </a:r>
            <a:r>
              <a:rPr lang="ja-JP" altLang="en-US" sz="1800" b="0">
                <a:solidFill>
                  <a:schemeClr val="tx1">
                    <a:lumMod val="75000"/>
                    <a:lumOff val="25000"/>
                  </a:schemeClr>
                </a:solidFill>
                <a:latin typeface="Meiryo"/>
                <a:ea typeface="Meiryo"/>
                <a:cs typeface="Arial"/>
              </a:rPr>
              <a:t>夜刊」内の左上画像枠から</a:t>
            </a:r>
            <a:br>
              <a:rPr lang="en-US" altLang="ja-JP" sz="1800" b="0">
                <a:latin typeface="Meiryo"/>
                <a:ea typeface="Meiryo"/>
                <a:cs typeface="Arial"/>
              </a:rPr>
            </a:br>
            <a:r>
              <a:rPr lang="ja-JP" altLang="en-US" sz="1800" b="0">
                <a:solidFill>
                  <a:schemeClr val="tx1">
                    <a:lumMod val="75000"/>
                    <a:lumOff val="25000"/>
                  </a:schemeClr>
                </a:solidFill>
                <a:latin typeface="Meiryo"/>
                <a:ea typeface="Meiryo"/>
                <a:cs typeface="Arial"/>
              </a:rPr>
              <a:t>記事に誘導します。</a:t>
            </a:r>
          </a:p>
        </p:txBody>
      </p:sp>
      <p:pic>
        <p:nvPicPr>
          <p:cNvPr id="14" name="図 13" descr="グラフィカル ユーザー インターフェイス, Web サイト&#10;&#10;自動的に生成された説明">
            <a:extLst>
              <a:ext uri="{FF2B5EF4-FFF2-40B4-BE49-F238E27FC236}">
                <a16:creationId xmlns:a16="http://schemas.microsoft.com/office/drawing/2014/main" id="{BCA11250-431B-14DD-403D-0B4EF651DC8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7374" y="2020537"/>
            <a:ext cx="2229996" cy="4422287"/>
          </a:xfrm>
          <a:prstGeom prst="rect">
            <a:avLst/>
          </a:prstGeom>
          <a:ln>
            <a:solidFill>
              <a:schemeClr val="bg1">
                <a:lumMod val="50000"/>
              </a:schemeClr>
            </a:solidFill>
          </a:ln>
        </p:spPr>
      </p:pic>
      <p:sp>
        <p:nvSpPr>
          <p:cNvPr id="15" name="正方形/長方形 14">
            <a:extLst>
              <a:ext uri="{FF2B5EF4-FFF2-40B4-BE49-F238E27FC236}">
                <a16:creationId xmlns:a16="http://schemas.microsoft.com/office/drawing/2014/main" id="{07FDB8DD-F63C-5254-0621-25B7C0B18691}"/>
              </a:ext>
            </a:extLst>
          </p:cNvPr>
          <p:cNvSpPr/>
          <p:nvPr/>
        </p:nvSpPr>
        <p:spPr>
          <a:xfrm>
            <a:off x="587373" y="4222157"/>
            <a:ext cx="869641" cy="792088"/>
          </a:xfrm>
          <a:prstGeom prst="rect">
            <a:avLst/>
          </a:prstGeom>
          <a:solidFill>
            <a:srgbClr val="002060"/>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kumimoji="1" lang="ja-JP" altLang="en-US" b="1"/>
              <a:t>広告枠</a:t>
            </a:r>
          </a:p>
        </p:txBody>
      </p:sp>
      <p:sp>
        <p:nvSpPr>
          <p:cNvPr id="19" name="テキスト ボックス 18">
            <a:extLst>
              <a:ext uri="{FF2B5EF4-FFF2-40B4-BE49-F238E27FC236}">
                <a16:creationId xmlns:a16="http://schemas.microsoft.com/office/drawing/2014/main" id="{12A69C89-4257-8632-ACAB-25BFAE63EBED}"/>
              </a:ext>
            </a:extLst>
          </p:cNvPr>
          <p:cNvSpPr txBox="1"/>
          <p:nvPr/>
        </p:nvSpPr>
        <p:spPr>
          <a:xfrm>
            <a:off x="4994480" y="6385948"/>
            <a:ext cx="6975231" cy="472052"/>
          </a:xfrm>
          <a:prstGeom prst="rect">
            <a:avLst/>
          </a:prstGeom>
          <a:noFill/>
        </p:spPr>
        <p:txBody>
          <a:bodyPr wrap="square" rtlCol="0">
            <a:spAutoFit/>
          </a:bodyPr>
          <a:lstStyle/>
          <a:p>
            <a:pPr algn="ctr">
              <a:lnSpc>
                <a:spcPct val="120000"/>
              </a:lnSpc>
            </a:pPr>
            <a:r>
              <a:rPr kumimoji="1" lang="en-US" altLang="ja-JP" sz="1050">
                <a:solidFill>
                  <a:schemeClr val="bg2">
                    <a:lumMod val="50000"/>
                  </a:schemeClr>
                </a:solidFill>
              </a:rPr>
              <a:t>※</a:t>
            </a:r>
            <a:r>
              <a:rPr kumimoji="1" lang="ja-JP" altLang="en-US" sz="1050">
                <a:solidFill>
                  <a:schemeClr val="bg2">
                    <a:lumMod val="50000"/>
                  </a:schemeClr>
                </a:solidFill>
              </a:rPr>
              <a:t>購入は昼・夕・夜刊のいずれかを購入していただきますが、同日に他社様案件が入ることはありません</a:t>
            </a:r>
            <a:endParaRPr kumimoji="1" lang="en-US" altLang="ja-JP" sz="1050">
              <a:solidFill>
                <a:schemeClr val="bg2">
                  <a:lumMod val="50000"/>
                </a:schemeClr>
              </a:solidFill>
            </a:endParaRPr>
          </a:p>
          <a:p>
            <a:pPr algn="ctr">
              <a:lnSpc>
                <a:spcPct val="120000"/>
              </a:lnSpc>
            </a:pPr>
            <a:endParaRPr kumimoji="1" lang="ja-JP" altLang="en-US" sz="1050">
              <a:solidFill>
                <a:schemeClr val="bg2">
                  <a:lumMod val="50000"/>
                </a:schemeClr>
              </a:solidFill>
            </a:endParaRPr>
          </a:p>
        </p:txBody>
      </p:sp>
      <p:sp>
        <p:nvSpPr>
          <p:cNvPr id="24" name="object 16">
            <a:extLst>
              <a:ext uri="{FF2B5EF4-FFF2-40B4-BE49-F238E27FC236}">
                <a16:creationId xmlns:a16="http://schemas.microsoft.com/office/drawing/2014/main" id="{E03D54EE-77D9-D17F-C708-D3E165C24AD1}"/>
              </a:ext>
            </a:extLst>
          </p:cNvPr>
          <p:cNvSpPr/>
          <p:nvPr/>
        </p:nvSpPr>
        <p:spPr>
          <a:xfrm>
            <a:off x="3480512" y="4188810"/>
            <a:ext cx="838200" cy="838200"/>
          </a:xfrm>
          <a:custGeom>
            <a:avLst/>
            <a:gdLst/>
            <a:ahLst/>
            <a:cxnLst/>
            <a:rect l="l" t="t" r="r" b="b"/>
            <a:pathLst>
              <a:path w="838200" h="838200">
                <a:moveTo>
                  <a:pt x="418909" y="0"/>
                </a:moveTo>
                <a:lnTo>
                  <a:pt x="370056" y="2818"/>
                </a:lnTo>
                <a:lnTo>
                  <a:pt x="322857" y="11063"/>
                </a:lnTo>
                <a:lnTo>
                  <a:pt x="277629" y="24420"/>
                </a:lnTo>
                <a:lnTo>
                  <a:pt x="234684" y="42575"/>
                </a:lnTo>
                <a:lnTo>
                  <a:pt x="194337" y="65215"/>
                </a:lnTo>
                <a:lnTo>
                  <a:pt x="156903" y="92024"/>
                </a:lnTo>
                <a:lnTo>
                  <a:pt x="122696" y="122688"/>
                </a:lnTo>
                <a:lnTo>
                  <a:pt x="92030" y="156893"/>
                </a:lnTo>
                <a:lnTo>
                  <a:pt x="65219" y="194325"/>
                </a:lnTo>
                <a:lnTo>
                  <a:pt x="42578" y="234669"/>
                </a:lnTo>
                <a:lnTo>
                  <a:pt x="24422" y="277611"/>
                </a:lnTo>
                <a:lnTo>
                  <a:pt x="11063" y="322837"/>
                </a:lnTo>
                <a:lnTo>
                  <a:pt x="2818" y="370033"/>
                </a:lnTo>
                <a:lnTo>
                  <a:pt x="0" y="418884"/>
                </a:lnTo>
                <a:lnTo>
                  <a:pt x="2818" y="467737"/>
                </a:lnTo>
                <a:lnTo>
                  <a:pt x="11063" y="514935"/>
                </a:lnTo>
                <a:lnTo>
                  <a:pt x="24422" y="560162"/>
                </a:lnTo>
                <a:lnTo>
                  <a:pt x="42578" y="603106"/>
                </a:lnTo>
                <a:lnTo>
                  <a:pt x="65219" y="643452"/>
                </a:lnTo>
                <a:lnTo>
                  <a:pt x="92030" y="680885"/>
                </a:lnTo>
                <a:lnTo>
                  <a:pt x="122696" y="715090"/>
                </a:lnTo>
                <a:lnTo>
                  <a:pt x="156903" y="745755"/>
                </a:lnTo>
                <a:lnTo>
                  <a:pt x="194337" y="772565"/>
                </a:lnTo>
                <a:lnTo>
                  <a:pt x="234684" y="795204"/>
                </a:lnTo>
                <a:lnTo>
                  <a:pt x="277629" y="813360"/>
                </a:lnTo>
                <a:lnTo>
                  <a:pt x="322857" y="826717"/>
                </a:lnTo>
                <a:lnTo>
                  <a:pt x="370056" y="834962"/>
                </a:lnTo>
                <a:lnTo>
                  <a:pt x="418909" y="837780"/>
                </a:lnTo>
                <a:lnTo>
                  <a:pt x="467760" y="834962"/>
                </a:lnTo>
                <a:lnTo>
                  <a:pt x="514956" y="826717"/>
                </a:lnTo>
                <a:lnTo>
                  <a:pt x="560183" y="813360"/>
                </a:lnTo>
                <a:lnTo>
                  <a:pt x="603126" y="795204"/>
                </a:lnTo>
                <a:lnTo>
                  <a:pt x="643471" y="772565"/>
                </a:lnTo>
                <a:lnTo>
                  <a:pt x="680905" y="745755"/>
                </a:lnTo>
                <a:lnTo>
                  <a:pt x="715111" y="715090"/>
                </a:lnTo>
                <a:lnTo>
                  <a:pt x="745777" y="680885"/>
                </a:lnTo>
                <a:lnTo>
                  <a:pt x="772587" y="643452"/>
                </a:lnTo>
                <a:lnTo>
                  <a:pt x="795227" y="603106"/>
                </a:lnTo>
                <a:lnTo>
                  <a:pt x="813384" y="560162"/>
                </a:lnTo>
                <a:lnTo>
                  <a:pt x="826742" y="514935"/>
                </a:lnTo>
                <a:lnTo>
                  <a:pt x="834987" y="467737"/>
                </a:lnTo>
                <a:lnTo>
                  <a:pt x="837806" y="418884"/>
                </a:lnTo>
                <a:lnTo>
                  <a:pt x="834987" y="370033"/>
                </a:lnTo>
                <a:lnTo>
                  <a:pt x="826742" y="322837"/>
                </a:lnTo>
                <a:lnTo>
                  <a:pt x="813384" y="277611"/>
                </a:lnTo>
                <a:lnTo>
                  <a:pt x="795227" y="234669"/>
                </a:lnTo>
                <a:lnTo>
                  <a:pt x="772587" y="194325"/>
                </a:lnTo>
                <a:lnTo>
                  <a:pt x="745777" y="156893"/>
                </a:lnTo>
                <a:lnTo>
                  <a:pt x="715111" y="122688"/>
                </a:lnTo>
                <a:lnTo>
                  <a:pt x="680905" y="92024"/>
                </a:lnTo>
                <a:lnTo>
                  <a:pt x="643471" y="65215"/>
                </a:lnTo>
                <a:lnTo>
                  <a:pt x="603126" y="42575"/>
                </a:lnTo>
                <a:lnTo>
                  <a:pt x="560183" y="24420"/>
                </a:lnTo>
                <a:lnTo>
                  <a:pt x="514956" y="11063"/>
                </a:lnTo>
                <a:lnTo>
                  <a:pt x="467760" y="2818"/>
                </a:lnTo>
                <a:lnTo>
                  <a:pt x="418909" y="0"/>
                </a:lnTo>
                <a:close/>
              </a:path>
            </a:pathLst>
          </a:custGeom>
          <a:solidFill>
            <a:srgbClr val="002060"/>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5" name="object 17">
            <a:extLst>
              <a:ext uri="{FF2B5EF4-FFF2-40B4-BE49-F238E27FC236}">
                <a16:creationId xmlns:a16="http://schemas.microsoft.com/office/drawing/2014/main" id="{FD94F3D1-4FC1-1B52-4095-9080FF4F6578}"/>
              </a:ext>
            </a:extLst>
          </p:cNvPr>
          <p:cNvSpPr txBox="1"/>
          <p:nvPr/>
        </p:nvSpPr>
        <p:spPr>
          <a:xfrm>
            <a:off x="3589474" y="4479465"/>
            <a:ext cx="707390" cy="198131"/>
          </a:xfrm>
          <a:prstGeom prst="rect">
            <a:avLst/>
          </a:prstGeom>
        </p:spPr>
        <p:txBody>
          <a:bodyPr vert="horz" wrap="square" lIns="0" tIns="13335" rIns="0" bIns="0" rtlCol="0">
            <a:spAutoFit/>
          </a:bodyPr>
          <a:lstStyle/>
          <a:p>
            <a:pPr marL="12700">
              <a:spcBef>
                <a:spcPts val="105"/>
              </a:spcBef>
            </a:pPr>
            <a:r>
              <a:rPr sz="1200" b="1" spc="-60">
                <a:solidFill>
                  <a:srgbClr val="FFFFFF"/>
                </a:solidFill>
                <a:latin typeface="Meiryo" panose="020B0604030504040204" pitchFamily="34" charset="-128"/>
                <a:ea typeface="Meiryo" panose="020B0604030504040204" pitchFamily="34" charset="-128"/>
                <a:cs typeface="HiraMinProN-W6"/>
              </a:rPr>
              <a:t>1</a:t>
            </a:r>
            <a:r>
              <a:rPr sz="1200" b="1" spc="75">
                <a:solidFill>
                  <a:srgbClr val="FFFFFF"/>
                </a:solidFill>
                <a:latin typeface="Meiryo" panose="020B0604030504040204" pitchFamily="34" charset="-128"/>
                <a:ea typeface="Meiryo" panose="020B0604030504040204" pitchFamily="34" charset="-128"/>
                <a:cs typeface="HiraMinProN-W6"/>
              </a:rPr>
              <a:t>枠</a:t>
            </a:r>
            <a:r>
              <a:rPr sz="1200" b="1" spc="175">
                <a:solidFill>
                  <a:srgbClr val="FFFFFF"/>
                </a:solidFill>
                <a:latin typeface="Meiryo" panose="020B0604030504040204" pitchFamily="34" charset="-128"/>
                <a:ea typeface="Meiryo" panose="020B0604030504040204" pitchFamily="34" charset="-128"/>
                <a:cs typeface="HiraMinProN-W6"/>
              </a:rPr>
              <a:t>/</a:t>
            </a:r>
            <a:r>
              <a:rPr sz="1200" b="1" spc="145">
                <a:solidFill>
                  <a:srgbClr val="FFFFFF"/>
                </a:solidFill>
                <a:latin typeface="Meiryo" panose="020B0604030504040204" pitchFamily="34" charset="-128"/>
                <a:ea typeface="Meiryo" panose="020B0604030504040204" pitchFamily="34" charset="-128"/>
                <a:cs typeface="HiraMinProN-W6"/>
              </a:rPr>
              <a:t>日</a:t>
            </a:r>
            <a:r>
              <a:rPr sz="700" b="1" spc="-10">
                <a:solidFill>
                  <a:srgbClr val="FFFFFF"/>
                </a:solidFill>
                <a:latin typeface="Meiryo" panose="020B0604030504040204" pitchFamily="34" charset="-128"/>
                <a:ea typeface="Meiryo" panose="020B0604030504040204" pitchFamily="34" charset="-128"/>
                <a:cs typeface="HiraMinProN-W6"/>
              </a:rPr>
              <a:t>※</a:t>
            </a:r>
            <a:endParaRPr sz="700" b="1">
              <a:latin typeface="Meiryo" panose="020B0604030504040204" pitchFamily="34" charset="-128"/>
              <a:ea typeface="Meiryo" panose="020B0604030504040204" pitchFamily="34" charset="-128"/>
              <a:cs typeface="HiraMinProN-W6"/>
            </a:endParaRPr>
          </a:p>
        </p:txBody>
      </p:sp>
      <p:sp>
        <p:nvSpPr>
          <p:cNvPr id="10" name="object 5">
            <a:extLst>
              <a:ext uri="{FF2B5EF4-FFF2-40B4-BE49-F238E27FC236}">
                <a16:creationId xmlns:a16="http://schemas.microsoft.com/office/drawing/2014/main" id="{19B2E857-1CB0-F745-F364-29941B76C313}"/>
              </a:ext>
            </a:extLst>
          </p:cNvPr>
          <p:cNvSpPr/>
          <p:nvPr/>
        </p:nvSpPr>
        <p:spPr>
          <a:xfrm>
            <a:off x="4862810" y="4448999"/>
            <a:ext cx="163830" cy="254000"/>
          </a:xfrm>
          <a:custGeom>
            <a:avLst/>
            <a:gdLst/>
            <a:ahLst/>
            <a:cxnLst/>
            <a:rect l="l" t="t" r="r" b="b"/>
            <a:pathLst>
              <a:path w="163829" h="254000">
                <a:moveTo>
                  <a:pt x="0" y="0"/>
                </a:moveTo>
                <a:lnTo>
                  <a:pt x="0" y="253619"/>
                </a:lnTo>
                <a:lnTo>
                  <a:pt x="163614" y="126809"/>
                </a:lnTo>
                <a:lnTo>
                  <a:pt x="0" y="0"/>
                </a:lnTo>
                <a:close/>
              </a:path>
            </a:pathLst>
          </a:custGeom>
          <a:solidFill>
            <a:srgbClr val="002060"/>
          </a:solidFill>
          <a:ln>
            <a:solidFill>
              <a:srgbClr val="002060"/>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1" name="object 6">
            <a:extLst>
              <a:ext uri="{FF2B5EF4-FFF2-40B4-BE49-F238E27FC236}">
                <a16:creationId xmlns:a16="http://schemas.microsoft.com/office/drawing/2014/main" id="{4608E2A5-6D76-A9F6-321D-02184336AFDF}"/>
              </a:ext>
            </a:extLst>
          </p:cNvPr>
          <p:cNvSpPr/>
          <p:nvPr/>
        </p:nvSpPr>
        <p:spPr>
          <a:xfrm>
            <a:off x="7954856" y="4562595"/>
            <a:ext cx="2054225" cy="0"/>
          </a:xfrm>
          <a:custGeom>
            <a:avLst/>
            <a:gdLst/>
            <a:ahLst/>
            <a:cxnLst/>
            <a:rect l="l" t="t" r="r" b="b"/>
            <a:pathLst>
              <a:path w="2054225">
                <a:moveTo>
                  <a:pt x="0" y="0"/>
                </a:moveTo>
                <a:lnTo>
                  <a:pt x="2054148" y="0"/>
                </a:lnTo>
              </a:path>
            </a:pathLst>
          </a:custGeom>
          <a:ln w="38100">
            <a:solidFill>
              <a:srgbClr val="002060"/>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1" name="object 7">
            <a:extLst>
              <a:ext uri="{FF2B5EF4-FFF2-40B4-BE49-F238E27FC236}">
                <a16:creationId xmlns:a16="http://schemas.microsoft.com/office/drawing/2014/main" id="{30A7C80F-AE99-E1C4-2FBD-F372EE883C4E}"/>
              </a:ext>
            </a:extLst>
          </p:cNvPr>
          <p:cNvSpPr/>
          <p:nvPr/>
        </p:nvSpPr>
        <p:spPr>
          <a:xfrm>
            <a:off x="9948304" y="4435595"/>
            <a:ext cx="163830" cy="254000"/>
          </a:xfrm>
          <a:custGeom>
            <a:avLst/>
            <a:gdLst/>
            <a:ahLst/>
            <a:cxnLst/>
            <a:rect l="l" t="t" r="r" b="b"/>
            <a:pathLst>
              <a:path w="163829" h="254000">
                <a:moveTo>
                  <a:pt x="0" y="0"/>
                </a:moveTo>
                <a:lnTo>
                  <a:pt x="0" y="253619"/>
                </a:lnTo>
                <a:lnTo>
                  <a:pt x="163626" y="126809"/>
                </a:lnTo>
                <a:lnTo>
                  <a:pt x="0" y="0"/>
                </a:lnTo>
                <a:close/>
              </a:path>
            </a:pathLst>
          </a:custGeom>
          <a:solidFill>
            <a:srgbClr val="002060"/>
          </a:solidFill>
          <a:ln>
            <a:solidFill>
              <a:srgbClr val="002060"/>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2" name="object 8">
            <a:extLst>
              <a:ext uri="{FF2B5EF4-FFF2-40B4-BE49-F238E27FC236}">
                <a16:creationId xmlns:a16="http://schemas.microsoft.com/office/drawing/2014/main" id="{8FA3C1A1-7164-37A1-95DE-74CBCFE30978}"/>
              </a:ext>
            </a:extLst>
          </p:cNvPr>
          <p:cNvSpPr txBox="1"/>
          <p:nvPr/>
        </p:nvSpPr>
        <p:spPr>
          <a:xfrm>
            <a:off x="7910243" y="2085668"/>
            <a:ext cx="1844332" cy="1491947"/>
          </a:xfrm>
          <a:prstGeom prst="rect">
            <a:avLst/>
          </a:prstGeom>
        </p:spPr>
        <p:txBody>
          <a:bodyPr vert="horz" wrap="square" lIns="0" tIns="46355" rIns="0" bIns="0" rtlCol="0">
            <a:spAutoFit/>
          </a:bodyPr>
          <a:lstStyle/>
          <a:p>
            <a:pPr marL="85090">
              <a:spcBef>
                <a:spcPts val="365"/>
              </a:spcBef>
            </a:pPr>
            <a:r>
              <a:rPr sz="1200" b="1" spc="55">
                <a:solidFill>
                  <a:srgbClr val="002060"/>
                </a:solidFill>
                <a:latin typeface="Meiryo" panose="020B0604030504040204" pitchFamily="34" charset="-128"/>
                <a:ea typeface="Meiryo" panose="020B0604030504040204" pitchFamily="34" charset="-128"/>
                <a:cs typeface="HiraMinProN-W6"/>
              </a:rPr>
              <a:t>LINE</a:t>
            </a:r>
            <a:r>
              <a:rPr sz="1200" b="1" spc="-5">
                <a:solidFill>
                  <a:srgbClr val="002060"/>
                </a:solidFill>
                <a:latin typeface="Meiryo" panose="020B0604030504040204" pitchFamily="34" charset="-128"/>
                <a:ea typeface="Meiryo" panose="020B0604030504040204" pitchFamily="34" charset="-128"/>
                <a:cs typeface="HiraMinProN-W6"/>
              </a:rPr>
              <a:t> </a:t>
            </a:r>
            <a:r>
              <a:rPr sz="1200" b="1" spc="114">
                <a:solidFill>
                  <a:srgbClr val="002060"/>
                </a:solidFill>
                <a:latin typeface="Meiryo" panose="020B0604030504040204" pitchFamily="34" charset="-128"/>
                <a:ea typeface="Meiryo" panose="020B0604030504040204" pitchFamily="34" charset="-128"/>
                <a:cs typeface="HiraMinProN-W6"/>
              </a:rPr>
              <a:t>NEWS</a:t>
            </a:r>
            <a:endParaRPr sz="1200" b="1">
              <a:solidFill>
                <a:srgbClr val="002060"/>
              </a:solidFill>
              <a:latin typeface="Meiryo" panose="020B0604030504040204" pitchFamily="34" charset="-128"/>
              <a:ea typeface="Meiryo" panose="020B0604030504040204" pitchFamily="34" charset="-128"/>
              <a:cs typeface="HiraMinProN-W6"/>
            </a:endParaRPr>
          </a:p>
          <a:p>
            <a:pPr marL="85090">
              <a:spcBef>
                <a:spcPts val="340"/>
              </a:spcBef>
            </a:pPr>
            <a:r>
              <a:rPr sz="1600" b="1" spc="5">
                <a:solidFill>
                  <a:srgbClr val="002060"/>
                </a:solidFill>
                <a:latin typeface="Meiryo" panose="020B0604030504040204" pitchFamily="34" charset="-128"/>
                <a:ea typeface="Meiryo" panose="020B0604030504040204" pitchFamily="34" charset="-128"/>
                <a:cs typeface="HiraMinProN-W6"/>
              </a:rPr>
              <a:t>記</a:t>
            </a:r>
            <a:r>
              <a:rPr sz="1600" b="1" spc="-900">
                <a:solidFill>
                  <a:srgbClr val="002060"/>
                </a:solidFill>
                <a:latin typeface="Meiryo" panose="020B0604030504040204" pitchFamily="34" charset="-128"/>
                <a:ea typeface="Meiryo" panose="020B0604030504040204" pitchFamily="34" charset="-128"/>
                <a:cs typeface="HiraMinProN-W6"/>
              </a:rPr>
              <a:t>事</a:t>
            </a:r>
            <a:r>
              <a:rPr lang="ja-JP" altLang="en-US" sz="1600" b="1" spc="55">
                <a:solidFill>
                  <a:srgbClr val="002060"/>
                </a:solidFill>
                <a:latin typeface="Meiryo" panose="020B0604030504040204" pitchFamily="34" charset="-128"/>
                <a:ea typeface="Meiryo" panose="020B0604030504040204" pitchFamily="34" charset="-128"/>
                <a:cs typeface="HiraMinProN-W6"/>
              </a:rPr>
              <a:t>（</a:t>
            </a:r>
            <a:r>
              <a:rPr sz="1600" b="1" spc="55">
                <a:solidFill>
                  <a:srgbClr val="002060"/>
                </a:solidFill>
                <a:latin typeface="Meiryo" panose="020B0604030504040204" pitchFamily="34" charset="-128"/>
                <a:ea typeface="Meiryo" panose="020B0604030504040204" pitchFamily="34" charset="-128"/>
                <a:cs typeface="HiraMinProN-W6"/>
              </a:rPr>
              <a:t>L</a:t>
            </a:r>
            <a:r>
              <a:rPr sz="1600" b="1" spc="-100">
                <a:solidFill>
                  <a:srgbClr val="002060"/>
                </a:solidFill>
                <a:latin typeface="Meiryo" panose="020B0604030504040204" pitchFamily="34" charset="-128"/>
                <a:ea typeface="Meiryo" panose="020B0604030504040204" pitchFamily="34" charset="-128"/>
                <a:cs typeface="HiraMinProN-W6"/>
              </a:rPr>
              <a:t>I</a:t>
            </a:r>
            <a:r>
              <a:rPr sz="1600" b="1" spc="105">
                <a:solidFill>
                  <a:srgbClr val="002060"/>
                </a:solidFill>
                <a:latin typeface="Meiryo" panose="020B0604030504040204" pitchFamily="34" charset="-128"/>
                <a:ea typeface="Meiryo" panose="020B0604030504040204" pitchFamily="34" charset="-128"/>
                <a:cs typeface="HiraMinProN-W6"/>
              </a:rPr>
              <a:t>N</a:t>
            </a:r>
            <a:r>
              <a:rPr sz="1600" b="1" spc="100">
                <a:solidFill>
                  <a:srgbClr val="002060"/>
                </a:solidFill>
                <a:latin typeface="Meiryo" panose="020B0604030504040204" pitchFamily="34" charset="-128"/>
                <a:ea typeface="Meiryo" panose="020B0604030504040204" pitchFamily="34" charset="-128"/>
                <a:cs typeface="HiraMinProN-W6"/>
              </a:rPr>
              <a:t>E</a:t>
            </a:r>
            <a:r>
              <a:rPr sz="1600" b="1">
                <a:solidFill>
                  <a:srgbClr val="002060"/>
                </a:solidFill>
                <a:latin typeface="Meiryo" panose="020B0604030504040204" pitchFamily="34" charset="-128"/>
                <a:ea typeface="Meiryo" panose="020B0604030504040204" pitchFamily="34" charset="-128"/>
                <a:cs typeface="HiraMinProN-W6"/>
              </a:rPr>
              <a:t>内</a:t>
            </a:r>
            <a:r>
              <a:rPr sz="1600">
                <a:solidFill>
                  <a:srgbClr val="002060"/>
                </a:solidFill>
                <a:latin typeface="Meiryo" panose="020B0604030504040204" pitchFamily="34" charset="-128"/>
                <a:ea typeface="Meiryo" panose="020B0604030504040204" pitchFamily="34" charset="-128"/>
                <a:cs typeface="HiraMinProN-W6"/>
              </a:rPr>
              <a:t>）</a:t>
            </a:r>
          </a:p>
          <a:p>
            <a:pPr marL="76200" marR="33655" indent="-64135">
              <a:lnSpc>
                <a:spcPct val="158800"/>
              </a:lnSpc>
              <a:spcBef>
                <a:spcPts val="320"/>
              </a:spcBef>
            </a:pPr>
            <a:r>
              <a:rPr sz="900">
                <a:solidFill>
                  <a:srgbClr val="333333"/>
                </a:solidFill>
                <a:latin typeface="Meiryo" panose="020B0604030504040204" pitchFamily="34" charset="-128"/>
                <a:ea typeface="Meiryo" panose="020B0604030504040204" pitchFamily="34" charset="-128"/>
                <a:cs typeface="Arial Unicode MS"/>
              </a:rPr>
              <a:t>「</a:t>
            </a:r>
            <a:r>
              <a:rPr sz="900" spc="-45" err="1">
                <a:solidFill>
                  <a:srgbClr val="333333"/>
                </a:solidFill>
                <a:latin typeface="Meiryo" panose="020B0604030504040204" pitchFamily="34" charset="-128"/>
                <a:ea typeface="Meiryo" panose="020B0604030504040204" pitchFamily="34" charset="-128"/>
                <a:cs typeface="Arial Unicode MS"/>
              </a:rPr>
              <a:t>広</a:t>
            </a:r>
            <a:r>
              <a:rPr sz="900" err="1">
                <a:solidFill>
                  <a:srgbClr val="333333"/>
                </a:solidFill>
                <a:latin typeface="Meiryo" panose="020B0604030504040204" pitchFamily="34" charset="-128"/>
                <a:ea typeface="Meiryo" panose="020B0604030504040204" pitchFamily="34" charset="-128"/>
                <a:cs typeface="Arial Unicode MS"/>
              </a:rPr>
              <a:t>告</a:t>
            </a:r>
            <a:r>
              <a:rPr sz="900" spc="-500" err="1">
                <a:solidFill>
                  <a:srgbClr val="333333"/>
                </a:solidFill>
                <a:latin typeface="Meiryo" panose="020B0604030504040204" pitchFamily="34" charset="-128"/>
                <a:ea typeface="Meiryo" panose="020B0604030504040204" pitchFamily="34" charset="-128"/>
                <a:cs typeface="Arial Unicode MS"/>
              </a:rPr>
              <a:t>」</a:t>
            </a:r>
            <a:r>
              <a:rPr sz="900" spc="-105" err="1">
                <a:solidFill>
                  <a:srgbClr val="333333"/>
                </a:solidFill>
                <a:latin typeface="Meiryo" panose="020B0604030504040204" pitchFamily="34" charset="-128"/>
                <a:ea typeface="Meiryo" panose="020B0604030504040204" pitchFamily="34" charset="-128"/>
                <a:cs typeface="Arial Unicode MS"/>
              </a:rPr>
              <a:t>マ</a:t>
            </a:r>
            <a:r>
              <a:rPr sz="900" spc="-35" err="1">
                <a:solidFill>
                  <a:srgbClr val="333333"/>
                </a:solidFill>
                <a:latin typeface="Meiryo" panose="020B0604030504040204" pitchFamily="34" charset="-128"/>
                <a:ea typeface="Meiryo" panose="020B0604030504040204" pitchFamily="34" charset="-128"/>
                <a:cs typeface="Arial Unicode MS"/>
              </a:rPr>
              <a:t>ー</a:t>
            </a:r>
            <a:r>
              <a:rPr sz="900" spc="-185" err="1">
                <a:solidFill>
                  <a:srgbClr val="333333"/>
                </a:solidFill>
                <a:latin typeface="Meiryo" panose="020B0604030504040204" pitchFamily="34" charset="-128"/>
                <a:ea typeface="Meiryo" panose="020B0604030504040204" pitchFamily="34" charset="-128"/>
                <a:cs typeface="Arial Unicode MS"/>
              </a:rPr>
              <a:t>ク</a:t>
            </a:r>
            <a:r>
              <a:rPr sz="900" spc="-55" err="1">
                <a:solidFill>
                  <a:srgbClr val="333333"/>
                </a:solidFill>
                <a:latin typeface="Meiryo" panose="020B0604030504040204" pitchFamily="34" charset="-128"/>
                <a:ea typeface="Meiryo" panose="020B0604030504040204" pitchFamily="34" charset="-128"/>
                <a:cs typeface="Arial Unicode MS"/>
              </a:rPr>
              <a:t>と</a:t>
            </a:r>
            <a:r>
              <a:rPr sz="900" spc="20" err="1">
                <a:solidFill>
                  <a:srgbClr val="333333"/>
                </a:solidFill>
                <a:latin typeface="Meiryo" panose="020B0604030504040204" pitchFamily="34" charset="-128"/>
                <a:ea typeface="Meiryo" panose="020B0604030504040204" pitchFamily="34" charset="-128"/>
                <a:cs typeface="Arial Unicode MS"/>
              </a:rPr>
              <a:t>提</a:t>
            </a:r>
            <a:r>
              <a:rPr sz="900" spc="10" err="1">
                <a:solidFill>
                  <a:srgbClr val="333333"/>
                </a:solidFill>
                <a:latin typeface="Meiryo" panose="020B0604030504040204" pitchFamily="34" charset="-128"/>
                <a:ea typeface="Meiryo" panose="020B0604030504040204" pitchFamily="34" charset="-128"/>
                <a:cs typeface="Arial Unicode MS"/>
              </a:rPr>
              <a:t>供</a:t>
            </a:r>
            <a:r>
              <a:rPr sz="900" err="1">
                <a:solidFill>
                  <a:srgbClr val="333333"/>
                </a:solidFill>
                <a:latin typeface="Meiryo" panose="020B0604030504040204" pitchFamily="34" charset="-128"/>
                <a:ea typeface="Meiryo" panose="020B0604030504040204" pitchFamily="34" charset="-128"/>
                <a:cs typeface="Arial Unicode MS"/>
              </a:rPr>
              <a:t>元</a:t>
            </a:r>
            <a:r>
              <a:rPr sz="900" spc="-50" err="1">
                <a:solidFill>
                  <a:srgbClr val="333333"/>
                </a:solidFill>
                <a:latin typeface="Meiryo" panose="020B0604030504040204" pitchFamily="34" charset="-128"/>
                <a:ea typeface="Meiryo" panose="020B0604030504040204" pitchFamily="34" charset="-128"/>
                <a:cs typeface="Arial Unicode MS"/>
              </a:rPr>
              <a:t>名</a:t>
            </a:r>
            <a:r>
              <a:rPr sz="900" spc="-10" err="1">
                <a:solidFill>
                  <a:srgbClr val="333333"/>
                </a:solidFill>
                <a:latin typeface="Meiryo" panose="020B0604030504040204" pitchFamily="34" charset="-128"/>
                <a:ea typeface="Meiryo" panose="020B0604030504040204" pitchFamily="34" charset="-128"/>
                <a:cs typeface="Arial Unicode MS"/>
              </a:rPr>
              <a:t>の</a:t>
            </a:r>
            <a:r>
              <a:rPr sz="900" err="1">
                <a:solidFill>
                  <a:srgbClr val="333333"/>
                </a:solidFill>
                <a:latin typeface="Meiryo" panose="020B0604030504040204" pitchFamily="34" charset="-128"/>
                <a:ea typeface="Meiryo" panose="020B0604030504040204" pitchFamily="34" charset="-128"/>
                <a:cs typeface="Arial Unicode MS"/>
              </a:rPr>
              <a:t>提</a:t>
            </a:r>
            <a:r>
              <a:rPr sz="900" spc="-60" err="1">
                <a:solidFill>
                  <a:srgbClr val="333333"/>
                </a:solidFill>
                <a:latin typeface="Meiryo" panose="020B0604030504040204" pitchFamily="34" charset="-128"/>
                <a:ea typeface="Meiryo" panose="020B0604030504040204" pitchFamily="34" charset="-128"/>
                <a:cs typeface="Arial Unicode MS"/>
              </a:rPr>
              <a:t>示</a:t>
            </a:r>
            <a:r>
              <a:rPr sz="900" spc="-70" err="1">
                <a:solidFill>
                  <a:srgbClr val="333333"/>
                </a:solidFill>
                <a:latin typeface="Meiryo" panose="020B0604030504040204" pitchFamily="34" charset="-128"/>
                <a:ea typeface="Meiryo" panose="020B0604030504040204" pitchFamily="34" charset="-128"/>
                <a:cs typeface="Arial Unicode MS"/>
              </a:rPr>
              <a:t>を</a:t>
            </a:r>
            <a:r>
              <a:rPr sz="900" spc="-55" err="1">
                <a:solidFill>
                  <a:srgbClr val="333333"/>
                </a:solidFill>
                <a:latin typeface="Meiryo" panose="020B0604030504040204" pitchFamily="34" charset="-128"/>
                <a:ea typeface="Meiryo" panose="020B0604030504040204" pitchFamily="34" charset="-128"/>
                <a:cs typeface="Arial Unicode MS"/>
              </a:rPr>
              <a:t>い</a:t>
            </a:r>
            <a:r>
              <a:rPr sz="900" spc="-105" err="1">
                <a:solidFill>
                  <a:srgbClr val="333333"/>
                </a:solidFill>
                <a:latin typeface="Meiryo" panose="020B0604030504040204" pitchFamily="34" charset="-128"/>
                <a:ea typeface="Meiryo" panose="020B0604030504040204" pitchFamily="34" charset="-128"/>
                <a:cs typeface="Arial Unicode MS"/>
              </a:rPr>
              <a:t>た</a:t>
            </a:r>
            <a:r>
              <a:rPr sz="900" spc="-114" err="1">
                <a:solidFill>
                  <a:srgbClr val="333333"/>
                </a:solidFill>
                <a:latin typeface="Meiryo" panose="020B0604030504040204" pitchFamily="34" charset="-128"/>
                <a:ea typeface="Meiryo" panose="020B0604030504040204" pitchFamily="34" charset="-128"/>
                <a:cs typeface="Arial Unicode MS"/>
              </a:rPr>
              <a:t>し</a:t>
            </a:r>
            <a:r>
              <a:rPr sz="900" spc="-50" err="1">
                <a:solidFill>
                  <a:srgbClr val="333333"/>
                </a:solidFill>
                <a:latin typeface="Meiryo" panose="020B0604030504040204" pitchFamily="34" charset="-128"/>
                <a:ea typeface="Meiryo" panose="020B0604030504040204" pitchFamily="34" charset="-128"/>
                <a:cs typeface="Arial Unicode MS"/>
              </a:rPr>
              <a:t>ま</a:t>
            </a:r>
            <a:r>
              <a:rPr sz="900" err="1">
                <a:solidFill>
                  <a:srgbClr val="333333"/>
                </a:solidFill>
                <a:latin typeface="Meiryo" panose="020B0604030504040204" pitchFamily="34" charset="-128"/>
                <a:ea typeface="Meiryo" panose="020B0604030504040204" pitchFamily="34" charset="-128"/>
                <a:cs typeface="Arial Unicode MS"/>
              </a:rPr>
              <a:t>す</a:t>
            </a:r>
            <a:r>
              <a:rPr sz="900" spc="-500" err="1">
                <a:solidFill>
                  <a:srgbClr val="333333"/>
                </a:solidFill>
                <a:latin typeface="Meiryo" panose="020B0604030504040204" pitchFamily="34" charset="-128"/>
                <a:ea typeface="Meiryo" panose="020B0604030504040204" pitchFamily="34" charset="-128"/>
                <a:cs typeface="Arial Unicode MS"/>
              </a:rPr>
              <a:t>。</a:t>
            </a:r>
            <a:r>
              <a:rPr sz="900" spc="-5" err="1">
                <a:solidFill>
                  <a:srgbClr val="333333"/>
                </a:solidFill>
                <a:latin typeface="Meiryo" panose="020B0604030504040204" pitchFamily="34" charset="-128"/>
                <a:ea typeface="Meiryo" panose="020B0604030504040204" pitchFamily="34" charset="-128"/>
                <a:cs typeface="Arial Unicode MS"/>
              </a:rPr>
              <a:t>任</a:t>
            </a:r>
            <a:r>
              <a:rPr sz="900" spc="-45" err="1">
                <a:solidFill>
                  <a:srgbClr val="333333"/>
                </a:solidFill>
                <a:latin typeface="Meiryo" panose="020B0604030504040204" pitchFamily="34" charset="-128"/>
                <a:ea typeface="Meiryo" panose="020B0604030504040204" pitchFamily="34" charset="-128"/>
                <a:cs typeface="Arial Unicode MS"/>
              </a:rPr>
              <a:t>意</a:t>
            </a:r>
            <a:r>
              <a:rPr sz="900" spc="-10" err="1">
                <a:solidFill>
                  <a:srgbClr val="333333"/>
                </a:solidFill>
                <a:latin typeface="Meiryo" panose="020B0604030504040204" pitchFamily="34" charset="-128"/>
                <a:ea typeface="Meiryo" panose="020B0604030504040204" pitchFamily="34" charset="-128"/>
                <a:cs typeface="Arial Unicode MS"/>
              </a:rPr>
              <a:t>の</a:t>
            </a:r>
            <a:r>
              <a:rPr sz="900" spc="5" err="1">
                <a:solidFill>
                  <a:srgbClr val="333333"/>
                </a:solidFill>
                <a:latin typeface="Meiryo" panose="020B0604030504040204" pitchFamily="34" charset="-128"/>
                <a:ea typeface="Meiryo" panose="020B0604030504040204" pitchFamily="34" charset="-128"/>
                <a:cs typeface="Arial Unicode MS"/>
              </a:rPr>
              <a:t>遷</a:t>
            </a:r>
            <a:r>
              <a:rPr sz="900" err="1">
                <a:solidFill>
                  <a:srgbClr val="333333"/>
                </a:solidFill>
                <a:latin typeface="Meiryo" panose="020B0604030504040204" pitchFamily="34" charset="-128"/>
                <a:ea typeface="Meiryo" panose="020B0604030504040204" pitchFamily="34" charset="-128"/>
                <a:cs typeface="Arial Unicode MS"/>
              </a:rPr>
              <a:t>移先URL</a:t>
            </a:r>
            <a:r>
              <a:rPr sz="900" spc="-130" err="1">
                <a:solidFill>
                  <a:srgbClr val="333333"/>
                </a:solidFill>
                <a:latin typeface="Meiryo" panose="020B0604030504040204" pitchFamily="34" charset="-128"/>
                <a:ea typeface="Meiryo" panose="020B0604030504040204" pitchFamily="34" charset="-128"/>
                <a:cs typeface="Arial Unicode MS"/>
              </a:rPr>
              <a:t>を</a:t>
            </a:r>
            <a:r>
              <a:rPr lang="ja-JP" altLang="en-US" sz="900" spc="-130">
                <a:solidFill>
                  <a:srgbClr val="333333"/>
                </a:solidFill>
                <a:latin typeface="Meiryo" panose="020B0604030504040204" pitchFamily="34" charset="-128"/>
                <a:ea typeface="Meiryo" panose="020B0604030504040204" pitchFamily="34" charset="-128"/>
                <a:cs typeface="Arial Unicode MS"/>
              </a:rPr>
              <a:t>　</a:t>
            </a:r>
            <a:r>
              <a:rPr sz="900" spc="-10">
                <a:solidFill>
                  <a:srgbClr val="333333"/>
                </a:solidFill>
                <a:latin typeface="Meiryo" panose="020B0604030504040204" pitchFamily="34" charset="-128"/>
                <a:ea typeface="Meiryo" panose="020B0604030504040204" pitchFamily="34" charset="-128"/>
                <a:cs typeface="Arial Unicode MS"/>
              </a:rPr>
              <a:t>1</a:t>
            </a:r>
            <a:r>
              <a:rPr sz="900" spc="-95">
                <a:solidFill>
                  <a:srgbClr val="333333"/>
                </a:solidFill>
                <a:latin typeface="Meiryo" panose="020B0604030504040204" pitchFamily="34" charset="-128"/>
                <a:ea typeface="Meiryo" panose="020B0604030504040204" pitchFamily="34" charset="-128"/>
                <a:cs typeface="Arial Unicode MS"/>
              </a:rPr>
              <a:t>点</a:t>
            </a:r>
            <a:r>
              <a:rPr sz="900" spc="-30">
                <a:solidFill>
                  <a:srgbClr val="333333"/>
                </a:solidFill>
                <a:latin typeface="Meiryo" panose="020B0604030504040204" pitchFamily="34" charset="-128"/>
                <a:ea typeface="Meiryo" panose="020B0604030504040204" pitchFamily="34" charset="-128"/>
                <a:cs typeface="Arial Unicode MS"/>
              </a:rPr>
              <a:t>ご</a:t>
            </a:r>
            <a:r>
              <a:rPr sz="900" spc="-15">
                <a:solidFill>
                  <a:srgbClr val="333333"/>
                </a:solidFill>
                <a:latin typeface="Meiryo" panose="020B0604030504040204" pitchFamily="34" charset="-128"/>
                <a:ea typeface="Meiryo" panose="020B0604030504040204" pitchFamily="34" charset="-128"/>
                <a:cs typeface="Arial Unicode MS"/>
              </a:rPr>
              <a:t>指</a:t>
            </a:r>
            <a:r>
              <a:rPr sz="900" spc="-45">
                <a:solidFill>
                  <a:srgbClr val="333333"/>
                </a:solidFill>
                <a:latin typeface="Meiryo" panose="020B0604030504040204" pitchFamily="34" charset="-128"/>
                <a:ea typeface="Meiryo" panose="020B0604030504040204" pitchFamily="34" charset="-128"/>
                <a:cs typeface="Arial Unicode MS"/>
              </a:rPr>
              <a:t>定</a:t>
            </a:r>
            <a:r>
              <a:rPr sz="900" spc="-55">
                <a:solidFill>
                  <a:srgbClr val="333333"/>
                </a:solidFill>
                <a:latin typeface="Meiryo" panose="020B0604030504040204" pitchFamily="34" charset="-128"/>
                <a:ea typeface="Meiryo" panose="020B0604030504040204" pitchFamily="34" charset="-128"/>
                <a:cs typeface="Arial Unicode MS"/>
              </a:rPr>
              <a:t>い</a:t>
            </a:r>
            <a:r>
              <a:rPr sz="900" spc="-25">
                <a:solidFill>
                  <a:srgbClr val="333333"/>
                </a:solidFill>
                <a:latin typeface="Meiryo" panose="020B0604030504040204" pitchFamily="34" charset="-128"/>
                <a:ea typeface="Meiryo" panose="020B0604030504040204" pitchFamily="34" charset="-128"/>
                <a:cs typeface="Arial Unicode MS"/>
              </a:rPr>
              <a:t>た</a:t>
            </a:r>
            <a:r>
              <a:rPr sz="900" spc="-70">
                <a:solidFill>
                  <a:srgbClr val="333333"/>
                </a:solidFill>
                <a:latin typeface="Meiryo" panose="020B0604030504040204" pitchFamily="34" charset="-128"/>
                <a:ea typeface="Meiryo" panose="020B0604030504040204" pitchFamily="34" charset="-128"/>
                <a:cs typeface="Arial Unicode MS"/>
              </a:rPr>
              <a:t>だ</a:t>
            </a:r>
            <a:r>
              <a:rPr sz="900">
                <a:solidFill>
                  <a:srgbClr val="333333"/>
                </a:solidFill>
                <a:latin typeface="Meiryo" panose="020B0604030504040204" pitchFamily="34" charset="-128"/>
                <a:ea typeface="Meiryo" panose="020B0604030504040204" pitchFamily="34" charset="-128"/>
                <a:cs typeface="Arial Unicode MS"/>
              </a:rPr>
              <a:t>け</a:t>
            </a:r>
            <a:r>
              <a:rPr sz="900" spc="-50">
                <a:solidFill>
                  <a:srgbClr val="333333"/>
                </a:solidFill>
                <a:latin typeface="Meiryo" panose="020B0604030504040204" pitchFamily="34" charset="-128"/>
                <a:ea typeface="Meiryo" panose="020B0604030504040204" pitchFamily="34" charset="-128"/>
                <a:cs typeface="Arial Unicode MS"/>
              </a:rPr>
              <a:t>ま</a:t>
            </a:r>
            <a:r>
              <a:rPr sz="900">
                <a:solidFill>
                  <a:srgbClr val="333333"/>
                </a:solidFill>
                <a:latin typeface="Meiryo" panose="020B0604030504040204" pitchFamily="34" charset="-128"/>
                <a:ea typeface="Meiryo" panose="020B0604030504040204" pitchFamily="34" charset="-128"/>
                <a:cs typeface="Arial Unicode MS"/>
              </a:rPr>
              <a:t>す</a:t>
            </a:r>
            <a:r>
              <a:rPr sz="900" spc="-1005">
                <a:solidFill>
                  <a:srgbClr val="333333"/>
                </a:solidFill>
                <a:latin typeface="Meiryo" panose="020B0604030504040204" pitchFamily="34" charset="-128"/>
                <a:ea typeface="Meiryo" panose="020B0604030504040204" pitchFamily="34" charset="-128"/>
                <a:cs typeface="Arial Unicode MS"/>
              </a:rPr>
              <a:t>。</a:t>
            </a:r>
            <a:endParaRPr lang="en-US" sz="900" spc="-1005">
              <a:solidFill>
                <a:srgbClr val="333333"/>
              </a:solidFill>
              <a:latin typeface="Meiryo" panose="020B0604030504040204" pitchFamily="34" charset="-128"/>
              <a:ea typeface="Meiryo" panose="020B0604030504040204" pitchFamily="34" charset="-128"/>
              <a:cs typeface="Arial Unicode MS"/>
            </a:endParaRPr>
          </a:p>
          <a:p>
            <a:pPr marL="76200" marR="33655" indent="-64135">
              <a:lnSpc>
                <a:spcPct val="158800"/>
              </a:lnSpc>
              <a:spcBef>
                <a:spcPts val="320"/>
              </a:spcBef>
            </a:pPr>
            <a:r>
              <a:rPr sz="900">
                <a:solidFill>
                  <a:srgbClr val="333333"/>
                </a:solidFill>
                <a:latin typeface="Meiryo" panose="020B0604030504040204" pitchFamily="34" charset="-128"/>
                <a:ea typeface="Meiryo" panose="020B0604030504040204" pitchFamily="34" charset="-128"/>
                <a:cs typeface="Arial Unicode MS"/>
              </a:rPr>
              <a:t>（</a:t>
            </a:r>
            <a:r>
              <a:rPr sz="900" spc="-5" err="1">
                <a:solidFill>
                  <a:srgbClr val="333333"/>
                </a:solidFill>
                <a:latin typeface="Meiryo" panose="020B0604030504040204" pitchFamily="34" charset="-128"/>
                <a:ea typeface="Meiryo" panose="020B0604030504040204" pitchFamily="34" charset="-128"/>
                <a:cs typeface="Arial Unicode MS"/>
              </a:rPr>
              <a:t>両</a:t>
            </a:r>
            <a:r>
              <a:rPr sz="900" spc="5" err="1">
                <a:solidFill>
                  <a:srgbClr val="333333"/>
                </a:solidFill>
                <a:latin typeface="Meiryo" panose="020B0604030504040204" pitchFamily="34" charset="-128"/>
                <a:ea typeface="Meiryo" panose="020B0604030504040204" pitchFamily="34" charset="-128"/>
                <a:cs typeface="Arial Unicode MS"/>
              </a:rPr>
              <a:t>OS共</a:t>
            </a:r>
            <a:r>
              <a:rPr sz="900" err="1">
                <a:solidFill>
                  <a:srgbClr val="333333"/>
                </a:solidFill>
                <a:latin typeface="Meiryo" panose="020B0604030504040204" pitchFamily="34" charset="-128"/>
                <a:ea typeface="Meiryo" panose="020B0604030504040204" pitchFamily="34" charset="-128"/>
                <a:cs typeface="Arial Unicode MS"/>
              </a:rPr>
              <a:t>通</a:t>
            </a:r>
            <a:r>
              <a:rPr sz="900">
                <a:solidFill>
                  <a:srgbClr val="333333"/>
                </a:solidFill>
                <a:latin typeface="Meiryo" panose="020B0604030504040204" pitchFamily="34" charset="-128"/>
                <a:ea typeface="Meiryo" panose="020B0604030504040204" pitchFamily="34" charset="-128"/>
                <a:cs typeface="Arial Unicode MS"/>
              </a:rPr>
              <a:t>）</a:t>
            </a:r>
            <a:endParaRPr sz="900">
              <a:latin typeface="Meiryo" panose="020B0604030504040204" pitchFamily="34" charset="-128"/>
              <a:ea typeface="Meiryo" panose="020B0604030504040204" pitchFamily="34" charset="-128"/>
              <a:cs typeface="Arial Unicode MS"/>
            </a:endParaRPr>
          </a:p>
        </p:txBody>
      </p:sp>
      <p:sp>
        <p:nvSpPr>
          <p:cNvPr id="33" name="object 9">
            <a:extLst>
              <a:ext uri="{FF2B5EF4-FFF2-40B4-BE49-F238E27FC236}">
                <a16:creationId xmlns:a16="http://schemas.microsoft.com/office/drawing/2014/main" id="{A39E92E6-C31D-2249-9D4C-9F3968DC5011}"/>
              </a:ext>
            </a:extLst>
          </p:cNvPr>
          <p:cNvSpPr txBox="1"/>
          <p:nvPr/>
        </p:nvSpPr>
        <p:spPr>
          <a:xfrm>
            <a:off x="5582639" y="1817115"/>
            <a:ext cx="505459" cy="182101"/>
          </a:xfrm>
          <a:prstGeom prst="rect">
            <a:avLst/>
          </a:prstGeom>
        </p:spPr>
        <p:txBody>
          <a:bodyPr vert="horz" wrap="square" lIns="0" tIns="12700" rIns="0" bIns="0" rtlCol="0">
            <a:spAutoFit/>
          </a:bodyPr>
          <a:lstStyle/>
          <a:p>
            <a:pPr marL="12700">
              <a:spcBef>
                <a:spcPts val="100"/>
              </a:spcBef>
            </a:pPr>
            <a:r>
              <a:rPr sz="1100" b="1" spc="55">
                <a:solidFill>
                  <a:srgbClr val="999999"/>
                </a:solidFill>
                <a:latin typeface="Meiryo" panose="020B0604030504040204" pitchFamily="34" charset="-128"/>
                <a:ea typeface="Meiryo" panose="020B0604030504040204" pitchFamily="34" charset="-128"/>
                <a:cs typeface="HiraMinProN-W6"/>
              </a:rPr>
              <a:t>掲載面</a:t>
            </a:r>
            <a:endParaRPr sz="1100" b="1">
              <a:latin typeface="Meiryo" panose="020B0604030504040204" pitchFamily="34" charset="-128"/>
              <a:ea typeface="Meiryo" panose="020B0604030504040204" pitchFamily="34" charset="-128"/>
              <a:cs typeface="HiraMinProN-W6"/>
            </a:endParaRPr>
          </a:p>
        </p:txBody>
      </p:sp>
      <p:sp>
        <p:nvSpPr>
          <p:cNvPr id="34" name="object 11">
            <a:extLst>
              <a:ext uri="{FF2B5EF4-FFF2-40B4-BE49-F238E27FC236}">
                <a16:creationId xmlns:a16="http://schemas.microsoft.com/office/drawing/2014/main" id="{9B6CB7D8-46EE-20C8-DE38-BFD708FA96C7}"/>
              </a:ext>
            </a:extLst>
          </p:cNvPr>
          <p:cNvSpPr/>
          <p:nvPr/>
        </p:nvSpPr>
        <p:spPr>
          <a:xfrm>
            <a:off x="10332416" y="2020537"/>
            <a:ext cx="533400" cy="3738879"/>
          </a:xfrm>
          <a:custGeom>
            <a:avLst/>
            <a:gdLst/>
            <a:ahLst/>
            <a:cxnLst/>
            <a:rect l="l" t="t" r="r" b="b"/>
            <a:pathLst>
              <a:path w="533400" h="3738879">
                <a:moveTo>
                  <a:pt x="533133" y="3738321"/>
                </a:moveTo>
                <a:lnTo>
                  <a:pt x="0" y="3738321"/>
                </a:lnTo>
                <a:lnTo>
                  <a:pt x="0" y="0"/>
                </a:lnTo>
                <a:lnTo>
                  <a:pt x="533133" y="0"/>
                </a:lnTo>
                <a:lnTo>
                  <a:pt x="533133" y="3738321"/>
                </a:lnTo>
                <a:close/>
              </a:path>
            </a:pathLst>
          </a:custGeom>
          <a:solidFill>
            <a:srgbClr val="002060"/>
          </a:solidFill>
          <a:ln>
            <a:solidFill>
              <a:srgbClr val="002060"/>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5" name="object 12">
            <a:extLst>
              <a:ext uri="{FF2B5EF4-FFF2-40B4-BE49-F238E27FC236}">
                <a16:creationId xmlns:a16="http://schemas.microsoft.com/office/drawing/2014/main" id="{E4933004-4D4B-6926-CC88-21531299A823}"/>
              </a:ext>
            </a:extLst>
          </p:cNvPr>
          <p:cNvSpPr txBox="1"/>
          <p:nvPr/>
        </p:nvSpPr>
        <p:spPr>
          <a:xfrm>
            <a:off x="10486644" y="2934937"/>
            <a:ext cx="158890" cy="1887220"/>
          </a:xfrm>
          <a:prstGeom prst="rect">
            <a:avLst/>
          </a:prstGeom>
        </p:spPr>
        <p:txBody>
          <a:bodyPr vert="eaVert" wrap="square" lIns="0" tIns="0" rIns="0" bIns="0" rtlCol="0">
            <a:spAutoFit/>
          </a:bodyPr>
          <a:lstStyle/>
          <a:p>
            <a:pPr marL="12700">
              <a:lnSpc>
                <a:spcPct val="65000"/>
              </a:lnSpc>
            </a:pPr>
            <a:r>
              <a:rPr sz="1400" b="1" spc="75">
                <a:solidFill>
                  <a:srgbClr val="FFFFFF"/>
                </a:solidFill>
                <a:latin typeface="Meiryo" panose="020B0604030504040204" pitchFamily="34" charset="-128"/>
                <a:ea typeface="Meiryo" panose="020B0604030504040204" pitchFamily="34" charset="-128"/>
                <a:cs typeface="ヒラギノ角ゴ StdN W8"/>
              </a:rPr>
              <a:t>ご指定サイトへ遷</a:t>
            </a:r>
            <a:r>
              <a:rPr sz="1400" b="1">
                <a:solidFill>
                  <a:srgbClr val="FFFFFF"/>
                </a:solidFill>
                <a:latin typeface="Meiryo" panose="020B0604030504040204" pitchFamily="34" charset="-128"/>
                <a:ea typeface="Meiryo" panose="020B0604030504040204" pitchFamily="34" charset="-128"/>
                <a:cs typeface="ヒラギノ角ゴ StdN W8"/>
              </a:rPr>
              <a:t>移</a:t>
            </a:r>
            <a:endParaRPr sz="1400" b="1">
              <a:latin typeface="Meiryo" panose="020B0604030504040204" pitchFamily="34" charset="-128"/>
              <a:ea typeface="Meiryo" panose="020B0604030504040204" pitchFamily="34" charset="-128"/>
              <a:cs typeface="ヒラギノ角ゴ StdN W8"/>
            </a:endParaRPr>
          </a:p>
        </p:txBody>
      </p:sp>
      <p:sp>
        <p:nvSpPr>
          <p:cNvPr id="36" name="object 13">
            <a:extLst>
              <a:ext uri="{FF2B5EF4-FFF2-40B4-BE49-F238E27FC236}">
                <a16:creationId xmlns:a16="http://schemas.microsoft.com/office/drawing/2014/main" id="{3CCDAD6A-DD06-7A3B-0BA1-DC0410AFAD3C}"/>
              </a:ext>
            </a:extLst>
          </p:cNvPr>
          <p:cNvSpPr txBox="1"/>
          <p:nvPr/>
        </p:nvSpPr>
        <p:spPr>
          <a:xfrm>
            <a:off x="3008663" y="5953513"/>
            <a:ext cx="1797310" cy="303929"/>
          </a:xfrm>
          <a:prstGeom prst="rect">
            <a:avLst/>
          </a:prstGeom>
        </p:spPr>
        <p:txBody>
          <a:bodyPr vert="horz" wrap="square" lIns="0" tIns="11430" rIns="0" bIns="0" rtlCol="0">
            <a:spAutoFit/>
          </a:bodyPr>
          <a:lstStyle/>
          <a:p>
            <a:pPr marL="131445" marR="5080" indent="-119380">
              <a:lnSpc>
                <a:spcPct val="134000"/>
              </a:lnSpc>
              <a:spcBef>
                <a:spcPts val="90"/>
              </a:spcBef>
            </a:pPr>
            <a:r>
              <a:rPr sz="700" spc="25">
                <a:solidFill>
                  <a:srgbClr val="999999"/>
                </a:solidFill>
                <a:latin typeface="Meiryo" panose="020B0604030504040204" pitchFamily="34" charset="-128"/>
                <a:ea typeface="Meiryo" panose="020B0604030504040204" pitchFamily="34" charset="-128"/>
                <a:cs typeface="Arial Unicode MS"/>
              </a:rPr>
              <a:t>※</a:t>
            </a:r>
            <a:r>
              <a:rPr lang="en-US" altLang="ja-JP" sz="700" spc="25">
                <a:solidFill>
                  <a:srgbClr val="999999"/>
                </a:solidFill>
                <a:latin typeface="Meiryo" panose="020B0604030504040204" pitchFamily="34" charset="-128"/>
                <a:ea typeface="Meiryo" panose="020B0604030504040204" pitchFamily="34" charset="-128"/>
                <a:cs typeface="Arial Unicode MS"/>
              </a:rPr>
              <a:t> </a:t>
            </a:r>
            <a:r>
              <a:rPr sz="700" spc="55">
                <a:solidFill>
                  <a:srgbClr val="999999"/>
                </a:solidFill>
                <a:latin typeface="Meiryo" panose="020B0604030504040204" pitchFamily="34" charset="-128"/>
                <a:ea typeface="Meiryo" panose="020B0604030504040204" pitchFamily="34" charset="-128"/>
                <a:cs typeface="Arial Unicode MS"/>
              </a:rPr>
              <a:t>昼</a:t>
            </a:r>
            <a:r>
              <a:rPr sz="700" spc="25">
                <a:solidFill>
                  <a:srgbClr val="999999"/>
                </a:solidFill>
                <a:latin typeface="Meiryo" panose="020B0604030504040204" pitchFamily="34" charset="-128"/>
                <a:ea typeface="Meiryo" panose="020B0604030504040204" pitchFamily="34" charset="-128"/>
                <a:cs typeface="Arial Unicode MS"/>
              </a:rPr>
              <a:t>刊</a:t>
            </a:r>
            <a:r>
              <a:rPr lang="ja-JP" altLang="en-US" sz="700" spc="-45">
                <a:solidFill>
                  <a:srgbClr val="999999"/>
                </a:solidFill>
                <a:latin typeface="Meiryo" panose="020B0604030504040204" pitchFamily="34" charset="-128"/>
                <a:ea typeface="Meiryo" panose="020B0604030504040204" pitchFamily="34" charset="-128"/>
                <a:cs typeface="Arial Unicode MS"/>
              </a:rPr>
              <a:t>、</a:t>
            </a:r>
            <a:r>
              <a:rPr sz="700" spc="10">
                <a:solidFill>
                  <a:srgbClr val="999999"/>
                </a:solidFill>
                <a:latin typeface="Meiryo" panose="020B0604030504040204" pitchFamily="34" charset="-128"/>
                <a:ea typeface="Meiryo" panose="020B0604030504040204" pitchFamily="34" charset="-128"/>
                <a:cs typeface="Arial Unicode MS"/>
              </a:rPr>
              <a:t>夕</a:t>
            </a:r>
            <a:r>
              <a:rPr sz="700" spc="30">
                <a:solidFill>
                  <a:srgbClr val="999999"/>
                </a:solidFill>
                <a:latin typeface="Meiryo" panose="020B0604030504040204" pitchFamily="34" charset="-128"/>
                <a:ea typeface="Meiryo" panose="020B0604030504040204" pitchFamily="34" charset="-128"/>
                <a:cs typeface="Arial Unicode MS"/>
              </a:rPr>
              <a:t>刊</a:t>
            </a:r>
            <a:r>
              <a:rPr lang="ja-JP" altLang="en-US" sz="700" spc="30">
                <a:solidFill>
                  <a:srgbClr val="999999"/>
                </a:solidFill>
                <a:latin typeface="Meiryo" panose="020B0604030504040204" pitchFamily="34" charset="-128"/>
                <a:ea typeface="Meiryo" panose="020B0604030504040204" pitchFamily="34" charset="-128"/>
                <a:cs typeface="Arial Unicode MS"/>
              </a:rPr>
              <a:t>、夜刊</a:t>
            </a:r>
            <a:r>
              <a:rPr sz="700" spc="30">
                <a:solidFill>
                  <a:srgbClr val="999999"/>
                </a:solidFill>
                <a:latin typeface="Meiryo" panose="020B0604030504040204" pitchFamily="34" charset="-128"/>
                <a:ea typeface="Meiryo" panose="020B0604030504040204" pitchFamily="34" charset="-128"/>
                <a:cs typeface="Arial Unicode MS"/>
              </a:rPr>
              <a:t>の</a:t>
            </a:r>
            <a:r>
              <a:rPr sz="700" spc="55">
                <a:solidFill>
                  <a:srgbClr val="999999"/>
                </a:solidFill>
                <a:latin typeface="Meiryo" panose="020B0604030504040204" pitchFamily="34" charset="-128"/>
                <a:ea typeface="Meiryo" panose="020B0604030504040204" pitchFamily="34" charset="-128"/>
                <a:cs typeface="Arial Unicode MS"/>
              </a:rPr>
              <a:t>指</a:t>
            </a:r>
            <a:r>
              <a:rPr sz="700" spc="40">
                <a:solidFill>
                  <a:srgbClr val="999999"/>
                </a:solidFill>
                <a:latin typeface="Meiryo" panose="020B0604030504040204" pitchFamily="34" charset="-128"/>
                <a:ea typeface="Meiryo" panose="020B0604030504040204" pitchFamily="34" charset="-128"/>
                <a:cs typeface="Arial Unicode MS"/>
              </a:rPr>
              <a:t>定</a:t>
            </a:r>
            <a:r>
              <a:rPr sz="700" spc="50">
                <a:solidFill>
                  <a:srgbClr val="999999"/>
                </a:solidFill>
                <a:latin typeface="Meiryo" panose="020B0604030504040204" pitchFamily="34" charset="-128"/>
                <a:ea typeface="Meiryo" panose="020B0604030504040204" pitchFamily="34" charset="-128"/>
                <a:cs typeface="Arial Unicode MS"/>
              </a:rPr>
              <a:t>が</a:t>
            </a:r>
            <a:r>
              <a:rPr sz="700" spc="55">
                <a:solidFill>
                  <a:srgbClr val="999999"/>
                </a:solidFill>
                <a:latin typeface="Meiryo" panose="020B0604030504040204" pitchFamily="34" charset="-128"/>
                <a:ea typeface="Meiryo" panose="020B0604030504040204" pitchFamily="34" charset="-128"/>
                <a:cs typeface="Arial Unicode MS"/>
              </a:rPr>
              <a:t>可能 </a:t>
            </a:r>
            <a:endParaRPr lang="en-US" sz="700" spc="55">
              <a:solidFill>
                <a:srgbClr val="999999"/>
              </a:solidFill>
              <a:latin typeface="Meiryo" panose="020B0604030504040204" pitchFamily="34" charset="-128"/>
              <a:ea typeface="Meiryo" panose="020B0604030504040204" pitchFamily="34" charset="-128"/>
              <a:cs typeface="Arial Unicode MS"/>
            </a:endParaRPr>
          </a:p>
          <a:p>
            <a:pPr marL="131445" marR="5080" indent="-119380">
              <a:lnSpc>
                <a:spcPct val="134000"/>
              </a:lnSpc>
              <a:spcBef>
                <a:spcPts val="90"/>
              </a:spcBef>
            </a:pPr>
            <a:r>
              <a:rPr sz="700" spc="114">
                <a:solidFill>
                  <a:srgbClr val="999999"/>
                </a:solidFill>
                <a:latin typeface="Meiryo" panose="020B0604030504040204" pitchFamily="34" charset="-128"/>
                <a:ea typeface="Meiryo" panose="020B0604030504040204" pitchFamily="34" charset="-128"/>
                <a:cs typeface="Arial Unicode MS"/>
              </a:rPr>
              <a:t>昼刊</a:t>
            </a:r>
            <a:r>
              <a:rPr sz="700" spc="75">
                <a:solidFill>
                  <a:srgbClr val="999999"/>
                </a:solidFill>
                <a:latin typeface="Meiryo" panose="020B0604030504040204" pitchFamily="34" charset="-128"/>
                <a:ea typeface="Meiryo" panose="020B0604030504040204" pitchFamily="34" charset="-128"/>
                <a:cs typeface="Arial Unicode MS"/>
              </a:rPr>
              <a:t>12</a:t>
            </a:r>
            <a:r>
              <a:rPr sz="700" spc="114">
                <a:solidFill>
                  <a:srgbClr val="999999"/>
                </a:solidFill>
                <a:latin typeface="Meiryo" panose="020B0604030504040204" pitchFamily="34" charset="-128"/>
                <a:ea typeface="Meiryo" panose="020B0604030504040204" pitchFamily="34" charset="-128"/>
                <a:cs typeface="Arial Unicode MS"/>
              </a:rPr>
              <a:t>時頃</a:t>
            </a:r>
            <a:r>
              <a:rPr sz="700" spc="25">
                <a:solidFill>
                  <a:srgbClr val="999999"/>
                </a:solidFill>
                <a:latin typeface="Meiryo" panose="020B0604030504040204" pitchFamily="34" charset="-128"/>
                <a:ea typeface="Meiryo" panose="020B0604030504040204" pitchFamily="34" charset="-128"/>
                <a:cs typeface="Arial Unicode MS"/>
              </a:rPr>
              <a:t>/</a:t>
            </a:r>
            <a:r>
              <a:rPr sz="700" spc="10">
                <a:solidFill>
                  <a:srgbClr val="999999"/>
                </a:solidFill>
                <a:latin typeface="Meiryo" panose="020B0604030504040204" pitchFamily="34" charset="-128"/>
                <a:ea typeface="Meiryo" panose="020B0604030504040204" pitchFamily="34" charset="-128"/>
                <a:cs typeface="Arial Unicode MS"/>
              </a:rPr>
              <a:t>夕</a:t>
            </a:r>
            <a:r>
              <a:rPr sz="700" spc="100">
                <a:solidFill>
                  <a:srgbClr val="999999"/>
                </a:solidFill>
                <a:latin typeface="Meiryo" panose="020B0604030504040204" pitchFamily="34" charset="-128"/>
                <a:ea typeface="Meiryo" panose="020B0604030504040204" pitchFamily="34" charset="-128"/>
                <a:cs typeface="Arial Unicode MS"/>
              </a:rPr>
              <a:t>刊</a:t>
            </a:r>
            <a:r>
              <a:rPr lang="en-US" sz="700" spc="65">
                <a:solidFill>
                  <a:srgbClr val="999999"/>
                </a:solidFill>
                <a:latin typeface="Meiryo" panose="020B0604030504040204" pitchFamily="34" charset="-128"/>
                <a:ea typeface="Meiryo" panose="020B0604030504040204" pitchFamily="34" charset="-128"/>
                <a:cs typeface="Arial Unicode MS"/>
              </a:rPr>
              <a:t>18</a:t>
            </a:r>
            <a:r>
              <a:rPr sz="700" spc="100">
                <a:solidFill>
                  <a:srgbClr val="999999"/>
                </a:solidFill>
                <a:latin typeface="Meiryo" panose="020B0604030504040204" pitchFamily="34" charset="-128"/>
                <a:ea typeface="Meiryo" panose="020B0604030504040204" pitchFamily="34" charset="-128"/>
                <a:cs typeface="Arial Unicode MS"/>
              </a:rPr>
              <a:t>時頃</a:t>
            </a:r>
            <a:r>
              <a:rPr lang="en-US" altLang="ja-JP" sz="700" spc="25">
                <a:solidFill>
                  <a:srgbClr val="999999"/>
                </a:solidFill>
                <a:latin typeface="Meiryo" panose="020B0604030504040204" pitchFamily="34" charset="-128"/>
                <a:ea typeface="Meiryo" panose="020B0604030504040204" pitchFamily="34" charset="-128"/>
                <a:cs typeface="Arial Unicode MS"/>
              </a:rPr>
              <a:t>/</a:t>
            </a:r>
            <a:r>
              <a:rPr lang="ja-JP" altLang="en-US" sz="700" spc="10">
                <a:solidFill>
                  <a:srgbClr val="999999"/>
                </a:solidFill>
                <a:latin typeface="Meiryo" panose="020B0604030504040204" pitchFamily="34" charset="-128"/>
                <a:ea typeface="Meiryo" panose="020B0604030504040204" pitchFamily="34" charset="-128"/>
                <a:cs typeface="Arial Unicode MS"/>
              </a:rPr>
              <a:t>夜</a:t>
            </a:r>
            <a:r>
              <a:rPr lang="ja-JP" altLang="en-US" sz="700" spc="100">
                <a:solidFill>
                  <a:srgbClr val="999999"/>
                </a:solidFill>
                <a:latin typeface="Meiryo" panose="020B0604030504040204" pitchFamily="34" charset="-128"/>
                <a:ea typeface="Meiryo" panose="020B0604030504040204" pitchFamily="34" charset="-128"/>
                <a:cs typeface="Arial Unicode MS"/>
              </a:rPr>
              <a:t>刊</a:t>
            </a:r>
            <a:r>
              <a:rPr lang="en-US" altLang="ja-JP" sz="700" spc="65">
                <a:solidFill>
                  <a:srgbClr val="999999"/>
                </a:solidFill>
                <a:latin typeface="Meiryo" panose="020B0604030504040204" pitchFamily="34" charset="-128"/>
                <a:ea typeface="Meiryo" panose="020B0604030504040204" pitchFamily="34" charset="-128"/>
                <a:cs typeface="Arial Unicode MS"/>
              </a:rPr>
              <a:t>22</a:t>
            </a:r>
            <a:r>
              <a:rPr lang="ja-JP" altLang="en-US" sz="700" spc="100">
                <a:solidFill>
                  <a:srgbClr val="999999"/>
                </a:solidFill>
                <a:latin typeface="Meiryo" panose="020B0604030504040204" pitchFamily="34" charset="-128"/>
                <a:ea typeface="Meiryo" panose="020B0604030504040204" pitchFamily="34" charset="-128"/>
                <a:cs typeface="Arial Unicode MS"/>
              </a:rPr>
              <a:t>時頃</a:t>
            </a:r>
            <a:endParaRPr sz="700">
              <a:latin typeface="Meiryo" panose="020B0604030504040204" pitchFamily="34" charset="-128"/>
              <a:ea typeface="Meiryo" panose="020B0604030504040204" pitchFamily="34" charset="-128"/>
              <a:cs typeface="Arial Unicode MS"/>
            </a:endParaRPr>
          </a:p>
        </p:txBody>
      </p:sp>
      <p:sp>
        <p:nvSpPr>
          <p:cNvPr id="37" name="object 14">
            <a:extLst>
              <a:ext uri="{FF2B5EF4-FFF2-40B4-BE49-F238E27FC236}">
                <a16:creationId xmlns:a16="http://schemas.microsoft.com/office/drawing/2014/main" id="{6C732251-C252-4B44-DF57-2A7733B37C6F}"/>
              </a:ext>
            </a:extLst>
          </p:cNvPr>
          <p:cNvSpPr txBox="1"/>
          <p:nvPr/>
        </p:nvSpPr>
        <p:spPr>
          <a:xfrm>
            <a:off x="3009077" y="2085668"/>
            <a:ext cx="1567408" cy="459100"/>
          </a:xfrm>
          <a:prstGeom prst="rect">
            <a:avLst/>
          </a:prstGeom>
        </p:spPr>
        <p:txBody>
          <a:bodyPr vert="horz" wrap="square" lIns="0" tIns="15240" rIns="0" bIns="0" rtlCol="0">
            <a:spAutoFit/>
          </a:bodyPr>
          <a:lstStyle/>
          <a:p>
            <a:pPr marL="38100">
              <a:spcBef>
                <a:spcPts val="120"/>
              </a:spcBef>
            </a:pPr>
            <a:r>
              <a:rPr sz="1200" b="1" spc="50">
                <a:solidFill>
                  <a:srgbClr val="002060"/>
                </a:solidFill>
                <a:latin typeface="Meiryo" panose="020B0604030504040204" pitchFamily="34" charset="-128"/>
                <a:ea typeface="Meiryo" panose="020B0604030504040204" pitchFamily="34" charset="-128"/>
                <a:cs typeface="HiraMinProN-W6"/>
              </a:rPr>
              <a:t>LINE</a:t>
            </a:r>
            <a:r>
              <a:rPr sz="1200" b="1">
                <a:solidFill>
                  <a:srgbClr val="002060"/>
                </a:solidFill>
                <a:latin typeface="Meiryo" panose="020B0604030504040204" pitchFamily="34" charset="-128"/>
                <a:ea typeface="Meiryo" panose="020B0604030504040204" pitchFamily="34" charset="-128"/>
                <a:cs typeface="HiraMinProN-W6"/>
              </a:rPr>
              <a:t>公</a:t>
            </a:r>
            <a:r>
              <a:rPr sz="1200" b="1" spc="-5">
                <a:solidFill>
                  <a:srgbClr val="002060"/>
                </a:solidFill>
                <a:latin typeface="Meiryo" panose="020B0604030504040204" pitchFamily="34" charset="-128"/>
                <a:ea typeface="Meiryo" panose="020B0604030504040204" pitchFamily="34" charset="-128"/>
                <a:cs typeface="HiraMinProN-W6"/>
              </a:rPr>
              <a:t>式</a:t>
            </a:r>
            <a:r>
              <a:rPr sz="1200" b="1" spc="-35">
                <a:solidFill>
                  <a:srgbClr val="002060"/>
                </a:solidFill>
                <a:latin typeface="Meiryo" panose="020B0604030504040204" pitchFamily="34" charset="-128"/>
                <a:ea typeface="Meiryo" panose="020B0604030504040204" pitchFamily="34" charset="-128"/>
                <a:cs typeface="HiraMinProN-W6"/>
              </a:rPr>
              <a:t>ア</a:t>
            </a:r>
            <a:r>
              <a:rPr sz="1200" b="1" spc="-65">
                <a:solidFill>
                  <a:srgbClr val="002060"/>
                </a:solidFill>
                <a:latin typeface="Meiryo" panose="020B0604030504040204" pitchFamily="34" charset="-128"/>
                <a:ea typeface="Meiryo" panose="020B0604030504040204" pitchFamily="34" charset="-128"/>
                <a:cs typeface="HiraMinProN-W6"/>
              </a:rPr>
              <a:t>カ</a:t>
            </a:r>
            <a:r>
              <a:rPr sz="1200" b="1" spc="-50">
                <a:solidFill>
                  <a:srgbClr val="002060"/>
                </a:solidFill>
                <a:latin typeface="Meiryo" panose="020B0604030504040204" pitchFamily="34" charset="-128"/>
                <a:ea typeface="Meiryo" panose="020B0604030504040204" pitchFamily="34" charset="-128"/>
                <a:cs typeface="HiraMinProN-W6"/>
              </a:rPr>
              <a:t>ウ</a:t>
            </a:r>
            <a:r>
              <a:rPr sz="1200" b="1" spc="-140">
                <a:solidFill>
                  <a:srgbClr val="002060"/>
                </a:solidFill>
                <a:latin typeface="Meiryo" panose="020B0604030504040204" pitchFamily="34" charset="-128"/>
                <a:ea typeface="Meiryo" panose="020B0604030504040204" pitchFamily="34" charset="-128"/>
                <a:cs typeface="HiraMinProN-W6"/>
              </a:rPr>
              <a:t>ント</a:t>
            </a:r>
            <a:endParaRPr sz="1200" b="1">
              <a:solidFill>
                <a:srgbClr val="002060"/>
              </a:solidFill>
              <a:latin typeface="Meiryo" panose="020B0604030504040204" pitchFamily="34" charset="-128"/>
              <a:ea typeface="Meiryo" panose="020B0604030504040204" pitchFamily="34" charset="-128"/>
              <a:cs typeface="HiraMinProN-W6"/>
            </a:endParaRPr>
          </a:p>
          <a:p>
            <a:pPr marL="12700">
              <a:spcBef>
                <a:spcPts val="95"/>
              </a:spcBef>
            </a:pPr>
            <a:r>
              <a:rPr sz="1600" b="1" spc="-210" err="1">
                <a:solidFill>
                  <a:srgbClr val="002060"/>
                </a:solidFill>
                <a:latin typeface="Meiryo" panose="020B0604030504040204" pitchFamily="34" charset="-128"/>
                <a:ea typeface="Meiryo" panose="020B0604030504040204" pitchFamily="34" charset="-128"/>
                <a:cs typeface="HiraMinProN-W6"/>
              </a:rPr>
              <a:t>リ</a:t>
            </a:r>
            <a:r>
              <a:rPr sz="1600" b="1" spc="-150" err="1">
                <a:solidFill>
                  <a:srgbClr val="002060"/>
                </a:solidFill>
                <a:latin typeface="Meiryo" panose="020B0604030504040204" pitchFamily="34" charset="-128"/>
                <a:ea typeface="Meiryo" panose="020B0604030504040204" pitchFamily="34" charset="-128"/>
                <a:cs typeface="HiraMinProN-W6"/>
              </a:rPr>
              <a:t>ッ</a:t>
            </a:r>
            <a:r>
              <a:rPr sz="1600" b="1" spc="-180" err="1">
                <a:solidFill>
                  <a:srgbClr val="002060"/>
                </a:solidFill>
                <a:latin typeface="Meiryo" panose="020B0604030504040204" pitchFamily="34" charset="-128"/>
                <a:ea typeface="Meiryo" panose="020B0604030504040204" pitchFamily="34" charset="-128"/>
                <a:cs typeface="HiraMinProN-W6"/>
              </a:rPr>
              <a:t>チ</a:t>
            </a:r>
            <a:r>
              <a:rPr sz="1600" b="1" spc="-265" err="1">
                <a:solidFill>
                  <a:srgbClr val="002060"/>
                </a:solidFill>
                <a:latin typeface="Meiryo" panose="020B0604030504040204" pitchFamily="34" charset="-128"/>
                <a:ea typeface="Meiryo" panose="020B0604030504040204" pitchFamily="34" charset="-128"/>
                <a:cs typeface="HiraMinProN-W6"/>
              </a:rPr>
              <a:t>メ</a:t>
            </a:r>
            <a:r>
              <a:rPr sz="1600" b="1" spc="-114" err="1">
                <a:solidFill>
                  <a:srgbClr val="002060"/>
                </a:solidFill>
                <a:latin typeface="Meiryo" panose="020B0604030504040204" pitchFamily="34" charset="-128"/>
                <a:ea typeface="Meiryo" panose="020B0604030504040204" pitchFamily="34" charset="-128"/>
                <a:cs typeface="HiraMinProN-W6"/>
              </a:rPr>
              <a:t>ッ</a:t>
            </a:r>
            <a:r>
              <a:rPr sz="1600" b="1" spc="-75" err="1">
                <a:solidFill>
                  <a:srgbClr val="002060"/>
                </a:solidFill>
                <a:latin typeface="Meiryo" panose="020B0604030504040204" pitchFamily="34" charset="-128"/>
                <a:ea typeface="Meiryo" panose="020B0604030504040204" pitchFamily="34" charset="-128"/>
                <a:cs typeface="HiraMinProN-W6"/>
              </a:rPr>
              <a:t>セ</a:t>
            </a:r>
            <a:r>
              <a:rPr sz="1600" b="1" spc="-40" err="1">
                <a:solidFill>
                  <a:srgbClr val="002060"/>
                </a:solidFill>
                <a:latin typeface="Meiryo" panose="020B0604030504040204" pitchFamily="34" charset="-128"/>
                <a:ea typeface="Meiryo" panose="020B0604030504040204" pitchFamily="34" charset="-128"/>
                <a:cs typeface="HiraMinProN-W6"/>
              </a:rPr>
              <a:t>ー</a:t>
            </a:r>
            <a:r>
              <a:rPr sz="1600" b="1" err="1">
                <a:solidFill>
                  <a:srgbClr val="002060"/>
                </a:solidFill>
                <a:latin typeface="Meiryo" panose="020B0604030504040204" pitchFamily="34" charset="-128"/>
                <a:ea typeface="Meiryo" panose="020B0604030504040204" pitchFamily="34" charset="-128"/>
                <a:cs typeface="HiraMinProN-W6"/>
              </a:rPr>
              <a:t>ジ</a:t>
            </a:r>
            <a:endParaRPr sz="1600" b="1">
              <a:solidFill>
                <a:srgbClr val="002060"/>
              </a:solidFill>
              <a:latin typeface="Meiryo" panose="020B0604030504040204" pitchFamily="34" charset="-128"/>
              <a:ea typeface="Meiryo" panose="020B0604030504040204" pitchFamily="34" charset="-128"/>
              <a:cs typeface="HiraMinProN-W6"/>
            </a:endParaRPr>
          </a:p>
        </p:txBody>
      </p:sp>
      <p:sp>
        <p:nvSpPr>
          <p:cNvPr id="38" name="object 15">
            <a:extLst>
              <a:ext uri="{FF2B5EF4-FFF2-40B4-BE49-F238E27FC236}">
                <a16:creationId xmlns:a16="http://schemas.microsoft.com/office/drawing/2014/main" id="{E69C01CF-3247-C204-C1F3-D82E4DDD1F52}"/>
              </a:ext>
            </a:extLst>
          </p:cNvPr>
          <p:cNvSpPr txBox="1"/>
          <p:nvPr/>
        </p:nvSpPr>
        <p:spPr>
          <a:xfrm>
            <a:off x="584243" y="1821280"/>
            <a:ext cx="505459" cy="182101"/>
          </a:xfrm>
          <a:prstGeom prst="rect">
            <a:avLst/>
          </a:prstGeom>
        </p:spPr>
        <p:txBody>
          <a:bodyPr vert="horz" wrap="square" lIns="0" tIns="12700" rIns="0" bIns="0" rtlCol="0">
            <a:spAutoFit/>
          </a:bodyPr>
          <a:lstStyle/>
          <a:p>
            <a:pPr marL="12700">
              <a:spcBef>
                <a:spcPts val="100"/>
              </a:spcBef>
            </a:pPr>
            <a:r>
              <a:rPr sz="1100" b="1" spc="55">
                <a:solidFill>
                  <a:srgbClr val="999999"/>
                </a:solidFill>
                <a:latin typeface="Meiryo" panose="020B0604030504040204" pitchFamily="34" charset="-128"/>
                <a:ea typeface="Meiryo" panose="020B0604030504040204" pitchFamily="34" charset="-128"/>
                <a:cs typeface="HiraMinProN-W6"/>
              </a:rPr>
              <a:t>誘導枠</a:t>
            </a:r>
            <a:endParaRPr sz="1100" b="1">
              <a:latin typeface="Meiryo" panose="020B0604030504040204" pitchFamily="34" charset="-128"/>
              <a:ea typeface="Meiryo" panose="020B0604030504040204" pitchFamily="34" charset="-128"/>
              <a:cs typeface="HiraMinProN-W6"/>
            </a:endParaRPr>
          </a:p>
        </p:txBody>
      </p:sp>
      <p:sp>
        <p:nvSpPr>
          <p:cNvPr id="41" name="object 19">
            <a:extLst>
              <a:ext uri="{FF2B5EF4-FFF2-40B4-BE49-F238E27FC236}">
                <a16:creationId xmlns:a16="http://schemas.microsoft.com/office/drawing/2014/main" id="{E6424F8C-955F-8A7C-8A51-FADCDE17EF0A}"/>
              </a:ext>
            </a:extLst>
          </p:cNvPr>
          <p:cNvSpPr>
            <a:spLocks noChangeAspect="1"/>
          </p:cNvSpPr>
          <p:nvPr/>
        </p:nvSpPr>
        <p:spPr>
          <a:xfrm>
            <a:off x="5585064" y="2014256"/>
            <a:ext cx="2170951" cy="4394006"/>
          </a:xfrm>
          <a:prstGeom prst="rect">
            <a:avLst/>
          </a:prstGeom>
          <a:blipFill>
            <a:blip r:embed="rId5" cstate="print"/>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3" name="object 22">
            <a:extLst>
              <a:ext uri="{FF2B5EF4-FFF2-40B4-BE49-F238E27FC236}">
                <a16:creationId xmlns:a16="http://schemas.microsoft.com/office/drawing/2014/main" id="{9AE51F57-3FBF-DEAB-A1D3-6A733364B668}"/>
              </a:ext>
            </a:extLst>
          </p:cNvPr>
          <p:cNvSpPr/>
          <p:nvPr/>
        </p:nvSpPr>
        <p:spPr>
          <a:xfrm>
            <a:off x="5667289" y="6191099"/>
            <a:ext cx="1265139" cy="132686"/>
          </a:xfrm>
          <a:custGeom>
            <a:avLst/>
            <a:gdLst/>
            <a:ahLst/>
            <a:cxnLst/>
            <a:rect l="l" t="t" r="r" b="b"/>
            <a:pathLst>
              <a:path w="1106804" h="161925">
                <a:moveTo>
                  <a:pt x="1106411" y="161556"/>
                </a:moveTo>
                <a:lnTo>
                  <a:pt x="0" y="161556"/>
                </a:lnTo>
                <a:lnTo>
                  <a:pt x="0" y="0"/>
                </a:lnTo>
                <a:lnTo>
                  <a:pt x="1106411" y="0"/>
                </a:lnTo>
                <a:lnTo>
                  <a:pt x="1106411" y="161556"/>
                </a:lnTo>
                <a:close/>
              </a:path>
            </a:pathLst>
          </a:custGeom>
          <a:noFill/>
          <a:ln w="25399">
            <a:solidFill>
              <a:srgbClr val="002060"/>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4" name="テキスト ボックス 5">
            <a:extLst>
              <a:ext uri="{FF2B5EF4-FFF2-40B4-BE49-F238E27FC236}">
                <a16:creationId xmlns:a16="http://schemas.microsoft.com/office/drawing/2014/main" id="{E89460B6-D058-BCED-2273-545D2BADB1A7}"/>
              </a:ext>
            </a:extLst>
          </p:cNvPr>
          <p:cNvSpPr txBox="1"/>
          <p:nvPr/>
        </p:nvSpPr>
        <p:spPr>
          <a:xfrm>
            <a:off x="1908218" y="6526049"/>
            <a:ext cx="2884075" cy="495191"/>
          </a:xfrm>
          <a:prstGeom prst="rect">
            <a:avLst/>
          </a:prstGeom>
          <a:noFill/>
        </p:spPr>
        <p:txBody>
          <a:bodyPr wrap="square" lIns="0" tIns="36000" rIns="0" bIns="0" rtlCol="0" anchor="t">
            <a:noAutofit/>
          </a:bodyPr>
          <a:lstStyle/>
          <a:p>
            <a:pPr latinLnBrk="1">
              <a:lnSpc>
                <a:spcPct val="150000"/>
              </a:lnSpc>
              <a:buClr>
                <a:srgbClr val="0AC200"/>
              </a:buClr>
            </a:pPr>
            <a:r>
              <a:rPr lang="en-US" altLang="ja-JP" sz="800">
                <a:solidFill>
                  <a:schemeClr val="bg1">
                    <a:lumMod val="65000"/>
                  </a:schemeClr>
                </a:solidFill>
                <a:latin typeface="Meiryo" panose="020B0604030504040204" pitchFamily="34" charset="-128"/>
                <a:ea typeface="Meiryo" panose="020B0604030504040204" pitchFamily="34" charset="-128"/>
                <a:cs typeface="Arial" charset="0"/>
              </a:rPr>
              <a:t>※</a:t>
            </a:r>
            <a:r>
              <a:rPr lang="ja-JP" altLang="en-US" sz="800">
                <a:solidFill>
                  <a:schemeClr val="bg1">
                    <a:lumMod val="65000"/>
                  </a:schemeClr>
                </a:solidFill>
                <a:latin typeface="Meiryo" panose="020B0604030504040204" pitchFamily="34" charset="-128"/>
                <a:ea typeface="Meiryo" panose="020B0604030504040204" pitchFamily="34" charset="-128"/>
                <a:cs typeface="Arial" charset="0"/>
              </a:rPr>
              <a:t>一部端末で表示が異なる場合があります。</a:t>
            </a:r>
          </a:p>
        </p:txBody>
      </p:sp>
    </p:spTree>
    <p:extLst>
      <p:ext uri="{BB962C8B-B14F-4D97-AF65-F5344CB8AC3E}">
        <p14:creationId xmlns:p14="http://schemas.microsoft.com/office/powerpoint/2010/main" val="25528129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スペック詳細</a:t>
            </a:r>
          </a:p>
        </p:txBody>
      </p:sp>
      <p:graphicFrame>
        <p:nvGraphicFramePr>
          <p:cNvPr id="3" name="表 2">
            <a:extLst>
              <a:ext uri="{FF2B5EF4-FFF2-40B4-BE49-F238E27FC236}">
                <a16:creationId xmlns:a16="http://schemas.microsoft.com/office/drawing/2014/main" id="{6D23CCEF-4DEA-9F09-EBE3-F288334EBAA5}"/>
              </a:ext>
            </a:extLst>
          </p:cNvPr>
          <p:cNvGraphicFramePr>
            <a:graphicFrameLocks noGrp="1"/>
          </p:cNvGraphicFramePr>
          <p:nvPr>
            <p:extLst>
              <p:ext uri="{D42A27DB-BD31-4B8C-83A1-F6EECF244321}">
                <p14:modId xmlns:p14="http://schemas.microsoft.com/office/powerpoint/2010/main" val="3998271585"/>
              </p:ext>
            </p:extLst>
          </p:nvPr>
        </p:nvGraphicFramePr>
        <p:xfrm>
          <a:off x="226530" y="1049155"/>
          <a:ext cx="11723571" cy="5415480"/>
        </p:xfrm>
        <a:graphic>
          <a:graphicData uri="http://schemas.openxmlformats.org/drawingml/2006/table">
            <a:tbl>
              <a:tblPr firstCol="1" bandRow="1"/>
              <a:tblGrid>
                <a:gridCol w="2178202">
                  <a:extLst>
                    <a:ext uri="{9D8B030D-6E8A-4147-A177-3AD203B41FA5}">
                      <a16:colId xmlns:a16="http://schemas.microsoft.com/office/drawing/2014/main" val="3360389588"/>
                    </a:ext>
                  </a:extLst>
                </a:gridCol>
                <a:gridCol w="9545369">
                  <a:extLst>
                    <a:ext uri="{9D8B030D-6E8A-4147-A177-3AD203B41FA5}">
                      <a16:colId xmlns:a16="http://schemas.microsoft.com/office/drawing/2014/main" val="4090552857"/>
                    </a:ext>
                  </a:extLst>
                </a:gridCol>
              </a:tblGrid>
              <a:tr h="26103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記事への誘導枠</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5875">
                        <a:spcBef>
                          <a:spcPts val="260"/>
                        </a:spcBef>
                      </a:pP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・誘導枠：</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lang="ja-JP" altLang="en-US" sz="1100" spc="110" dirty="0">
                          <a:solidFill>
                            <a:schemeClr val="tx1">
                              <a:lumMod val="75000"/>
                              <a:lumOff val="25000"/>
                            </a:schemeClr>
                          </a:solidFill>
                          <a:latin typeface="Meiryo" panose="020B0604030504040204" pitchFamily="34" charset="-128"/>
                          <a:ea typeface="Meiryo" panose="020B0604030504040204" pitchFamily="34" charset="-128"/>
                          <a:cs typeface="Arial Unicode MS"/>
                        </a:rPr>
                        <a:t> </a:t>
                      </a:r>
                      <a:r>
                        <a:rPr lang="en-US" altLang="ja-JP" sz="1100" spc="30" dirty="0">
                          <a:solidFill>
                            <a:schemeClr val="tx1">
                              <a:lumMod val="75000"/>
                              <a:lumOff val="25000"/>
                            </a:schemeClr>
                          </a:solidFill>
                          <a:latin typeface="Meiryo" panose="020B0604030504040204" pitchFamily="34" charset="-128"/>
                          <a:ea typeface="Meiryo" panose="020B0604030504040204" pitchFamily="34" charset="-128"/>
                          <a:cs typeface="Arial Unicode MS"/>
                        </a:rPr>
                        <a:t>NEWS</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の</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lang="ja-JP" altLang="en-US" sz="1100" spc="30" dirty="0">
                          <a:solidFill>
                            <a:schemeClr val="tx1">
                              <a:lumMod val="75000"/>
                              <a:lumOff val="25000"/>
                            </a:schemeClr>
                          </a:solidFill>
                          <a:latin typeface="Meiryo" panose="020B0604030504040204" pitchFamily="34" charset="-128"/>
                          <a:ea typeface="Meiryo" panose="020B0604030504040204" pitchFamily="34" charset="-128"/>
                          <a:cs typeface="Arial Unicode MS"/>
                        </a:rPr>
                        <a:t>公</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式</a:t>
                      </a:r>
                      <a:r>
                        <a:rPr lang="ja-JP" altLang="en-US" sz="1100" spc="-30" dirty="0">
                          <a:solidFill>
                            <a:schemeClr val="tx1">
                              <a:lumMod val="75000"/>
                              <a:lumOff val="25000"/>
                            </a:schemeClr>
                          </a:solidFill>
                          <a:latin typeface="Meiryo" panose="020B0604030504040204" pitchFamily="34" charset="-128"/>
                          <a:ea typeface="Meiryo" panose="020B0604030504040204" pitchFamily="34" charset="-128"/>
                          <a:cs typeface="Arial Unicode MS"/>
                        </a:rPr>
                        <a:t>ア</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カ</a:t>
                      </a:r>
                      <a:r>
                        <a:rPr lang="ja-JP" altLang="en-US" sz="1100" spc="-60" dirty="0">
                          <a:solidFill>
                            <a:schemeClr val="tx1">
                              <a:lumMod val="75000"/>
                              <a:lumOff val="25000"/>
                            </a:schemeClr>
                          </a:solidFill>
                          <a:latin typeface="Meiryo" panose="020B0604030504040204" pitchFamily="34" charset="-128"/>
                          <a:ea typeface="Meiryo" panose="020B0604030504040204" pitchFamily="34" charset="-128"/>
                          <a:cs typeface="Arial Unicode MS"/>
                        </a:rPr>
                        <a:t>ウ</a:t>
                      </a:r>
                      <a:r>
                        <a:rPr lang="ja-JP" altLang="en-US" sz="1100" spc="-80" dirty="0">
                          <a:solidFill>
                            <a:schemeClr val="tx1">
                              <a:lumMod val="75000"/>
                              <a:lumOff val="25000"/>
                            </a:schemeClr>
                          </a:solidFill>
                          <a:latin typeface="Meiryo" panose="020B0604030504040204" pitchFamily="34" charset="-128"/>
                          <a:ea typeface="Meiryo" panose="020B0604030504040204" pitchFamily="34" charset="-128"/>
                          <a:cs typeface="Arial Unicode MS"/>
                        </a:rPr>
                        <a:t>ン</a:t>
                      </a:r>
                      <a:r>
                        <a:rPr lang="ja-JP" altLang="en-US" sz="1100" spc="-30" dirty="0">
                          <a:solidFill>
                            <a:schemeClr val="tx1">
                              <a:lumMod val="75000"/>
                              <a:lumOff val="25000"/>
                            </a:schemeClr>
                          </a:solidFill>
                          <a:latin typeface="Meiryo" panose="020B0604030504040204" pitchFamily="34" charset="-128"/>
                          <a:ea typeface="Meiryo" panose="020B0604030504040204" pitchFamily="34" charset="-128"/>
                          <a:cs typeface="Arial Unicode MS"/>
                        </a:rPr>
                        <a:t>ト</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発</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信</a:t>
                      </a:r>
                      <a:r>
                        <a:rPr lang="ja-JP" altLang="en-US" sz="1100" spc="-50" dirty="0">
                          <a:solidFill>
                            <a:schemeClr val="tx1">
                              <a:lumMod val="75000"/>
                              <a:lumOff val="25000"/>
                            </a:schemeClr>
                          </a:solidFill>
                          <a:latin typeface="Meiryo" panose="020B0604030504040204" pitchFamily="34" charset="-128"/>
                          <a:ea typeface="Meiryo" panose="020B0604030504040204" pitchFamily="34" charset="-128"/>
                          <a:cs typeface="Arial Unicode MS"/>
                        </a:rPr>
                        <a:t>の</a:t>
                      </a:r>
                      <a:r>
                        <a:rPr lang="ja-JP" altLang="en-US" sz="1100" spc="-100" dirty="0">
                          <a:solidFill>
                            <a:schemeClr val="tx1">
                              <a:lumMod val="75000"/>
                              <a:lumOff val="25000"/>
                            </a:schemeClr>
                          </a:solidFill>
                          <a:latin typeface="Meiryo" panose="020B0604030504040204" pitchFamily="34" charset="-128"/>
                          <a:ea typeface="Meiryo" panose="020B0604030504040204" pitchFamily="34" charset="-128"/>
                          <a:cs typeface="Arial Unicode MS"/>
                        </a:rPr>
                        <a:t>リ</a:t>
                      </a:r>
                      <a:r>
                        <a:rPr lang="ja-JP" altLang="en-US" sz="1100" spc="-55" dirty="0">
                          <a:solidFill>
                            <a:schemeClr val="tx1">
                              <a:lumMod val="75000"/>
                              <a:lumOff val="25000"/>
                            </a:schemeClr>
                          </a:solidFill>
                          <a:latin typeface="Meiryo" panose="020B0604030504040204" pitchFamily="34" charset="-128"/>
                          <a:ea typeface="Meiryo" panose="020B0604030504040204" pitchFamily="34" charset="-128"/>
                          <a:cs typeface="Arial Unicode MS"/>
                        </a:rPr>
                        <a:t>ッ</a:t>
                      </a:r>
                      <a:r>
                        <a:rPr lang="ja-JP" altLang="en-US" sz="1100" spc="-75" dirty="0">
                          <a:solidFill>
                            <a:schemeClr val="tx1">
                              <a:lumMod val="75000"/>
                              <a:lumOff val="25000"/>
                            </a:schemeClr>
                          </a:solidFill>
                          <a:latin typeface="Meiryo" panose="020B0604030504040204" pitchFamily="34" charset="-128"/>
                          <a:ea typeface="Meiryo" panose="020B0604030504040204" pitchFamily="34" charset="-128"/>
                          <a:cs typeface="Arial Unicode MS"/>
                        </a:rPr>
                        <a:t>チ</a:t>
                      </a:r>
                      <a:r>
                        <a:rPr lang="ja-JP" altLang="en-US" sz="1100" spc="-95" dirty="0">
                          <a:solidFill>
                            <a:schemeClr val="tx1">
                              <a:lumMod val="75000"/>
                              <a:lumOff val="25000"/>
                            </a:schemeClr>
                          </a:solidFill>
                          <a:latin typeface="Meiryo" panose="020B0604030504040204" pitchFamily="34" charset="-128"/>
                          <a:ea typeface="Meiryo" panose="020B0604030504040204" pitchFamily="34" charset="-128"/>
                          <a:cs typeface="Arial Unicode MS"/>
                        </a:rPr>
                        <a:t>メ</a:t>
                      </a:r>
                      <a:r>
                        <a:rPr lang="ja-JP" altLang="en-US" sz="1100" spc="-55" dirty="0">
                          <a:solidFill>
                            <a:schemeClr val="tx1">
                              <a:lumMod val="75000"/>
                              <a:lumOff val="25000"/>
                            </a:schemeClr>
                          </a:solidFill>
                          <a:latin typeface="Meiryo" panose="020B0604030504040204" pitchFamily="34" charset="-128"/>
                          <a:ea typeface="Meiryo" panose="020B0604030504040204" pitchFamily="34" charset="-128"/>
                          <a:cs typeface="Arial Unicode MS"/>
                        </a:rPr>
                        <a:t>ッ</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セ</a:t>
                      </a:r>
                      <a:r>
                        <a:rPr lang="ja-JP" altLang="en-US" sz="1100" spc="-5" dirty="0">
                          <a:solidFill>
                            <a:schemeClr val="tx1">
                              <a:lumMod val="75000"/>
                              <a:lumOff val="25000"/>
                            </a:schemeClr>
                          </a:solidFill>
                          <a:latin typeface="Meiryo" panose="020B0604030504040204" pitchFamily="34" charset="-128"/>
                          <a:ea typeface="Meiryo" panose="020B0604030504040204" pitchFamily="34" charset="-128"/>
                          <a:cs typeface="Arial Unicode MS"/>
                        </a:rPr>
                        <a:t>ー</a:t>
                      </a:r>
                      <a:r>
                        <a:rPr lang="ja-JP" altLang="en-US" sz="1100" spc="10" dirty="0">
                          <a:solidFill>
                            <a:schemeClr val="tx1">
                              <a:lumMod val="75000"/>
                              <a:lumOff val="25000"/>
                            </a:schemeClr>
                          </a:solidFill>
                          <a:latin typeface="Meiryo" panose="020B0604030504040204" pitchFamily="34" charset="-128"/>
                          <a:ea typeface="Meiryo" panose="020B0604030504040204" pitchFamily="34" charset="-128"/>
                          <a:cs typeface="Arial Unicode MS"/>
                        </a:rPr>
                        <a:t>ジ</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内</a:t>
                      </a:r>
                    </a:p>
                    <a:p>
                      <a:pPr marL="15875">
                        <a:spcBef>
                          <a:spcPts val="260"/>
                        </a:spcBef>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・誘導内容：</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画</a:t>
                      </a:r>
                      <a:r>
                        <a:rPr lang="ja-JP" altLang="en-US" sz="1100" spc="-10" dirty="0">
                          <a:solidFill>
                            <a:schemeClr val="tx1">
                              <a:lumMod val="75000"/>
                              <a:lumOff val="25000"/>
                            </a:schemeClr>
                          </a:solidFill>
                          <a:latin typeface="Meiryo" panose="020B0604030504040204" pitchFamily="34" charset="-128"/>
                          <a:ea typeface="Meiryo" panose="020B0604030504040204" pitchFamily="34" charset="-128"/>
                          <a:cs typeface="Arial Unicode MS"/>
                        </a:rPr>
                        <a:t>像</a:t>
                      </a:r>
                      <a:r>
                        <a:rPr lang="ja-JP" altLang="en-US" sz="1100" spc="-35"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20" dirty="0">
                          <a:solidFill>
                            <a:schemeClr val="tx1">
                              <a:lumMod val="75000"/>
                              <a:lumOff val="25000"/>
                            </a:schemeClr>
                          </a:solidFill>
                          <a:latin typeface="Meiryo" panose="020B0604030504040204" pitchFamily="34" charset="-128"/>
                          <a:ea typeface="Meiryo" panose="020B0604030504040204" pitchFamily="34" charset="-128"/>
                          <a:cs typeface="Arial Unicode MS"/>
                        </a:rPr>
                        <a:t>テ</a:t>
                      </a:r>
                      <a:r>
                        <a:rPr lang="ja-JP" altLang="en-US" sz="1100" spc="-65" dirty="0">
                          <a:solidFill>
                            <a:schemeClr val="tx1">
                              <a:lumMod val="75000"/>
                              <a:lumOff val="25000"/>
                            </a:schemeClr>
                          </a:solidFill>
                          <a:latin typeface="Meiryo" panose="020B0604030504040204" pitchFamily="34" charset="-128"/>
                          <a:ea typeface="Meiryo" panose="020B0604030504040204" pitchFamily="34" charset="-128"/>
                          <a:cs typeface="Arial Unicode MS"/>
                        </a:rPr>
                        <a:t>キ</a:t>
                      </a:r>
                      <a:r>
                        <a:rPr lang="ja-JP" altLang="en-US" sz="1100" spc="-80" dirty="0">
                          <a:solidFill>
                            <a:schemeClr val="tx1">
                              <a:lumMod val="75000"/>
                              <a:lumOff val="25000"/>
                            </a:schemeClr>
                          </a:solidFill>
                          <a:latin typeface="Meiryo" panose="020B0604030504040204" pitchFamily="34" charset="-128"/>
                          <a:ea typeface="Meiryo" panose="020B0604030504040204" pitchFamily="34" charset="-128"/>
                          <a:cs typeface="Arial Unicode MS"/>
                        </a:rPr>
                        <a:t>ス</a:t>
                      </a:r>
                      <a:r>
                        <a:rPr lang="ja-JP" altLang="en-US" sz="1100" spc="-380" dirty="0">
                          <a:solidFill>
                            <a:schemeClr val="tx1">
                              <a:lumMod val="75000"/>
                              <a:lumOff val="25000"/>
                            </a:schemeClr>
                          </a:solidFill>
                          <a:latin typeface="Meiryo" panose="020B0604030504040204" pitchFamily="34" charset="-128"/>
                          <a:ea typeface="Meiryo" panose="020B0604030504040204" pitchFamily="34" charset="-128"/>
                          <a:cs typeface="Arial Unicode MS"/>
                        </a:rPr>
                        <a:t>ト</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10" dirty="0">
                          <a:solidFill>
                            <a:schemeClr val="tx1">
                              <a:lumMod val="75000"/>
                              <a:lumOff val="25000"/>
                            </a:schemeClr>
                          </a:solidFill>
                          <a:latin typeface="Meiryo" panose="020B0604030504040204" pitchFamily="34" charset="-128"/>
                          <a:ea typeface="Meiryo" panose="020B0604030504040204" pitchFamily="34" charset="-128"/>
                          <a:cs typeface="Arial Unicode MS"/>
                        </a:rPr>
                        <a:t>全</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角</a:t>
                      </a:r>
                      <a:r>
                        <a:rPr lang="en-US" altLang="ja-JP" sz="1100" spc="30" dirty="0">
                          <a:solidFill>
                            <a:schemeClr val="tx1">
                              <a:lumMod val="75000"/>
                              <a:lumOff val="25000"/>
                            </a:schemeClr>
                          </a:solidFill>
                          <a:latin typeface="Meiryo" panose="020B0604030504040204" pitchFamily="34" charset="-128"/>
                          <a:ea typeface="Meiryo" panose="020B0604030504040204" pitchFamily="34" charset="-128"/>
                          <a:cs typeface="Arial Unicode MS"/>
                        </a:rPr>
                        <a:t>8</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文字程度</a:t>
                      </a:r>
                      <a:r>
                        <a:rPr lang="ja-JP" altLang="en-US" sz="1100" spc="-35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p>
                    <a:p>
                      <a:pPr marL="15875">
                        <a:spcBef>
                          <a:spcPts val="260"/>
                        </a:spcBef>
                      </a:pP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テキストは</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ヤフー</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に</a:t>
                      </a:r>
                      <a:r>
                        <a:rPr lang="ja-JP" altLang="en-US" sz="1100" spc="-10" dirty="0">
                          <a:solidFill>
                            <a:schemeClr val="tx1">
                              <a:lumMod val="75000"/>
                              <a:lumOff val="25000"/>
                            </a:schemeClr>
                          </a:solidFill>
                          <a:latin typeface="Meiryo" panose="020B0604030504040204" pitchFamily="34" charset="-128"/>
                          <a:ea typeface="Meiryo" panose="020B0604030504040204" pitchFamily="34" charset="-128"/>
                          <a:cs typeface="Arial Unicode MS"/>
                        </a:rPr>
                        <a:t>て</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制</a:t>
                      </a:r>
                      <a:r>
                        <a:rPr lang="ja-JP" altLang="en-US" sz="1100" spc="-320" dirty="0">
                          <a:solidFill>
                            <a:schemeClr val="tx1">
                              <a:lumMod val="75000"/>
                              <a:lumOff val="25000"/>
                            </a:schemeClr>
                          </a:solidFill>
                          <a:latin typeface="Meiryo" panose="020B0604030504040204" pitchFamily="34" charset="-128"/>
                          <a:ea typeface="Meiryo" panose="020B0604030504040204" pitchFamily="34" charset="-128"/>
                          <a:cs typeface="Arial Unicode MS"/>
                        </a:rPr>
                        <a:t>作</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（編集</a:t>
                      </a:r>
                      <a:r>
                        <a:rPr lang="ja-JP" altLang="en-US" sz="1100" spc="5" dirty="0">
                          <a:solidFill>
                            <a:schemeClr val="tx1">
                              <a:lumMod val="75000"/>
                              <a:lumOff val="25000"/>
                            </a:schemeClr>
                          </a:solidFill>
                          <a:latin typeface="Meiryo" panose="020B0604030504040204" pitchFamily="34" charset="-128"/>
                          <a:ea typeface="Meiryo" panose="020B0604030504040204" pitchFamily="34" charset="-128"/>
                          <a:cs typeface="Arial Unicode MS"/>
                        </a:rPr>
                        <a:t>権</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は</a:t>
                      </a:r>
                      <a:r>
                        <a:rPr lang="en-US" altLang="ja-JP" sz="1100" spc="30" dirty="0">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lang="ja-JP" altLang="en-US" sz="1100" spc="5" dirty="0">
                          <a:solidFill>
                            <a:schemeClr val="tx1">
                              <a:lumMod val="75000"/>
                              <a:lumOff val="25000"/>
                            </a:schemeClr>
                          </a:solidFill>
                          <a:latin typeface="Meiryo" panose="020B0604030504040204" pitchFamily="34" charset="-128"/>
                          <a:ea typeface="Meiryo" panose="020B0604030504040204" pitchFamily="34" charset="-128"/>
                          <a:cs typeface="Arial Unicode MS"/>
                        </a:rPr>
                        <a:t>ヤフー</a:t>
                      </a:r>
                      <a:r>
                        <a:rPr lang="ja-JP" altLang="en-US" sz="1100" spc="-5" dirty="0">
                          <a:solidFill>
                            <a:schemeClr val="tx1">
                              <a:lumMod val="75000"/>
                              <a:lumOff val="25000"/>
                            </a:schemeClr>
                          </a:solidFill>
                          <a:latin typeface="Meiryo" panose="020B0604030504040204" pitchFamily="34" charset="-128"/>
                          <a:ea typeface="Meiryo" panose="020B0604030504040204" pitchFamily="34" charset="-128"/>
                          <a:cs typeface="Arial Unicode MS"/>
                        </a:rPr>
                        <a:t>に</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帰属します）</a:t>
                      </a:r>
                      <a:endPar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5873948"/>
                  </a:ext>
                </a:extLst>
              </a:tr>
              <a:tr h="62740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記事ページ</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3335">
                        <a:lnSpc>
                          <a:spcPct val="100000"/>
                        </a:lnSpc>
                        <a:spcBef>
                          <a:spcPts val="260"/>
                        </a:spcBef>
                      </a:pPr>
                      <a:r>
                        <a:rPr kumimoji="1" lang="ja-JP" altLang="en-US" sz="1100" b="1"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掲載場所：</a:t>
                      </a:r>
                      <a:r>
                        <a:rPr lang="ja-JP" altLang="en-US" sz="1100" spc="-70" dirty="0">
                          <a:solidFill>
                            <a:srgbClr val="333333"/>
                          </a:solidFill>
                          <a:latin typeface="Meiryo" panose="020B0604030504040204" pitchFamily="34" charset="-128"/>
                          <a:ea typeface="Meiryo" panose="020B0604030504040204" pitchFamily="34" charset="-128"/>
                          <a:cs typeface="Arial Unicode MS"/>
                        </a:rPr>
                        <a:t>ダ</a:t>
                      </a:r>
                      <a:r>
                        <a:rPr lang="ja-JP" altLang="en-US" sz="1100" spc="-55" dirty="0">
                          <a:solidFill>
                            <a:srgbClr val="333333"/>
                          </a:solidFill>
                          <a:latin typeface="Meiryo" panose="020B0604030504040204" pitchFamily="34" charset="-128"/>
                          <a:ea typeface="Meiryo" panose="020B0604030504040204" pitchFamily="34" charset="-128"/>
                          <a:cs typeface="Arial Unicode MS"/>
                        </a:rPr>
                        <a:t>イ</a:t>
                      </a:r>
                      <a:r>
                        <a:rPr lang="ja-JP" altLang="en-US" sz="1100" spc="-50" dirty="0">
                          <a:solidFill>
                            <a:srgbClr val="333333"/>
                          </a:solidFill>
                          <a:latin typeface="Meiryo" panose="020B0604030504040204" pitchFamily="34" charset="-128"/>
                          <a:ea typeface="Meiryo" panose="020B0604030504040204" pitchFamily="34" charset="-128"/>
                          <a:cs typeface="Arial Unicode MS"/>
                        </a:rPr>
                        <a:t>ジ</a:t>
                      </a:r>
                      <a:r>
                        <a:rPr lang="ja-JP" altLang="en-US" sz="1100" spc="-45" dirty="0">
                          <a:solidFill>
                            <a:srgbClr val="333333"/>
                          </a:solidFill>
                          <a:latin typeface="Meiryo" panose="020B0604030504040204" pitchFamily="34" charset="-128"/>
                          <a:ea typeface="Meiryo" panose="020B0604030504040204" pitchFamily="34" charset="-128"/>
                          <a:cs typeface="Arial Unicode MS"/>
                        </a:rPr>
                        <a:t>ェ</a:t>
                      </a:r>
                      <a:r>
                        <a:rPr lang="ja-JP" altLang="en-US" sz="1100" spc="-80" dirty="0">
                          <a:solidFill>
                            <a:srgbClr val="333333"/>
                          </a:solidFill>
                          <a:latin typeface="Meiryo" panose="020B0604030504040204" pitchFamily="34" charset="-128"/>
                          <a:ea typeface="Meiryo" panose="020B0604030504040204" pitchFamily="34" charset="-128"/>
                          <a:cs typeface="Arial Unicode MS"/>
                        </a:rPr>
                        <a:t>ス</a:t>
                      </a:r>
                      <a:r>
                        <a:rPr lang="ja-JP" altLang="en-US" sz="1100" spc="-55" dirty="0">
                          <a:solidFill>
                            <a:srgbClr val="333333"/>
                          </a:solidFill>
                          <a:latin typeface="Meiryo" panose="020B0604030504040204" pitchFamily="34" charset="-128"/>
                          <a:ea typeface="Meiryo" panose="020B0604030504040204" pitchFamily="34" charset="-128"/>
                          <a:cs typeface="Arial Unicode MS"/>
                        </a:rPr>
                        <a:t>ト</a:t>
                      </a:r>
                      <a:r>
                        <a:rPr lang="ja-JP" altLang="en-US" sz="1100" spc="-95" dirty="0">
                          <a:solidFill>
                            <a:srgbClr val="333333"/>
                          </a:solidFill>
                          <a:latin typeface="Meiryo" panose="020B0604030504040204" pitchFamily="34" charset="-128"/>
                          <a:ea typeface="Meiryo" panose="020B0604030504040204" pitchFamily="34" charset="-128"/>
                          <a:cs typeface="Arial Unicode MS"/>
                        </a:rPr>
                        <a:t>ニ</a:t>
                      </a:r>
                      <a:r>
                        <a:rPr lang="ja-JP" altLang="en-US" sz="1100" spc="-25" dirty="0">
                          <a:solidFill>
                            <a:srgbClr val="333333"/>
                          </a:solidFill>
                          <a:latin typeface="Meiryo" panose="020B0604030504040204" pitchFamily="34" charset="-128"/>
                          <a:ea typeface="Meiryo" panose="020B0604030504040204" pitchFamily="34" charset="-128"/>
                          <a:cs typeface="Arial Unicode MS"/>
                        </a:rPr>
                        <a:t>ュ</a:t>
                      </a:r>
                      <a:r>
                        <a:rPr lang="ja-JP" altLang="en-US" sz="1100" spc="-75" dirty="0">
                          <a:solidFill>
                            <a:srgbClr val="333333"/>
                          </a:solidFill>
                          <a:latin typeface="Meiryo" panose="020B0604030504040204" pitchFamily="34" charset="-128"/>
                          <a:ea typeface="Meiryo" panose="020B0604030504040204" pitchFamily="34" charset="-128"/>
                          <a:cs typeface="Arial Unicode MS"/>
                        </a:rPr>
                        <a:t>ー</a:t>
                      </a:r>
                      <a:r>
                        <a:rPr lang="ja-JP" altLang="en-US" sz="1100" dirty="0">
                          <a:solidFill>
                            <a:srgbClr val="333333"/>
                          </a:solidFill>
                          <a:latin typeface="Meiryo" panose="020B0604030504040204" pitchFamily="34" charset="-128"/>
                          <a:ea typeface="Meiryo" panose="020B0604030504040204" pitchFamily="34" charset="-128"/>
                          <a:cs typeface="Arial Unicode MS"/>
                        </a:rPr>
                        <a:t>ス</a:t>
                      </a:r>
                      <a:r>
                        <a:rPr lang="ja-JP" altLang="en-US" sz="1100" spc="25" dirty="0">
                          <a:solidFill>
                            <a:srgbClr val="333333"/>
                          </a:solidFill>
                          <a:latin typeface="Meiryo" panose="020B0604030504040204" pitchFamily="34" charset="-128"/>
                          <a:ea typeface="Meiryo" panose="020B0604030504040204" pitchFamily="34" charset="-128"/>
                          <a:cs typeface="Arial Unicode MS"/>
                        </a:rPr>
                        <a:t>一</a:t>
                      </a:r>
                      <a:r>
                        <a:rPr lang="ja-JP" altLang="en-US" sz="1100" spc="10" dirty="0">
                          <a:solidFill>
                            <a:srgbClr val="333333"/>
                          </a:solidFill>
                          <a:latin typeface="Meiryo" panose="020B0604030504040204" pitchFamily="34" charset="-128"/>
                          <a:ea typeface="Meiryo" panose="020B0604030504040204" pitchFamily="34" charset="-128"/>
                          <a:cs typeface="Arial Unicode MS"/>
                        </a:rPr>
                        <a:t>覧</a:t>
                      </a:r>
                      <a:r>
                        <a:rPr lang="ja-JP" altLang="en-US" sz="1100" spc="-5" dirty="0">
                          <a:solidFill>
                            <a:srgbClr val="333333"/>
                          </a:solidFill>
                          <a:latin typeface="Meiryo" panose="020B0604030504040204" pitchFamily="34" charset="-128"/>
                          <a:ea typeface="Meiryo" panose="020B0604030504040204" pitchFamily="34" charset="-128"/>
                          <a:cs typeface="Arial Unicode MS"/>
                        </a:rPr>
                        <a:t>ペー</a:t>
                      </a:r>
                      <a:r>
                        <a:rPr lang="ja-JP" altLang="en-US" sz="1100" spc="-320" dirty="0">
                          <a:solidFill>
                            <a:srgbClr val="333333"/>
                          </a:solidFill>
                          <a:latin typeface="Meiryo" panose="020B0604030504040204" pitchFamily="34" charset="-128"/>
                          <a:ea typeface="Meiryo" panose="020B0604030504040204" pitchFamily="34" charset="-128"/>
                          <a:cs typeface="Arial Unicode MS"/>
                        </a:rPr>
                        <a:t>ジ</a:t>
                      </a:r>
                      <a:r>
                        <a:rPr lang="ja-JP" altLang="en-US" sz="1100" spc="50" dirty="0">
                          <a:solidFill>
                            <a:srgbClr val="333333"/>
                          </a:solidFill>
                          <a:latin typeface="Meiryo" panose="020B0604030504040204" pitchFamily="34" charset="-128"/>
                          <a:ea typeface="Meiryo" panose="020B0604030504040204" pitchFamily="34" charset="-128"/>
                          <a:cs typeface="Arial Unicode MS"/>
                        </a:rPr>
                        <a:t>（</a:t>
                      </a:r>
                      <a:r>
                        <a:rPr lang="en-US" altLang="ja-JP" sz="1100" spc="50" dirty="0">
                          <a:solidFill>
                            <a:srgbClr val="333333"/>
                          </a:solidFill>
                          <a:latin typeface="Meiryo" panose="020B0604030504040204" pitchFamily="34" charset="-128"/>
                          <a:ea typeface="Meiryo" panose="020B0604030504040204" pitchFamily="34" charset="-128"/>
                          <a:cs typeface="Arial Unicode MS"/>
                        </a:rPr>
                        <a:t>300</a:t>
                      </a:r>
                      <a:r>
                        <a:rPr lang="ja-JP" altLang="en-US" sz="1100" spc="60" dirty="0">
                          <a:solidFill>
                            <a:srgbClr val="333333"/>
                          </a:solidFill>
                          <a:latin typeface="Meiryo" panose="020B0604030504040204" pitchFamily="34" charset="-128"/>
                          <a:ea typeface="Meiryo" panose="020B0604030504040204" pitchFamily="34" charset="-128"/>
                          <a:cs typeface="Arial Unicode MS"/>
                        </a:rPr>
                        <a:t>文字</a:t>
                      </a:r>
                      <a:r>
                        <a:rPr lang="ja-JP" altLang="en-US" sz="1100" spc="55" dirty="0">
                          <a:solidFill>
                            <a:srgbClr val="333333"/>
                          </a:solidFill>
                          <a:latin typeface="Meiryo" panose="020B0604030504040204" pitchFamily="34" charset="-128"/>
                          <a:ea typeface="Meiryo" panose="020B0604030504040204" pitchFamily="34" charset="-128"/>
                          <a:cs typeface="Arial Unicode MS"/>
                        </a:rPr>
                        <a:t>以</a:t>
                      </a:r>
                      <a:r>
                        <a:rPr lang="ja-JP" altLang="en-US" sz="1100" spc="25" dirty="0">
                          <a:solidFill>
                            <a:srgbClr val="333333"/>
                          </a:solidFill>
                          <a:latin typeface="Meiryo" panose="020B0604030504040204" pitchFamily="34" charset="-128"/>
                          <a:ea typeface="Meiryo" panose="020B0604030504040204" pitchFamily="34" charset="-128"/>
                          <a:cs typeface="Arial Unicode MS"/>
                        </a:rPr>
                        <a:t>内</a:t>
                      </a:r>
                      <a:r>
                        <a:rPr lang="ja-JP" altLang="en-US" sz="1100" dirty="0">
                          <a:solidFill>
                            <a:srgbClr val="333333"/>
                          </a:solidFill>
                          <a:latin typeface="Meiryo" panose="020B0604030504040204" pitchFamily="34" charset="-128"/>
                          <a:ea typeface="Meiryo" panose="020B0604030504040204" pitchFamily="34" charset="-128"/>
                          <a:cs typeface="Arial Unicode MS"/>
                        </a:rPr>
                        <a:t>）</a:t>
                      </a:r>
                      <a:endParaRPr lang="ja-JP" altLang="en-US" sz="1100" dirty="0">
                        <a:latin typeface="Meiryo" panose="020B0604030504040204" pitchFamily="34" charset="-128"/>
                        <a:ea typeface="Meiryo" panose="020B0604030504040204" pitchFamily="34" charset="-128"/>
                        <a:cs typeface="Arial Unicode MS"/>
                      </a:endParaRPr>
                    </a:p>
                    <a:p>
                      <a:pPr marL="12700">
                        <a:lnSpc>
                          <a:spcPct val="100000"/>
                        </a:lnSpc>
                        <a:spcBef>
                          <a:spcPts val="160"/>
                        </a:spcBef>
                      </a:pPr>
                      <a:r>
                        <a:rPr lang="en-US" altLang="ja-JP" sz="1100" dirty="0">
                          <a:solidFill>
                            <a:srgbClr val="333333"/>
                          </a:solidFill>
                          <a:latin typeface="Meiryo" panose="020B0604030504040204" pitchFamily="34" charset="-128"/>
                          <a:ea typeface="Meiryo" panose="020B0604030504040204" pitchFamily="34" charset="-128"/>
                          <a:cs typeface="Arial Unicode MS"/>
                        </a:rPr>
                        <a:t>※</a:t>
                      </a:r>
                      <a:r>
                        <a:rPr lang="ja-JP" altLang="en-US" sz="1100" spc="25" dirty="0">
                          <a:solidFill>
                            <a:srgbClr val="333333"/>
                          </a:solidFill>
                          <a:latin typeface="Meiryo" panose="020B0604030504040204" pitchFamily="34" charset="-128"/>
                          <a:ea typeface="Meiryo" panose="020B0604030504040204" pitchFamily="34" charset="-128"/>
                          <a:cs typeface="Arial Unicode MS"/>
                        </a:rPr>
                        <a:t>両</a:t>
                      </a:r>
                      <a:r>
                        <a:rPr lang="en-US" altLang="ja-JP" sz="1100" spc="25" dirty="0">
                          <a:solidFill>
                            <a:srgbClr val="333333"/>
                          </a:solidFill>
                          <a:latin typeface="Meiryo" panose="020B0604030504040204" pitchFamily="34" charset="-128"/>
                          <a:ea typeface="Meiryo" panose="020B0604030504040204" pitchFamily="34" charset="-128"/>
                          <a:cs typeface="Arial Unicode MS"/>
                        </a:rPr>
                        <a:t>OS</a:t>
                      </a:r>
                      <a:r>
                        <a:rPr lang="ja-JP" altLang="en-US" sz="1100" spc="25" dirty="0">
                          <a:solidFill>
                            <a:srgbClr val="333333"/>
                          </a:solidFill>
                          <a:latin typeface="Meiryo" panose="020B0604030504040204" pitchFamily="34" charset="-128"/>
                          <a:ea typeface="Meiryo" panose="020B0604030504040204" pitchFamily="34" charset="-128"/>
                          <a:cs typeface="Arial Unicode MS"/>
                        </a:rPr>
                        <a:t>共通</a:t>
                      </a:r>
                      <a:endParaRPr lang="ja-JP" altLang="en-US" sz="1100" dirty="0">
                        <a:latin typeface="Meiryo" panose="020B0604030504040204" pitchFamily="34" charset="-128"/>
                        <a:ea typeface="Meiryo" panose="020B0604030504040204" pitchFamily="34" charset="-128"/>
                        <a:cs typeface="Arial Unicode MS"/>
                      </a:endParaRPr>
                    </a:p>
                    <a:p>
                      <a:pPr marL="0" indent="0">
                        <a:lnSpc>
                          <a:spcPct val="100000"/>
                        </a:lnSpc>
                        <a:buNone/>
                      </a:pP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・デバイス：スマートフォン</a:t>
                      </a:r>
                    </a:p>
                    <a:p>
                      <a:pPr marL="0" indent="0">
                        <a:lnSpc>
                          <a:spcPct val="100000"/>
                        </a:lnSpc>
                        <a:buNone/>
                      </a:pP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・ページ数：</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a:t>
                      </a: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ページ</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・想定</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en-US" altLang="ja-JP" sz="1100" spc="25" dirty="0">
                          <a:solidFill>
                            <a:schemeClr val="tx1">
                              <a:lumMod val="75000"/>
                              <a:lumOff val="25000"/>
                            </a:schemeClr>
                          </a:solidFill>
                          <a:latin typeface="Meiryo"/>
                          <a:ea typeface="Meiryo"/>
                          <a:cs typeface="Arial Unicode MS"/>
                        </a:rPr>
                        <a:t>20</a:t>
                      </a:r>
                      <a:r>
                        <a:rPr lang="ja-JP" altLang="ja-JP" sz="1100" spc="25" dirty="0">
                          <a:solidFill>
                            <a:schemeClr val="tx1">
                              <a:lumMod val="75000"/>
                              <a:lumOff val="25000"/>
                            </a:schemeClr>
                          </a:solidFill>
                          <a:latin typeface="Meiryo"/>
                          <a:ea typeface="Meiryo"/>
                          <a:cs typeface="Arial Unicode MS"/>
                        </a:rPr>
                        <a:t>万～</a:t>
                      </a:r>
                      <a:r>
                        <a:rPr lang="en-US" altLang="ja-JP" sz="1100" spc="25" dirty="0">
                          <a:solidFill>
                            <a:schemeClr val="tx1">
                              <a:lumMod val="75000"/>
                              <a:lumOff val="25000"/>
                            </a:schemeClr>
                          </a:solidFill>
                          <a:latin typeface="Meiryo"/>
                          <a:ea typeface="Meiryo"/>
                          <a:cs typeface="Arial Unicode MS"/>
                        </a:rPr>
                        <a:t>70</a:t>
                      </a:r>
                      <a:r>
                        <a:rPr lang="ja-JP" altLang="en-US" sz="1100" spc="25" dirty="0">
                          <a:solidFill>
                            <a:schemeClr val="tx1">
                              <a:lumMod val="75000"/>
                              <a:lumOff val="25000"/>
                            </a:schemeClr>
                          </a:solidFill>
                          <a:latin typeface="Meiryo"/>
                          <a:ea typeface="Meiryo"/>
                          <a:cs typeface="Arial Unicode MS"/>
                        </a:rPr>
                        <a:t>万PV</a:t>
                      </a:r>
                      <a:endPar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・記事内容：</a:t>
                      </a:r>
                      <a:r>
                        <a:rPr lang="ja-JP" altLang="en-US" sz="1100" spc="25" dirty="0">
                          <a:solidFill>
                            <a:srgbClr val="333333"/>
                          </a:solidFill>
                          <a:latin typeface="Meiryo" panose="020B0604030504040204" pitchFamily="34" charset="-128"/>
                          <a:ea typeface="Meiryo" panose="020B0604030504040204" pitchFamily="34" charset="-128"/>
                          <a:cs typeface="Arial Unicode MS"/>
                        </a:rPr>
                        <a:t>画</a:t>
                      </a:r>
                      <a:r>
                        <a:rPr lang="ja-JP" altLang="en-US" sz="1100" spc="-10" dirty="0">
                          <a:solidFill>
                            <a:srgbClr val="333333"/>
                          </a:solidFill>
                          <a:latin typeface="Meiryo" panose="020B0604030504040204" pitchFamily="34" charset="-128"/>
                          <a:ea typeface="Meiryo" panose="020B0604030504040204" pitchFamily="34" charset="-128"/>
                          <a:cs typeface="Arial Unicode MS"/>
                        </a:rPr>
                        <a:t>像</a:t>
                      </a:r>
                      <a:r>
                        <a:rPr lang="ja-JP" altLang="en-US" sz="1100" spc="-35" dirty="0">
                          <a:solidFill>
                            <a:srgbClr val="333333"/>
                          </a:solidFill>
                          <a:latin typeface="Meiryo" panose="020B0604030504040204" pitchFamily="34" charset="-128"/>
                          <a:ea typeface="Meiryo" panose="020B0604030504040204" pitchFamily="34" charset="-128"/>
                          <a:cs typeface="Arial Unicode MS"/>
                        </a:rPr>
                        <a:t>＋</a:t>
                      </a:r>
                      <a:r>
                        <a:rPr lang="ja-JP" altLang="en-US" sz="1100" spc="-20" dirty="0">
                          <a:solidFill>
                            <a:srgbClr val="333333"/>
                          </a:solidFill>
                          <a:latin typeface="Meiryo" panose="020B0604030504040204" pitchFamily="34" charset="-128"/>
                          <a:ea typeface="Meiryo" panose="020B0604030504040204" pitchFamily="34" charset="-128"/>
                          <a:cs typeface="Arial Unicode MS"/>
                        </a:rPr>
                        <a:t>テ</a:t>
                      </a:r>
                      <a:r>
                        <a:rPr lang="ja-JP" altLang="en-US" sz="1100" spc="-65" dirty="0">
                          <a:solidFill>
                            <a:srgbClr val="333333"/>
                          </a:solidFill>
                          <a:latin typeface="Meiryo" panose="020B0604030504040204" pitchFamily="34" charset="-128"/>
                          <a:ea typeface="Meiryo" panose="020B0604030504040204" pitchFamily="34" charset="-128"/>
                          <a:cs typeface="Arial Unicode MS"/>
                        </a:rPr>
                        <a:t>キ</a:t>
                      </a:r>
                      <a:r>
                        <a:rPr lang="ja-JP" altLang="en-US" sz="1100" spc="-80" dirty="0">
                          <a:solidFill>
                            <a:srgbClr val="333333"/>
                          </a:solidFill>
                          <a:latin typeface="Meiryo" panose="020B0604030504040204" pitchFamily="34" charset="-128"/>
                          <a:ea typeface="Meiryo" panose="020B0604030504040204" pitchFamily="34" charset="-128"/>
                          <a:cs typeface="Arial Unicode MS"/>
                        </a:rPr>
                        <a:t>ス</a:t>
                      </a:r>
                      <a:r>
                        <a:rPr lang="ja-JP" altLang="en-US" sz="1100" spc="-75" dirty="0">
                          <a:solidFill>
                            <a:srgbClr val="333333"/>
                          </a:solidFill>
                          <a:latin typeface="Meiryo" panose="020B0604030504040204" pitchFamily="34" charset="-128"/>
                          <a:ea typeface="Meiryo" panose="020B0604030504040204" pitchFamily="34" charset="-128"/>
                          <a:cs typeface="Arial Unicode MS"/>
                        </a:rPr>
                        <a:t>ト＋</a:t>
                      </a:r>
                      <a:r>
                        <a:rPr lang="ja-JP" altLang="en-US" sz="1100" spc="-80" dirty="0">
                          <a:solidFill>
                            <a:srgbClr val="333333"/>
                          </a:solidFill>
                          <a:latin typeface="Meiryo" panose="020B0604030504040204" pitchFamily="34" charset="-128"/>
                          <a:ea typeface="Meiryo" panose="020B0604030504040204" pitchFamily="34" charset="-128"/>
                          <a:cs typeface="Arial Unicode MS"/>
                        </a:rPr>
                        <a:t>リ</a:t>
                      </a:r>
                      <a:r>
                        <a:rPr lang="ja-JP" altLang="en-US" sz="1100" spc="-35" dirty="0">
                          <a:solidFill>
                            <a:srgbClr val="333333"/>
                          </a:solidFill>
                          <a:latin typeface="Meiryo" panose="020B0604030504040204" pitchFamily="34" charset="-128"/>
                          <a:ea typeface="Meiryo" panose="020B0604030504040204" pitchFamily="34" charset="-128"/>
                          <a:cs typeface="Arial Unicode MS"/>
                        </a:rPr>
                        <a:t>ン</a:t>
                      </a:r>
                      <a:r>
                        <a:rPr lang="ja-JP" altLang="en-US" sz="1100" spc="-25" dirty="0">
                          <a:solidFill>
                            <a:srgbClr val="333333"/>
                          </a:solidFill>
                          <a:latin typeface="Meiryo" panose="020B0604030504040204" pitchFamily="34" charset="-128"/>
                          <a:ea typeface="Meiryo" panose="020B0604030504040204" pitchFamily="34" charset="-128"/>
                          <a:cs typeface="Arial Unicode MS"/>
                        </a:rPr>
                        <a:t>ク</a:t>
                      </a:r>
                      <a:r>
                        <a:rPr lang="ja-JP" altLang="en-US" sz="1100" spc="50" dirty="0">
                          <a:solidFill>
                            <a:srgbClr val="333333"/>
                          </a:solidFill>
                          <a:latin typeface="Meiryo" panose="020B0604030504040204" pitchFamily="34" charset="-128"/>
                          <a:ea typeface="Meiryo" panose="020B0604030504040204" pitchFamily="34" charset="-128"/>
                          <a:cs typeface="Arial Unicode MS"/>
                        </a:rPr>
                        <a:t>先</a:t>
                      </a:r>
                      <a:r>
                        <a:rPr lang="en-US" altLang="ja-JP" sz="1100" spc="40" dirty="0">
                          <a:solidFill>
                            <a:srgbClr val="333333"/>
                          </a:solidFill>
                          <a:latin typeface="Meiryo" panose="020B0604030504040204" pitchFamily="34" charset="-128"/>
                          <a:ea typeface="Meiryo" panose="020B0604030504040204" pitchFamily="34" charset="-128"/>
                          <a:cs typeface="Arial Unicode MS"/>
                        </a:rPr>
                        <a:t>URL</a:t>
                      </a:r>
                      <a:endPar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pPr marL="0" indent="0">
                        <a:lnSpc>
                          <a:spcPct val="100000"/>
                        </a:lnSpc>
                        <a:buNone/>
                      </a:pP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・更新：不可</a:t>
                      </a:r>
                      <a:endPar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pPr marL="0" indent="0">
                        <a:lnSpc>
                          <a:spcPct val="100000"/>
                        </a:lnSpc>
                        <a:buNone/>
                      </a:pP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・二次利用：可</a:t>
                      </a:r>
                    </a:p>
                    <a:p>
                      <a:pPr marL="0" indent="0">
                        <a:lnSpc>
                          <a:spcPct val="100000"/>
                        </a:lnSpc>
                        <a:buNone/>
                      </a:pP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内容によっては不可とさせていただく場合があります</a:t>
                      </a:r>
                    </a:p>
                    <a:p>
                      <a:pPr marL="0" indent="0">
                        <a:lnSpc>
                          <a:spcPct val="100000"/>
                        </a:lnSpc>
                        <a:buNone/>
                      </a:pP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※LY</a:t>
                      </a: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予約型広告の遷移先として利用する場合には、事前にご相談ください</a:t>
                      </a:r>
                      <a:endPar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3345014"/>
                  </a:ext>
                </a:extLst>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記事制作日数</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15875">
                        <a:spcBef>
                          <a:spcPts val="260"/>
                        </a:spcBef>
                      </a:pPr>
                      <a:r>
                        <a:rPr lang="ja-JP" altLang="en-US" sz="1100" spc="50" dirty="0">
                          <a:solidFill>
                            <a:srgbClr val="333333"/>
                          </a:solidFill>
                          <a:latin typeface="Meiryo" panose="020B0604030504040204" pitchFamily="34" charset="-128"/>
                          <a:ea typeface="Meiryo" panose="020B0604030504040204" pitchFamily="34" charset="-128"/>
                          <a:cs typeface="Arial Unicode MS"/>
                        </a:rPr>
                        <a:t>最短</a:t>
                      </a:r>
                      <a:r>
                        <a:rPr lang="en-US" altLang="ja-JP" sz="1100" spc="50" dirty="0">
                          <a:solidFill>
                            <a:srgbClr val="333333"/>
                          </a:solidFill>
                          <a:latin typeface="Meiryo" panose="020B0604030504040204" pitchFamily="34" charset="-128"/>
                          <a:ea typeface="Meiryo" panose="020B0604030504040204" pitchFamily="34" charset="-128"/>
                          <a:cs typeface="Arial Unicode MS"/>
                        </a:rPr>
                        <a:t>10</a:t>
                      </a:r>
                      <a:r>
                        <a:rPr lang="ja-JP" altLang="en-US" sz="1100" spc="50" dirty="0">
                          <a:solidFill>
                            <a:srgbClr val="333333"/>
                          </a:solidFill>
                          <a:latin typeface="Meiryo" panose="020B0604030504040204" pitchFamily="34" charset="-128"/>
                          <a:ea typeface="Meiryo" panose="020B0604030504040204" pitchFamily="34" charset="-128"/>
                          <a:cs typeface="Arial Unicode MS"/>
                        </a:rPr>
                        <a:t>営業日ほど</a:t>
                      </a:r>
                    </a:p>
                    <a:p>
                      <a:pPr marL="15875">
                        <a:spcBef>
                          <a:spcPts val="260"/>
                        </a:spcBef>
                      </a:pPr>
                      <a:r>
                        <a:rPr lang="en-US" altLang="ja-JP" sz="1100" spc="50" dirty="0">
                          <a:solidFill>
                            <a:srgbClr val="333333"/>
                          </a:solidFill>
                          <a:latin typeface="Meiryo" panose="020B0604030504040204" pitchFamily="34" charset="-128"/>
                          <a:ea typeface="Meiryo" panose="020B0604030504040204" pitchFamily="34" charset="-128"/>
                          <a:cs typeface="Arial Unicode MS"/>
                        </a:rPr>
                        <a:t>※</a:t>
                      </a:r>
                      <a:r>
                        <a:rPr lang="ja-JP" altLang="en-US" sz="1100" spc="50" dirty="0">
                          <a:solidFill>
                            <a:srgbClr val="333333"/>
                          </a:solidFill>
                          <a:latin typeface="Meiryo" panose="020B0604030504040204" pitchFamily="34" charset="-128"/>
                          <a:ea typeface="Meiryo" panose="020B0604030504040204" pitchFamily="34" charset="-128"/>
                          <a:cs typeface="Arial Unicode MS"/>
                        </a:rPr>
                        <a:t>実制作を開始した時点で起算</a:t>
                      </a:r>
                    </a:p>
                    <a:p>
                      <a:pPr marL="15875">
                        <a:spcBef>
                          <a:spcPts val="260"/>
                        </a:spcBef>
                      </a:pPr>
                      <a:r>
                        <a:rPr lang="en-US" altLang="ja-JP" sz="1100" spc="50" dirty="0">
                          <a:solidFill>
                            <a:srgbClr val="333333"/>
                          </a:solidFill>
                          <a:latin typeface="Meiryo" panose="020B0604030504040204" pitchFamily="34" charset="-128"/>
                          <a:ea typeface="Meiryo" panose="020B0604030504040204" pitchFamily="34" charset="-128"/>
                          <a:cs typeface="Arial Unicode MS"/>
                        </a:rPr>
                        <a:t>※</a:t>
                      </a:r>
                      <a:r>
                        <a:rPr lang="ja-JP" altLang="en-US" sz="1100" spc="50" dirty="0">
                          <a:solidFill>
                            <a:srgbClr val="333333"/>
                          </a:solidFill>
                          <a:latin typeface="Meiryo" panose="020B0604030504040204" pitchFamily="34" charset="-128"/>
                          <a:ea typeface="Meiryo" panose="020B0604030504040204" pitchFamily="34" charset="-128"/>
                          <a:cs typeface="Arial Unicode MS"/>
                        </a:rPr>
                        <a:t>薬機法・景表法準拠の審査を必要とする案件は最短</a:t>
                      </a:r>
                      <a:r>
                        <a:rPr lang="en-US" altLang="ja-JP" sz="1100" spc="50" dirty="0">
                          <a:solidFill>
                            <a:srgbClr val="333333"/>
                          </a:solidFill>
                          <a:latin typeface="Meiryo" panose="020B0604030504040204" pitchFamily="34" charset="-128"/>
                          <a:ea typeface="Meiryo" panose="020B0604030504040204" pitchFamily="34" charset="-128"/>
                          <a:cs typeface="Arial Unicode MS"/>
                        </a:rPr>
                        <a:t>16</a:t>
                      </a:r>
                      <a:r>
                        <a:rPr lang="ja-JP" altLang="en-US" sz="1100" spc="50" dirty="0">
                          <a:solidFill>
                            <a:srgbClr val="333333"/>
                          </a:solidFill>
                          <a:latin typeface="Meiryo" panose="020B0604030504040204" pitchFamily="34" charset="-128"/>
                          <a:ea typeface="Meiryo" panose="020B0604030504040204" pitchFamily="34" charset="-128"/>
                          <a:cs typeface="Arial Unicode MS"/>
                        </a:rPr>
                        <a:t>営業日</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6725094"/>
                  </a:ext>
                </a:extLst>
              </a:tr>
              <a:tr h="272189">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掲載枠数</a:t>
                      </a:r>
                      <a:endPar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5875">
                        <a:spcBef>
                          <a:spcPts val="260"/>
                        </a:spcBef>
                      </a:pPr>
                      <a:r>
                        <a:rPr lang="en-US" altLang="ja-JP" sz="1100" spc="85" dirty="0">
                          <a:solidFill>
                            <a:schemeClr val="tx1">
                              <a:lumMod val="75000"/>
                              <a:lumOff val="25000"/>
                            </a:schemeClr>
                          </a:solidFill>
                          <a:latin typeface="Meiryo" panose="020B0604030504040204" pitchFamily="34" charset="-128"/>
                          <a:ea typeface="Meiryo" panose="020B0604030504040204" pitchFamily="34" charset="-128"/>
                          <a:cs typeface="Arial Unicode MS"/>
                        </a:rPr>
                        <a:t>1</a:t>
                      </a:r>
                      <a:r>
                        <a:rPr lang="ja-JP" altLang="en-US" sz="1100" spc="135" dirty="0">
                          <a:solidFill>
                            <a:schemeClr val="tx1">
                              <a:lumMod val="75000"/>
                              <a:lumOff val="25000"/>
                            </a:schemeClr>
                          </a:solidFill>
                          <a:latin typeface="Meiryo" panose="020B0604030504040204" pitchFamily="34" charset="-128"/>
                          <a:ea typeface="Meiryo" panose="020B0604030504040204" pitchFamily="34" charset="-128"/>
                          <a:cs typeface="Arial Unicode MS"/>
                        </a:rPr>
                        <a:t>枠</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日</a:t>
                      </a:r>
                    </a:p>
                    <a:p>
                      <a:pPr marL="12700">
                        <a:spcBef>
                          <a:spcPts val="160"/>
                        </a:spcBef>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土日祝</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100" spc="-5" dirty="0">
                          <a:solidFill>
                            <a:schemeClr val="tx1">
                              <a:lumMod val="75000"/>
                              <a:lumOff val="25000"/>
                            </a:schemeClr>
                          </a:solidFill>
                          <a:latin typeface="Meiryo" panose="020B0604030504040204" pitchFamily="34" charset="-128"/>
                          <a:ea typeface="Meiryo" panose="020B0604030504040204" pitchFamily="34" charset="-128"/>
                          <a:cs typeface="Arial Unicode MS"/>
                        </a:rPr>
                        <a:t>を</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含む</a:t>
                      </a:r>
                    </a:p>
                    <a:p>
                      <a:pPr marL="12700">
                        <a:spcBef>
                          <a:spcPts val="160"/>
                        </a:spcBef>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昼</a:t>
                      </a:r>
                      <a:r>
                        <a:rPr lang="ja-JP" altLang="en-US" sz="1100" spc="-320" dirty="0">
                          <a:solidFill>
                            <a:schemeClr val="tx1">
                              <a:lumMod val="75000"/>
                              <a:lumOff val="25000"/>
                            </a:schemeClr>
                          </a:solidFill>
                          <a:latin typeface="Meiryo" panose="020B0604030504040204" pitchFamily="34" charset="-128"/>
                          <a:ea typeface="Meiryo" panose="020B0604030504040204" pitchFamily="34" charset="-128"/>
                          <a:cs typeface="Arial Unicode MS"/>
                        </a:rPr>
                        <a:t>刊</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en-US" altLang="ja-JP"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12</a:t>
                      </a:r>
                      <a:r>
                        <a:rPr lang="ja-JP" altLang="en-US" sz="1100" spc="50" dirty="0">
                          <a:solidFill>
                            <a:schemeClr val="tx1">
                              <a:lumMod val="75000"/>
                              <a:lumOff val="25000"/>
                            </a:schemeClr>
                          </a:solidFill>
                          <a:latin typeface="Meiryo" panose="020B0604030504040204" pitchFamily="34" charset="-128"/>
                          <a:ea typeface="Meiryo" panose="020B0604030504040204" pitchFamily="34" charset="-128"/>
                          <a:cs typeface="Arial Unicode MS"/>
                        </a:rPr>
                        <a:t>時頃配信</a:t>
                      </a:r>
                      <a:r>
                        <a:rPr lang="ja-JP" altLang="en-US" sz="1100" spc="-35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15" dirty="0">
                          <a:solidFill>
                            <a:schemeClr val="tx1">
                              <a:lumMod val="75000"/>
                              <a:lumOff val="25000"/>
                            </a:schemeClr>
                          </a:solidFill>
                          <a:latin typeface="Meiryo" panose="020B0604030504040204" pitchFamily="34" charset="-128"/>
                          <a:ea typeface="Meiryo" panose="020B0604030504040204" pitchFamily="34" charset="-128"/>
                          <a:cs typeface="Arial Unicode MS"/>
                        </a:rPr>
                        <a:t>夕</a:t>
                      </a:r>
                      <a:r>
                        <a:rPr lang="ja-JP" altLang="en-US" sz="1100" spc="-315" dirty="0">
                          <a:solidFill>
                            <a:schemeClr val="tx1">
                              <a:lumMod val="75000"/>
                              <a:lumOff val="25000"/>
                            </a:schemeClr>
                          </a:solidFill>
                          <a:latin typeface="Meiryo" panose="020B0604030504040204" pitchFamily="34" charset="-128"/>
                          <a:ea typeface="Meiryo" panose="020B0604030504040204" pitchFamily="34" charset="-128"/>
                          <a:cs typeface="Arial Unicode MS"/>
                        </a:rPr>
                        <a:t>刊</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en-US" altLang="ja-JP"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18</a:t>
                      </a:r>
                      <a:r>
                        <a:rPr lang="ja-JP" altLang="en-US" sz="1100" spc="50" dirty="0">
                          <a:solidFill>
                            <a:schemeClr val="tx1">
                              <a:lumMod val="75000"/>
                              <a:lumOff val="25000"/>
                            </a:schemeClr>
                          </a:solidFill>
                          <a:latin typeface="Meiryo" panose="020B0604030504040204" pitchFamily="34" charset="-128"/>
                          <a:ea typeface="Meiryo" panose="020B0604030504040204" pitchFamily="34" charset="-128"/>
                          <a:cs typeface="Arial Unicode MS"/>
                        </a:rPr>
                        <a:t>時頃配信</a:t>
                      </a:r>
                      <a:r>
                        <a:rPr lang="ja-JP" altLang="en-US" sz="1100" spc="-345"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15" dirty="0">
                          <a:solidFill>
                            <a:schemeClr val="tx1">
                              <a:lumMod val="75000"/>
                              <a:lumOff val="25000"/>
                            </a:schemeClr>
                          </a:solidFill>
                          <a:latin typeface="Meiryo" panose="020B0604030504040204" pitchFamily="34" charset="-128"/>
                          <a:ea typeface="Meiryo" panose="020B0604030504040204" pitchFamily="34" charset="-128"/>
                          <a:cs typeface="Arial Unicode MS"/>
                        </a:rPr>
                        <a:t>夜</a:t>
                      </a:r>
                      <a:r>
                        <a:rPr lang="ja-JP" altLang="en-US" sz="1100" spc="-315" dirty="0">
                          <a:solidFill>
                            <a:schemeClr val="tx1">
                              <a:lumMod val="75000"/>
                              <a:lumOff val="25000"/>
                            </a:schemeClr>
                          </a:solidFill>
                          <a:latin typeface="Meiryo" panose="020B0604030504040204" pitchFamily="34" charset="-128"/>
                          <a:ea typeface="Meiryo" panose="020B0604030504040204" pitchFamily="34" charset="-128"/>
                          <a:cs typeface="Arial Unicode MS"/>
                        </a:rPr>
                        <a:t>刊</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en-US" altLang="ja-JP"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22</a:t>
                      </a:r>
                      <a:r>
                        <a:rPr lang="ja-JP" altLang="en-US" sz="1100" spc="50" dirty="0">
                          <a:solidFill>
                            <a:schemeClr val="tx1">
                              <a:lumMod val="75000"/>
                              <a:lumOff val="25000"/>
                            </a:schemeClr>
                          </a:solidFill>
                          <a:latin typeface="Meiryo" panose="020B0604030504040204" pitchFamily="34" charset="-128"/>
                          <a:ea typeface="Meiryo" panose="020B0604030504040204" pitchFamily="34" charset="-128"/>
                          <a:cs typeface="Arial Unicode MS"/>
                        </a:rPr>
                        <a:t>時頃配信</a:t>
                      </a:r>
                      <a:r>
                        <a:rPr lang="ja-JP" altLang="en-US" sz="1100" spc="-345"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14" dirty="0">
                          <a:solidFill>
                            <a:schemeClr val="tx1">
                              <a:lumMod val="75000"/>
                              <a:lumOff val="25000"/>
                            </a:schemeClr>
                          </a:solidFill>
                          <a:latin typeface="Meiryo" panose="020B0604030504040204" pitchFamily="34" charset="-128"/>
                          <a:ea typeface="Meiryo" panose="020B0604030504040204" pitchFamily="34" charset="-128"/>
                          <a:cs typeface="Arial Unicode MS"/>
                        </a:rPr>
                        <a:t>のいずれか</a:t>
                      </a:r>
                      <a:endPar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00954264"/>
                  </a:ext>
                </a:extLst>
              </a:tr>
              <a:tr h="318925">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dirty="0">
                          <a:solidFill>
                            <a:schemeClr val="bg1"/>
                          </a:solidFill>
                          <a:latin typeface="Meiryo" panose="020B0604030504040204" pitchFamily="34" charset="-128"/>
                          <a:ea typeface="Meiryo" panose="020B0604030504040204" pitchFamily="34" charset="-128"/>
                        </a:rPr>
                        <a:t>誘導枠の掲載期間</a:t>
                      </a:r>
                      <a:endPar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15875">
                        <a:spcBef>
                          <a:spcPts val="260"/>
                        </a:spcBef>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1</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日</a:t>
                      </a: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5875">
                        <a:spcBef>
                          <a:spcPts val="260"/>
                        </a:spcBef>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リッチメッセージ配信翌日以降も誘導枠は残ります。レポートは配信から</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7</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日間分の数値が対象です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96785851"/>
                  </a:ext>
                </a:extLst>
              </a:tr>
              <a:tr h="53546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料金</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5875">
                        <a:spcBef>
                          <a:spcPts val="260"/>
                        </a:spcBef>
                      </a:pPr>
                      <a:r>
                        <a:rPr lang="ja-JP" altLang="en-US" sz="1100" spc="85" dirty="0">
                          <a:solidFill>
                            <a:schemeClr val="tx1">
                              <a:lumMod val="75000"/>
                              <a:lumOff val="25000"/>
                            </a:schemeClr>
                          </a:solidFill>
                          <a:latin typeface="Meiryo" panose="020B0604030504040204" pitchFamily="34" charset="-128"/>
                          <a:ea typeface="Meiryo" panose="020B0604030504040204" pitchFamily="34" charset="-128"/>
                          <a:cs typeface="Arial Unicode MS"/>
                        </a:rPr>
                        <a:t>平日：</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 5,000,000</a:t>
                      </a:r>
                      <a:endParaRPr lang="ja-JP" altLang="en-US" sz="1100" spc="85"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5875">
                        <a:spcBef>
                          <a:spcPts val="260"/>
                        </a:spcBef>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土日祝</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日： </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 </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6,000,000</a:t>
                      </a:r>
                    </a:p>
                    <a:p>
                      <a:pPr marL="15875">
                        <a:spcBef>
                          <a:spcPts val="260"/>
                        </a:spcBef>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■企画ページの制作・掲載</a:t>
                      </a:r>
                    </a:p>
                    <a:p>
                      <a:pPr marL="15875">
                        <a:spcBef>
                          <a:spcPts val="260"/>
                        </a:spcBef>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費用は広告料金に内包／</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LINE Biz Process Manager</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LBPM</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）からお申し込み</a:t>
                      </a:r>
                    </a:p>
                    <a:p>
                      <a:pPr marL="15875">
                        <a:spcBef>
                          <a:spcPts val="260"/>
                        </a:spcBef>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企画内容によって、別途費用が発生する場合があります</a:t>
                      </a:r>
                    </a:p>
                    <a:p>
                      <a:pPr marL="15875">
                        <a:spcBef>
                          <a:spcPts val="260"/>
                        </a:spcBef>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サービスのご提供に関する約款に同意いただく必要があるため必ずお申し込みをお願いいたします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56484931"/>
                  </a:ext>
                </a:extLst>
              </a:tr>
            </a:tbl>
          </a:graphicData>
        </a:graphic>
      </p:graphicFrame>
    </p:spTree>
    <p:extLst>
      <p:ext uri="{BB962C8B-B14F-4D97-AF65-F5344CB8AC3E}">
        <p14:creationId xmlns:p14="http://schemas.microsoft.com/office/powerpoint/2010/main" val="23948366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479EA-3459-6DC6-F3BD-DC13CBC181A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5990EA3-EEF6-FBAB-F2CD-BB5154A1C64F}"/>
              </a:ext>
            </a:extLst>
          </p:cNvPr>
          <p:cNvSpPr>
            <a:spLocks noGrp="1"/>
          </p:cNvSpPr>
          <p:nvPr>
            <p:ph type="body" sz="quarter" idx="19"/>
          </p:nvPr>
        </p:nvSpPr>
        <p:spPr>
          <a:xfrm>
            <a:off x="3129101" y="4798379"/>
            <a:ext cx="5943600" cy="543702"/>
          </a:xfrm>
        </p:spPr>
        <p:txBody>
          <a:bodyPr/>
          <a:lstStyle/>
          <a:p>
            <a:r>
              <a:rPr lang="ja-JP" altLang="en-US" dirty="0">
                <a:solidFill>
                  <a:srgbClr val="0D0D0D"/>
                </a:solidFill>
                <a:latin typeface="+mn-ea"/>
              </a:rPr>
              <a:t>継続トライアル販売のご案内</a:t>
            </a:r>
          </a:p>
        </p:txBody>
      </p:sp>
      <p:sp>
        <p:nvSpPr>
          <p:cNvPr id="2" name="テキスト プレースホルダー 5">
            <a:extLst>
              <a:ext uri="{FF2B5EF4-FFF2-40B4-BE49-F238E27FC236}">
                <a16:creationId xmlns:a16="http://schemas.microsoft.com/office/drawing/2014/main" id="{1D30C431-79B3-47A5-90E3-8B8FC2905E74}"/>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en-US" altLang="ja-JP">
                <a:solidFill>
                  <a:srgbClr val="000048"/>
                </a:solidFill>
              </a:rPr>
              <a:t>01</a:t>
            </a:r>
          </a:p>
        </p:txBody>
      </p:sp>
      <p:pic>
        <p:nvPicPr>
          <p:cNvPr id="4" name="図プレースホルダー 10" descr="アイコン&#10;&#10;自動的に生成された説明">
            <a:extLst>
              <a:ext uri="{FF2B5EF4-FFF2-40B4-BE49-F238E27FC236}">
                <a16:creationId xmlns:a16="http://schemas.microsoft.com/office/drawing/2014/main" id="{6E48D765-DBB0-41C9-52BC-2B2C8FD7E40E}"/>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2587" y="3019035"/>
            <a:ext cx="1586282" cy="1464484"/>
          </a:xfrm>
          <a:solidFill>
            <a:srgbClr val="FFFFFF"/>
          </a:solidFill>
        </p:spPr>
      </p:pic>
    </p:spTree>
    <p:extLst>
      <p:ext uri="{BB962C8B-B14F-4D97-AF65-F5344CB8AC3E}">
        <p14:creationId xmlns:p14="http://schemas.microsoft.com/office/powerpoint/2010/main" val="32292509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898A56-FD9A-C639-4C67-ED45B195F02F}"/>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5CF0F66-C186-E658-3C28-6B3E50B33772}"/>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B732B60D-5855-7451-B2EB-3F0F2F2C727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DF32470-2246-5855-1E80-349F231305D0}"/>
              </a:ext>
            </a:extLst>
          </p:cNvPr>
          <p:cNvSpPr>
            <a:spLocks noGrp="1"/>
          </p:cNvSpPr>
          <p:nvPr>
            <p:ph type="body" sz="quarter" idx="10"/>
          </p:nvPr>
        </p:nvSpPr>
        <p:spPr/>
        <p:txBody>
          <a:bodyPr/>
          <a:lstStyle/>
          <a:p>
            <a:r>
              <a:rPr lang="ja-JP" altLang="en-US" dirty="0">
                <a:latin typeface="+mn-ea"/>
                <a:cs typeface="メイリオ" panose="020B0604030504040204" pitchFamily="50" charset="-128"/>
              </a:rPr>
              <a:t>スペック詳細</a:t>
            </a:r>
          </a:p>
        </p:txBody>
      </p:sp>
      <p:graphicFrame>
        <p:nvGraphicFramePr>
          <p:cNvPr id="3" name="表 2">
            <a:extLst>
              <a:ext uri="{FF2B5EF4-FFF2-40B4-BE49-F238E27FC236}">
                <a16:creationId xmlns:a16="http://schemas.microsoft.com/office/drawing/2014/main" id="{C4F29F62-0AF0-9EFA-CC20-7C441C43285E}"/>
              </a:ext>
            </a:extLst>
          </p:cNvPr>
          <p:cNvGraphicFramePr>
            <a:graphicFrameLocks noGrp="1"/>
          </p:cNvGraphicFramePr>
          <p:nvPr>
            <p:extLst>
              <p:ext uri="{D42A27DB-BD31-4B8C-83A1-F6EECF244321}">
                <p14:modId xmlns:p14="http://schemas.microsoft.com/office/powerpoint/2010/main" val="2547416423"/>
              </p:ext>
            </p:extLst>
          </p:nvPr>
        </p:nvGraphicFramePr>
        <p:xfrm>
          <a:off x="226530" y="1049155"/>
          <a:ext cx="11723571" cy="5416282"/>
        </p:xfrm>
        <a:graphic>
          <a:graphicData uri="http://schemas.openxmlformats.org/drawingml/2006/table">
            <a:tbl>
              <a:tblPr firstCol="1" bandRow="1"/>
              <a:tblGrid>
                <a:gridCol w="2178202">
                  <a:extLst>
                    <a:ext uri="{9D8B030D-6E8A-4147-A177-3AD203B41FA5}">
                      <a16:colId xmlns:a16="http://schemas.microsoft.com/office/drawing/2014/main" val="3360389588"/>
                    </a:ext>
                  </a:extLst>
                </a:gridCol>
                <a:gridCol w="9545369">
                  <a:extLst>
                    <a:ext uri="{9D8B030D-6E8A-4147-A177-3AD203B41FA5}">
                      <a16:colId xmlns:a16="http://schemas.microsoft.com/office/drawing/2014/main" val="4090552857"/>
                    </a:ext>
                  </a:extLst>
                </a:gridCol>
              </a:tblGrid>
              <a:tr h="62740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契約分類</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rPr>
                        <a:t>※LBPM</a:t>
                      </a: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でのお申し込み時に選択</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15875">
                        <a:spcBef>
                          <a:spcPts val="260"/>
                        </a:spcBef>
                      </a:pP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①申込商品：特集・タイアップ広告・クリエイティブ企画（レギュラー商品）</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全プラン共通</a:t>
                      </a:r>
                    </a:p>
                    <a:p>
                      <a:pPr marL="15875">
                        <a:spcBef>
                          <a:spcPts val="260"/>
                        </a:spcBef>
                      </a:pP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②契約分類、③契約サービス詳細</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100" b="0" u="none" strike="noStrike" kern="1200" cap="none" spc="0" normalizeH="0" baseline="0" noProof="0" dirty="0">
                        <a:ln>
                          <a:noFill/>
                        </a:ln>
                        <a:solidFill>
                          <a:schemeClr val="tx1">
                            <a:lumMod val="75000"/>
                            <a:lumOff val="25000"/>
                          </a:schemeClr>
                        </a:solidFill>
                        <a:effectLst/>
                        <a:uLnTx/>
                        <a:uFillTx/>
                        <a:latin typeface="+mn-ea"/>
                        <a:ea typeface="+mn-ea"/>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057322875"/>
                  </a:ext>
                </a:extLst>
              </a:tr>
              <a:tr h="62740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お申し込み期限</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dirty="0">
                          <a:ln>
                            <a:noFill/>
                          </a:ln>
                          <a:solidFill>
                            <a:schemeClr val="tx1">
                              <a:lumMod val="75000"/>
                              <a:lumOff val="25000"/>
                            </a:schemeClr>
                          </a:solidFill>
                          <a:effectLst/>
                          <a:uLnTx/>
                          <a:uFillTx/>
                          <a:latin typeface="+mn-ea"/>
                          <a:ea typeface="+mn-ea"/>
                        </a:rPr>
                        <a:t>原則として、掲載開始の</a:t>
                      </a:r>
                      <a:r>
                        <a:rPr kumimoji="1" lang="en-US" altLang="ja-JP" sz="1100" b="0" u="none" strike="noStrike" kern="1200" cap="none" spc="0" normalizeH="0" baseline="0" noProof="0" dirty="0">
                          <a:ln>
                            <a:noFill/>
                          </a:ln>
                          <a:solidFill>
                            <a:schemeClr val="tx1"/>
                          </a:solidFill>
                          <a:effectLst/>
                          <a:uLnTx/>
                          <a:uFillTx/>
                          <a:latin typeface="+mn-ea"/>
                          <a:ea typeface="+mn-ea"/>
                        </a:rPr>
                        <a:t>10</a:t>
                      </a:r>
                      <a:r>
                        <a:rPr kumimoji="1" lang="ja-JP" altLang="en-US" sz="1100" b="0" u="none" strike="noStrike" kern="1200" cap="none" spc="0" normalizeH="0" baseline="0" noProof="0" dirty="0">
                          <a:ln>
                            <a:noFill/>
                          </a:ln>
                          <a:solidFill>
                            <a:schemeClr val="tx1"/>
                          </a:solidFill>
                          <a:effectLst/>
                          <a:uLnTx/>
                          <a:uFillTx/>
                          <a:latin typeface="+mn-ea"/>
                          <a:ea typeface="+mn-ea"/>
                        </a:rPr>
                        <a:t>営業日前</a:t>
                      </a:r>
                      <a:r>
                        <a:rPr kumimoji="1" lang="ja-JP" altLang="en-US" sz="1100" b="0" u="none" strike="noStrike" kern="1200" cap="none" spc="0" normalizeH="0" baseline="0" noProof="0" dirty="0">
                          <a:ln>
                            <a:noFill/>
                          </a:ln>
                          <a:solidFill>
                            <a:schemeClr val="tx1">
                              <a:lumMod val="75000"/>
                              <a:lumOff val="25000"/>
                            </a:schemeClr>
                          </a:solidFill>
                          <a:effectLst/>
                          <a:uLnTx/>
                          <a:uFillTx/>
                          <a:latin typeface="+mn-ea"/>
                          <a:ea typeface="+mn-ea"/>
                        </a:rPr>
                        <a:t>（ブランドリフトサーベイ実施の場合は</a:t>
                      </a:r>
                      <a:r>
                        <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rPr>
                        <a:t>15</a:t>
                      </a:r>
                      <a:r>
                        <a:rPr kumimoji="1" lang="ja-JP" altLang="en-US" sz="1100" b="0" u="none" strike="noStrike" kern="1200" cap="none" spc="0" normalizeH="0" baseline="0" noProof="0" dirty="0">
                          <a:ln>
                            <a:noFill/>
                          </a:ln>
                          <a:solidFill>
                            <a:schemeClr val="tx1">
                              <a:lumMod val="75000"/>
                              <a:lumOff val="25000"/>
                            </a:schemeClr>
                          </a:solidFill>
                          <a:effectLst/>
                          <a:uLnTx/>
                          <a:uFillTx/>
                          <a:latin typeface="+mn-ea"/>
                          <a:ea typeface="+mn-ea"/>
                        </a:rPr>
                        <a:t>営業日前）までにお申し込みください</a:t>
                      </a:r>
                      <a:endPar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100" b="0" u="none" strike="noStrike" kern="1200" cap="none" spc="0" normalizeH="0" baseline="0" noProof="0" dirty="0">
                          <a:ln>
                            <a:noFill/>
                          </a:ln>
                          <a:solidFill>
                            <a:schemeClr val="tx1">
                              <a:lumMod val="75000"/>
                              <a:lumOff val="25000"/>
                            </a:schemeClr>
                          </a:solidFill>
                          <a:effectLst/>
                          <a:uLnTx/>
                          <a:uFillTx/>
                          <a:latin typeface="+mn-ea"/>
                          <a:ea typeface="+mn-ea"/>
                        </a:rPr>
                        <a:t>所定の方法によるお申し込み契約の成立後はキャンセルは不可となります</a:t>
                      </a:r>
                      <a:endPar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100" b="0" u="none" strike="noStrike" kern="1200" cap="none" spc="0" normalizeH="0" baseline="0" noProof="0" dirty="0">
                          <a:ln>
                            <a:noFill/>
                          </a:ln>
                          <a:solidFill>
                            <a:schemeClr val="tx1">
                              <a:lumMod val="75000"/>
                              <a:lumOff val="25000"/>
                            </a:schemeClr>
                          </a:solidFill>
                          <a:effectLst/>
                          <a:uLnTx/>
                          <a:uFillTx/>
                          <a:latin typeface="+mn-ea"/>
                          <a:ea typeface="+mn-ea"/>
                        </a:rPr>
                        <a:t>お申し込み時に掲載期間が未決定の場合は、別途、掲載開始日の</a:t>
                      </a:r>
                      <a:r>
                        <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rPr>
                        <a:t>5</a:t>
                      </a:r>
                      <a:r>
                        <a:rPr kumimoji="1" lang="ja-JP" altLang="en-US" sz="1100" b="0" u="none" strike="noStrike" kern="1200" cap="none" spc="0" normalizeH="0" baseline="0" noProof="0" dirty="0">
                          <a:ln>
                            <a:noFill/>
                          </a:ln>
                          <a:solidFill>
                            <a:schemeClr val="tx1">
                              <a:lumMod val="75000"/>
                              <a:lumOff val="25000"/>
                            </a:schemeClr>
                          </a:solidFill>
                          <a:effectLst/>
                          <a:uLnTx/>
                          <a:uFillTx/>
                          <a:latin typeface="+mn-ea"/>
                          <a:ea typeface="+mn-ea"/>
                        </a:rPr>
                        <a:t>営業日前までに発注フォームの掲載期間を更新いただきます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49198938"/>
                  </a:ext>
                </a:extLst>
              </a:tr>
              <a:tr h="33763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有効期限</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mn-ea"/>
                          <a:ea typeface="+mn-ea"/>
                          <a:cs typeface="メイリオ" panose="020B0604030504040204" pitchFamily="50" charset="-128"/>
                        </a:rPr>
                        <a:t>2026</a:t>
                      </a:r>
                      <a:r>
                        <a:rPr kumimoji="1" lang="ja-JP" altLang="en-US" sz="1100" kern="1200" dirty="0">
                          <a:solidFill>
                            <a:srgbClr val="0D0D0D"/>
                          </a:solidFill>
                          <a:latin typeface="+mn-ea"/>
                          <a:ea typeface="+mn-ea"/>
                          <a:cs typeface="メイリオ" panose="020B0604030504040204" pitchFamily="50" charset="-128"/>
                        </a:rPr>
                        <a:t>年</a:t>
                      </a:r>
                      <a:r>
                        <a:rPr kumimoji="1" lang="en-US" altLang="ja-JP" sz="1100" kern="1200" dirty="0">
                          <a:solidFill>
                            <a:srgbClr val="0D0D0D"/>
                          </a:solidFill>
                          <a:latin typeface="+mn-ea"/>
                          <a:ea typeface="+mn-ea"/>
                          <a:cs typeface="メイリオ" panose="020B0604030504040204" pitchFamily="50" charset="-128"/>
                        </a:rPr>
                        <a:t>7</a:t>
                      </a:r>
                      <a:r>
                        <a:rPr kumimoji="1" lang="ja-JP" altLang="en-US" sz="1100" kern="1200" dirty="0">
                          <a:solidFill>
                            <a:srgbClr val="0D0D0D"/>
                          </a:solidFill>
                          <a:latin typeface="+mn-ea"/>
                          <a:ea typeface="+mn-ea"/>
                          <a:cs typeface="メイリオ" panose="020B0604030504040204" pitchFamily="50" charset="-128"/>
                        </a:rPr>
                        <a:t>月</a:t>
                      </a:r>
                      <a:r>
                        <a:rPr kumimoji="1" lang="en-US" altLang="ja-JP" sz="1100" kern="1200" dirty="0">
                          <a:solidFill>
                            <a:srgbClr val="0D0D0D"/>
                          </a:solidFill>
                          <a:latin typeface="+mn-ea"/>
                          <a:ea typeface="+mn-ea"/>
                          <a:cs typeface="メイリオ" panose="020B0604030504040204" pitchFamily="50" charset="-128"/>
                        </a:rPr>
                        <a:t>1</a:t>
                      </a:r>
                      <a:r>
                        <a:rPr kumimoji="1" lang="ja-JP" altLang="en-US" sz="1100" kern="1200" dirty="0">
                          <a:solidFill>
                            <a:srgbClr val="0D0D0D"/>
                          </a:solidFill>
                          <a:latin typeface="+mn-ea"/>
                          <a:ea typeface="+mn-ea"/>
                          <a:cs typeface="メイリオ" panose="020B0604030504040204" pitchFamily="50" charset="-128"/>
                        </a:rPr>
                        <a:t>日～</a:t>
                      </a:r>
                      <a:r>
                        <a:rPr kumimoji="1" lang="en-US" altLang="ja-JP" sz="1100" kern="1200" dirty="0">
                          <a:solidFill>
                            <a:srgbClr val="0D0D0D"/>
                          </a:solidFill>
                          <a:latin typeface="+mn-ea"/>
                          <a:ea typeface="+mn-ea"/>
                          <a:cs typeface="メイリオ" panose="020B0604030504040204" pitchFamily="50" charset="-128"/>
                        </a:rPr>
                        <a:t>2026</a:t>
                      </a:r>
                      <a:r>
                        <a:rPr kumimoji="1" lang="ja-JP" altLang="en-US" sz="1100" kern="1200" dirty="0">
                          <a:solidFill>
                            <a:srgbClr val="0D0D0D"/>
                          </a:solidFill>
                          <a:latin typeface="+mn-ea"/>
                          <a:ea typeface="+mn-ea"/>
                          <a:cs typeface="メイリオ" panose="020B0604030504040204" pitchFamily="50" charset="-128"/>
                        </a:rPr>
                        <a:t>年</a:t>
                      </a:r>
                      <a:r>
                        <a:rPr kumimoji="1" lang="en-US" altLang="ja-JP" sz="1100" kern="1200" dirty="0">
                          <a:solidFill>
                            <a:srgbClr val="0D0D0D"/>
                          </a:solidFill>
                          <a:latin typeface="+mn-ea"/>
                          <a:ea typeface="+mn-ea"/>
                          <a:cs typeface="メイリオ" panose="020B0604030504040204" pitchFamily="50" charset="-128"/>
                        </a:rPr>
                        <a:t>9</a:t>
                      </a:r>
                      <a:r>
                        <a:rPr kumimoji="1" lang="ja-JP" altLang="en-US" sz="1100" kern="1200" dirty="0">
                          <a:solidFill>
                            <a:srgbClr val="0D0D0D"/>
                          </a:solidFill>
                          <a:latin typeface="+mn-ea"/>
                          <a:ea typeface="+mn-ea"/>
                          <a:cs typeface="メイリオ" panose="020B0604030504040204" pitchFamily="50" charset="-128"/>
                        </a:rPr>
                        <a:t>月</a:t>
                      </a:r>
                      <a:r>
                        <a:rPr kumimoji="1" lang="en-US" altLang="ja-JP" sz="1100" kern="1200" dirty="0">
                          <a:solidFill>
                            <a:srgbClr val="0D0D0D"/>
                          </a:solidFill>
                          <a:latin typeface="+mn-ea"/>
                          <a:ea typeface="+mn-ea"/>
                          <a:cs typeface="メイリオ" panose="020B0604030504040204" pitchFamily="50" charset="-128"/>
                        </a:rPr>
                        <a:t>30</a:t>
                      </a:r>
                      <a:r>
                        <a:rPr kumimoji="1" lang="ja-JP" altLang="en-US" sz="1100" kern="1200" dirty="0">
                          <a:solidFill>
                            <a:srgbClr val="0D0D0D"/>
                          </a:solidFill>
                          <a:latin typeface="+mn-ea"/>
                          <a:ea typeface="+mn-ea"/>
                          <a:cs typeface="メイリオ" panose="020B0604030504040204" pitchFamily="50" charset="-128"/>
                        </a:rPr>
                        <a:t>日　掲載分</a:t>
                      </a:r>
                      <a:endParaRPr kumimoji="1" lang="en-US" altLang="ja-JP" sz="1100" kern="1200" dirty="0">
                        <a:solidFill>
                          <a:srgbClr val="0D0D0D"/>
                        </a:solidFill>
                        <a:latin typeface="+mn-ea"/>
                        <a:ea typeface="+mn-ea"/>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601824"/>
                  </a:ext>
                </a:extLst>
              </a:tr>
              <a:tr h="62740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レポート</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12700">
                        <a:spcBef>
                          <a:spcPts val="100"/>
                        </a:spcBef>
                      </a:pPr>
                      <a:r>
                        <a:rPr lang="ja-JP" altLang="en-US" sz="1100" spc="30" dirty="0">
                          <a:solidFill>
                            <a:srgbClr val="333333"/>
                          </a:solidFill>
                          <a:latin typeface="Meiryo" panose="020B0604030504040204" pitchFamily="34" charset="-128"/>
                          <a:ea typeface="Meiryo" panose="020B0604030504040204" pitchFamily="34" charset="-128"/>
                          <a:cs typeface="Arial Unicode MS"/>
                        </a:rPr>
                        <a:t>・レポート項目：記事</a:t>
                      </a:r>
                      <a:r>
                        <a:rPr lang="en-US" altLang="ja-JP" sz="1100" spc="25" dirty="0">
                          <a:solidFill>
                            <a:srgbClr val="333333"/>
                          </a:solidFill>
                          <a:latin typeface="Meiryo" panose="020B0604030504040204" pitchFamily="34" charset="-128"/>
                          <a:ea typeface="Meiryo" panose="020B0604030504040204" pitchFamily="34" charset="-128"/>
                          <a:cs typeface="Arial Unicode MS"/>
                        </a:rPr>
                        <a:t>PV</a:t>
                      </a:r>
                      <a:r>
                        <a:rPr lang="ja-JP" altLang="en-US" sz="1100" spc="30" dirty="0">
                          <a:solidFill>
                            <a:srgbClr val="333333"/>
                          </a:solidFill>
                          <a:latin typeface="Meiryo" panose="020B0604030504040204" pitchFamily="34" charset="-128"/>
                          <a:ea typeface="Meiryo" panose="020B0604030504040204" pitchFamily="34" charset="-128"/>
                          <a:cs typeface="Arial Unicode MS"/>
                        </a:rPr>
                        <a:t>数</a:t>
                      </a:r>
                      <a:r>
                        <a:rPr lang="ja-JP" altLang="en-US" sz="1100" spc="-320" dirty="0">
                          <a:solidFill>
                            <a:srgbClr val="333333"/>
                          </a:solidFill>
                          <a:latin typeface="Meiryo" panose="020B0604030504040204" pitchFamily="34" charset="-128"/>
                          <a:ea typeface="Meiryo" panose="020B0604030504040204" pitchFamily="34" charset="-128"/>
                          <a:cs typeface="Arial Unicode MS"/>
                        </a:rPr>
                        <a:t>、</a:t>
                      </a:r>
                      <a:r>
                        <a:rPr lang="ja-JP" altLang="en-US" sz="1100" spc="25" dirty="0">
                          <a:solidFill>
                            <a:srgbClr val="333333"/>
                          </a:solidFill>
                          <a:latin typeface="Meiryo" panose="020B0604030504040204" pitchFamily="34" charset="-128"/>
                          <a:ea typeface="Meiryo" panose="020B0604030504040204" pitchFamily="34" charset="-128"/>
                          <a:cs typeface="Arial Unicode MS"/>
                        </a:rPr>
                        <a:t>指</a:t>
                      </a:r>
                      <a:r>
                        <a:rPr lang="ja-JP" altLang="en-US" sz="1100" spc="-30" dirty="0">
                          <a:solidFill>
                            <a:srgbClr val="333333"/>
                          </a:solidFill>
                          <a:latin typeface="Meiryo" panose="020B0604030504040204" pitchFamily="34" charset="-128"/>
                          <a:ea typeface="Meiryo" panose="020B0604030504040204" pitchFamily="34" charset="-128"/>
                          <a:cs typeface="Arial Unicode MS"/>
                        </a:rPr>
                        <a:t>定</a:t>
                      </a:r>
                      <a:r>
                        <a:rPr lang="ja-JP" altLang="en-US" sz="1100" spc="-80" dirty="0">
                          <a:solidFill>
                            <a:srgbClr val="333333"/>
                          </a:solidFill>
                          <a:latin typeface="Meiryo" panose="020B0604030504040204" pitchFamily="34" charset="-128"/>
                          <a:ea typeface="Meiryo" panose="020B0604030504040204" pitchFamily="34" charset="-128"/>
                          <a:cs typeface="Arial Unicode MS"/>
                        </a:rPr>
                        <a:t>リ</a:t>
                      </a:r>
                      <a:r>
                        <a:rPr lang="ja-JP" altLang="en-US" sz="1100" spc="-35" dirty="0">
                          <a:solidFill>
                            <a:srgbClr val="333333"/>
                          </a:solidFill>
                          <a:latin typeface="Meiryo" panose="020B0604030504040204" pitchFamily="34" charset="-128"/>
                          <a:ea typeface="Meiryo" panose="020B0604030504040204" pitchFamily="34" charset="-128"/>
                          <a:cs typeface="Arial Unicode MS"/>
                        </a:rPr>
                        <a:t>ン</a:t>
                      </a:r>
                      <a:r>
                        <a:rPr lang="ja-JP" altLang="en-US" sz="1100" spc="-25" dirty="0">
                          <a:solidFill>
                            <a:srgbClr val="333333"/>
                          </a:solidFill>
                          <a:latin typeface="Meiryo" panose="020B0604030504040204" pitchFamily="34" charset="-128"/>
                          <a:ea typeface="Meiryo" panose="020B0604030504040204" pitchFamily="34" charset="-128"/>
                          <a:cs typeface="Arial Unicode MS"/>
                        </a:rPr>
                        <a:t>ク</a:t>
                      </a:r>
                      <a:r>
                        <a:rPr lang="ja-JP" altLang="en-US" sz="1100" spc="10" dirty="0">
                          <a:solidFill>
                            <a:srgbClr val="333333"/>
                          </a:solidFill>
                          <a:latin typeface="Meiryo" panose="020B0604030504040204" pitchFamily="34" charset="-128"/>
                          <a:ea typeface="Meiryo" panose="020B0604030504040204" pitchFamily="34" charset="-128"/>
                          <a:cs typeface="Arial Unicode MS"/>
                        </a:rPr>
                        <a:t>先</a:t>
                      </a:r>
                      <a:r>
                        <a:rPr lang="ja-JP" altLang="en-US" sz="1100" spc="-5" dirty="0">
                          <a:solidFill>
                            <a:srgbClr val="333333"/>
                          </a:solidFill>
                          <a:latin typeface="Meiryo" panose="020B0604030504040204" pitchFamily="34" charset="-128"/>
                          <a:ea typeface="Meiryo" panose="020B0604030504040204" pitchFamily="34" charset="-128"/>
                          <a:cs typeface="Arial Unicode MS"/>
                        </a:rPr>
                        <a:t>へ</a:t>
                      </a:r>
                      <a:r>
                        <a:rPr lang="ja-JP" altLang="en-US" sz="1100" dirty="0">
                          <a:solidFill>
                            <a:srgbClr val="333333"/>
                          </a:solidFill>
                          <a:latin typeface="Meiryo" panose="020B0604030504040204" pitchFamily="34" charset="-128"/>
                          <a:ea typeface="Meiryo" panose="020B0604030504040204" pitchFamily="34" charset="-128"/>
                          <a:cs typeface="Arial Unicode MS"/>
                        </a:rPr>
                        <a:t>の</a:t>
                      </a:r>
                      <a:r>
                        <a:rPr lang="ja-JP" altLang="en-US" sz="1100" spc="25" dirty="0">
                          <a:solidFill>
                            <a:srgbClr val="333333"/>
                          </a:solidFill>
                          <a:latin typeface="Meiryo" panose="020B0604030504040204" pitchFamily="34" charset="-128"/>
                          <a:ea typeface="Meiryo" panose="020B0604030504040204" pitchFamily="34" charset="-128"/>
                          <a:cs typeface="Arial Unicode MS"/>
                        </a:rPr>
                        <a:t>遷移数</a:t>
                      </a:r>
                      <a:endParaRPr lang="ja-JP" altLang="en-US" sz="1100" dirty="0">
                        <a:latin typeface="Meiryo" panose="020B0604030504040204" pitchFamily="34" charset="-128"/>
                        <a:ea typeface="Meiryo" panose="020B0604030504040204" pitchFamily="34" charset="-128"/>
                        <a:cs typeface="Arial Unicode MS"/>
                      </a:endParaRPr>
                    </a:p>
                    <a:p>
                      <a:pPr marL="15875">
                        <a:spcBef>
                          <a:spcPts val="260"/>
                        </a:spcBef>
                      </a:pPr>
                      <a:r>
                        <a:rPr kumimoji="1" lang="ja-JP" altLang="en-US" sz="1100" kern="1200" spc="25" dirty="0">
                          <a:solidFill>
                            <a:srgbClr val="0D0D0D"/>
                          </a:solidFill>
                          <a:latin typeface="+mn-ea"/>
                          <a:ea typeface="+mn-ea"/>
                          <a:cs typeface="Arial Unicode MS"/>
                        </a:rPr>
                        <a:t>・レポート提出日：</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掲載開</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始</a:t>
                      </a:r>
                      <a:r>
                        <a:rPr lang="ja-JP" altLang="en-US" sz="1100" spc="-45" dirty="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100" spc="-70" dirty="0">
                          <a:solidFill>
                            <a:schemeClr val="tx1">
                              <a:lumMod val="75000"/>
                              <a:lumOff val="25000"/>
                            </a:schemeClr>
                          </a:solidFill>
                          <a:latin typeface="Meiryo" panose="020B0604030504040204" pitchFamily="34" charset="-128"/>
                          <a:ea typeface="Meiryo" panose="020B0604030504040204" pitchFamily="34" charset="-128"/>
                          <a:cs typeface="Arial Unicode MS"/>
                        </a:rPr>
                        <a:t>よ</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り</a:t>
                      </a:r>
                      <a:r>
                        <a:rPr lang="en-US" altLang="ja-JP" sz="1100" spc="50" dirty="0">
                          <a:solidFill>
                            <a:schemeClr val="tx1">
                              <a:lumMod val="75000"/>
                              <a:lumOff val="25000"/>
                            </a:schemeClr>
                          </a:solidFill>
                          <a:latin typeface="Meiryo" panose="020B0604030504040204" pitchFamily="34" charset="-128"/>
                          <a:ea typeface="Meiryo" panose="020B0604030504040204" pitchFamily="34" charset="-128"/>
                          <a:cs typeface="Arial Unicode MS"/>
                        </a:rPr>
                        <a:t>10</a:t>
                      </a:r>
                      <a:r>
                        <a:rPr lang="ja-JP" altLang="en-US" sz="1100" spc="75" dirty="0">
                          <a:solidFill>
                            <a:schemeClr val="tx1">
                              <a:lumMod val="75000"/>
                              <a:lumOff val="25000"/>
                            </a:schemeClr>
                          </a:solidFill>
                          <a:latin typeface="Meiryo" panose="020B0604030504040204" pitchFamily="34" charset="-128"/>
                          <a:ea typeface="Meiryo" panose="020B0604030504040204" pitchFamily="34" charset="-128"/>
                          <a:cs typeface="Arial Unicode MS"/>
                        </a:rPr>
                        <a:t>営</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業</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以</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内</a:t>
                      </a:r>
                    </a:p>
                    <a:p>
                      <a:pPr marL="12700">
                        <a:spcBef>
                          <a:spcPts val="160"/>
                        </a:spcBef>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掲</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載</a:t>
                      </a:r>
                      <a:r>
                        <a:rPr lang="ja-JP" altLang="en-US" sz="1100" spc="-45" dirty="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100" spc="-70" dirty="0">
                          <a:solidFill>
                            <a:schemeClr val="tx1">
                              <a:lumMod val="75000"/>
                              <a:lumOff val="25000"/>
                            </a:schemeClr>
                          </a:solidFill>
                          <a:latin typeface="Meiryo" panose="020B0604030504040204" pitchFamily="34" charset="-128"/>
                          <a:ea typeface="Meiryo" panose="020B0604030504040204" pitchFamily="34" charset="-128"/>
                          <a:cs typeface="Arial Unicode MS"/>
                        </a:rPr>
                        <a:t>よ</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り</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7</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分</a:t>
                      </a:r>
                      <a:r>
                        <a:rPr lang="ja-JP" altLang="en-US" sz="1100" spc="-5" dirty="0">
                          <a:solidFill>
                            <a:schemeClr val="tx1">
                              <a:lumMod val="75000"/>
                              <a:lumOff val="25000"/>
                            </a:schemeClr>
                          </a:solidFill>
                          <a:latin typeface="Meiryo" panose="020B0604030504040204" pitchFamily="34" charset="-128"/>
                          <a:ea typeface="Meiryo" panose="020B0604030504040204" pitchFamily="34" charset="-128"/>
                          <a:cs typeface="Arial Unicode MS"/>
                        </a:rPr>
                        <a:t>を</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集</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計し、ご報告</a:t>
                      </a:r>
                      <a:r>
                        <a:rPr lang="ja-JP" altLang="en-US" sz="1100" spc="-15" dirty="0">
                          <a:solidFill>
                            <a:schemeClr val="tx1">
                              <a:lumMod val="75000"/>
                              <a:lumOff val="25000"/>
                            </a:schemeClr>
                          </a:solidFill>
                          <a:latin typeface="Meiryo" panose="020B0604030504040204" pitchFamily="34" charset="-128"/>
                          <a:ea typeface="Meiryo" panose="020B0604030504040204" pitchFamily="34" charset="-128"/>
                          <a:cs typeface="Arial Unicode MS"/>
                        </a:rPr>
                        <a:t>い</a:t>
                      </a:r>
                      <a:r>
                        <a:rPr lang="ja-JP" altLang="en-US" sz="1100" spc="-45" dirty="0">
                          <a:solidFill>
                            <a:schemeClr val="tx1">
                              <a:lumMod val="75000"/>
                              <a:lumOff val="25000"/>
                            </a:schemeClr>
                          </a:solidFill>
                          <a:latin typeface="Meiryo" panose="020B0604030504040204" pitchFamily="34" charset="-128"/>
                          <a:ea typeface="Meiryo" panose="020B0604030504040204" pitchFamily="34" charset="-128"/>
                          <a:cs typeface="Arial Unicode MS"/>
                        </a:rPr>
                        <a:t>た</a:t>
                      </a:r>
                      <a:r>
                        <a:rPr lang="ja-JP" altLang="en-US" sz="1100" spc="-50" dirty="0">
                          <a:solidFill>
                            <a:schemeClr val="tx1">
                              <a:lumMod val="75000"/>
                              <a:lumOff val="25000"/>
                            </a:schemeClr>
                          </a:solidFill>
                          <a:latin typeface="Meiryo" panose="020B0604030504040204" pitchFamily="34" charset="-128"/>
                          <a:ea typeface="Meiryo" panose="020B0604030504040204" pitchFamily="34" charset="-128"/>
                          <a:cs typeface="Arial Unicode MS"/>
                        </a:rPr>
                        <a:t>し</a:t>
                      </a:r>
                      <a:r>
                        <a:rPr lang="ja-JP" altLang="en-US" sz="1100" spc="-30" dirty="0">
                          <a:solidFill>
                            <a:schemeClr val="tx1">
                              <a:lumMod val="75000"/>
                              <a:lumOff val="25000"/>
                            </a:schemeClr>
                          </a:solidFill>
                          <a:latin typeface="Meiryo" panose="020B0604030504040204" pitchFamily="34" charset="-128"/>
                          <a:ea typeface="Meiryo" panose="020B0604030504040204" pitchFamily="34" charset="-128"/>
                          <a:cs typeface="Arial Unicode MS"/>
                        </a:rPr>
                        <a:t>ま</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46785887"/>
                  </a:ext>
                </a:extLst>
              </a:tr>
              <a:tr h="62740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審査</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3335">
                        <a:lnSpc>
                          <a:spcPct val="100000"/>
                        </a:lnSpc>
                        <a:spcBef>
                          <a:spcPts val="260"/>
                        </a:spcBef>
                      </a:pP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①企業商材可否審査</a:t>
                      </a:r>
                    </a:p>
                    <a:p>
                      <a:pPr marL="13335">
                        <a:lnSpc>
                          <a:spcPct val="100000"/>
                        </a:lnSpc>
                        <a:spcBef>
                          <a:spcPts val="260"/>
                        </a:spcBef>
                      </a:pP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下記フォームより申請をお願い致します。</a:t>
                      </a:r>
                      <a:endPar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2700" marR="5080" indent="7620">
                        <a:lnSpc>
                          <a:spcPts val="1060"/>
                        </a:lnSpc>
                        <a:spcBef>
                          <a:spcPts val="100"/>
                        </a:spcBef>
                      </a:pPr>
                      <a:r>
                        <a:rPr lang="en" altLang="ja-JP" sz="1100" dirty="0">
                          <a:solidFill>
                            <a:srgbClr val="DCA10D"/>
                          </a:solidFill>
                          <a:latin typeface="Meiryo"/>
                          <a:ea typeface="Meiryo"/>
                          <a:hlinkClick r:id="rId3"/>
                        </a:rPr>
                        <a:t>https://form-business.yahoo.co.jp/claris/enqueteForm?inquiry_type=review_lnds</a:t>
                      </a:r>
                      <a:endParaRPr lang="en" altLang="ja-JP" sz="1100" dirty="0">
                        <a:solidFill>
                          <a:srgbClr val="DCA10D"/>
                        </a:solidFill>
                        <a:latin typeface="Meiryo"/>
                        <a:ea typeface="Meiryo"/>
                      </a:endParaRPr>
                    </a:p>
                    <a:p>
                      <a:pPr marL="13335">
                        <a:lnSpc>
                          <a:spcPct val="100000"/>
                        </a:lnSpc>
                        <a:spcBef>
                          <a:spcPts val="260"/>
                        </a:spcBef>
                      </a:pP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②</a:t>
                      </a: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制作可否審査</a:t>
                      </a:r>
                    </a:p>
                    <a:p>
                      <a:pPr marL="13335">
                        <a:lnSpc>
                          <a:spcPct val="100000"/>
                        </a:lnSpc>
                        <a:spcBef>
                          <a:spcPts val="260"/>
                        </a:spcBef>
                      </a:pP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企業商材可否審査通過後、制作可否判断シートを電子メールに添付し、下記のメールアドレスまでご送付ください。</a:t>
                      </a:r>
                    </a:p>
                    <a:p>
                      <a:pPr latinLnBrk="1">
                        <a:lnSpc>
                          <a:spcPts val="1060"/>
                        </a:lnSpc>
                        <a:buClr>
                          <a:srgbClr val="0AC200"/>
                        </a:buClr>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hlinkClick r:id="rId4"/>
                        </a:rPr>
                        <a:t>ml-sales-media-req@lycorp.co.jp</a:t>
                      </a: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3345014"/>
                  </a:ext>
                </a:extLst>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配信時間について</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12700" indent="7620" algn="just">
                        <a:lnSpc>
                          <a:spcPct val="119100"/>
                        </a:lnSpc>
                      </a:pPr>
                      <a:r>
                        <a:rPr lang="ja-JP" altLang="ja-JP" sz="1100" spc="25" dirty="0">
                          <a:solidFill>
                            <a:schemeClr val="tx1">
                              <a:lumMod val="75000"/>
                              <a:lumOff val="25000"/>
                            </a:schemeClr>
                          </a:solidFill>
                          <a:latin typeface="Meiryo"/>
                          <a:ea typeface="Meiryo"/>
                          <a:cs typeface="Arial Unicode MS"/>
                        </a:rPr>
                        <a:t>配信時の混雑緩和のため、昼刊は</a:t>
                      </a:r>
                      <a:r>
                        <a:rPr lang="en-US" altLang="ja-JP" sz="1100" spc="25" dirty="0">
                          <a:solidFill>
                            <a:schemeClr val="tx1">
                              <a:lumMod val="75000"/>
                              <a:lumOff val="25000"/>
                            </a:schemeClr>
                          </a:solidFill>
                          <a:latin typeface="Meiryo"/>
                          <a:ea typeface="Meiryo"/>
                          <a:cs typeface="Arial Unicode MS"/>
                        </a:rPr>
                        <a:t>11:57</a:t>
                      </a:r>
                      <a:r>
                        <a:rPr lang="ja-JP" altLang="ja-JP" sz="1100" spc="25" dirty="0">
                          <a:solidFill>
                            <a:schemeClr val="tx1">
                              <a:lumMod val="75000"/>
                              <a:lumOff val="25000"/>
                            </a:schemeClr>
                          </a:solidFill>
                          <a:latin typeface="Meiryo"/>
                          <a:ea typeface="Meiryo"/>
                          <a:cs typeface="Arial Unicode MS"/>
                        </a:rPr>
                        <a:t>頃から、夕刊は</a:t>
                      </a:r>
                      <a:r>
                        <a:rPr lang="en-US" altLang="ja-JP" sz="1100" spc="25" dirty="0">
                          <a:solidFill>
                            <a:schemeClr val="tx1">
                              <a:lumMod val="75000"/>
                              <a:lumOff val="25000"/>
                            </a:schemeClr>
                          </a:solidFill>
                          <a:latin typeface="Meiryo"/>
                          <a:ea typeface="Meiryo"/>
                          <a:cs typeface="Arial Unicode MS"/>
                        </a:rPr>
                        <a:t>17:</a:t>
                      </a:r>
                      <a:r>
                        <a:rPr lang="ja-JP" altLang="ja-JP" sz="1100" spc="25" dirty="0">
                          <a:solidFill>
                            <a:schemeClr val="tx1">
                              <a:lumMod val="75000"/>
                              <a:lumOff val="25000"/>
                            </a:schemeClr>
                          </a:solidFill>
                          <a:latin typeface="Meiryo"/>
                          <a:ea typeface="Meiryo"/>
                          <a:cs typeface="Arial Unicode MS"/>
                        </a:rPr>
                        <a:t>57頃から、夜刊は</a:t>
                      </a:r>
                      <a:r>
                        <a:rPr lang="en-US" altLang="ja-JP" sz="1100" spc="25" dirty="0">
                          <a:solidFill>
                            <a:schemeClr val="tx1">
                              <a:lumMod val="75000"/>
                              <a:lumOff val="25000"/>
                            </a:schemeClr>
                          </a:solidFill>
                          <a:latin typeface="Meiryo"/>
                          <a:ea typeface="Meiryo"/>
                          <a:cs typeface="Arial Unicode MS"/>
                        </a:rPr>
                        <a:t>21:57</a:t>
                      </a:r>
                      <a:r>
                        <a:rPr lang="ja-JP" altLang="ja-JP" sz="1100" spc="25" dirty="0">
                          <a:solidFill>
                            <a:schemeClr val="tx1">
                              <a:lumMod val="75000"/>
                              <a:lumOff val="25000"/>
                            </a:schemeClr>
                          </a:solidFill>
                          <a:latin typeface="Meiryo"/>
                          <a:ea typeface="Meiryo"/>
                          <a:cs typeface="Arial Unicode MS"/>
                        </a:rPr>
                        <a:t>頃から順次配信を開始しております。ただし、通信環境や混雑状況によって、メッセージ到達まで数分遅延する可能性がございますのでご了承ください。</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6725094"/>
                  </a:ext>
                </a:extLst>
              </a:tr>
              <a:tr h="272189">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土日祝日</a:t>
                      </a:r>
                    </a:p>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配信枠について</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5875">
                        <a:spcBef>
                          <a:spcPts val="260"/>
                        </a:spcBef>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配信内容を平日営業日中に</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FIX</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いただくことが配信の条件となります。予めご了承ください。天災・事件・事故等が発生し、訴求内容と強い関連性が認められる等、広告主様が掲載取り止め、日程変更等を希望される場合を除き、営業日以外での変更依頼については原則お受けできかねますのでご了承ください</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00954264"/>
                  </a:ext>
                </a:extLst>
              </a:tr>
            </a:tbl>
          </a:graphicData>
        </a:graphic>
      </p:graphicFrame>
      <p:graphicFrame>
        <p:nvGraphicFramePr>
          <p:cNvPr id="5" name="表 4">
            <a:extLst>
              <a:ext uri="{FF2B5EF4-FFF2-40B4-BE49-F238E27FC236}">
                <a16:creationId xmlns:a16="http://schemas.microsoft.com/office/drawing/2014/main" id="{5C909EBB-DD17-F2A8-9436-CA6F7A11A8B3}"/>
              </a:ext>
            </a:extLst>
          </p:cNvPr>
          <p:cNvGraphicFramePr>
            <a:graphicFrameLocks noGrp="1"/>
          </p:cNvGraphicFramePr>
          <p:nvPr>
            <p:extLst>
              <p:ext uri="{D42A27DB-BD31-4B8C-83A1-F6EECF244321}">
                <p14:modId xmlns:p14="http://schemas.microsoft.com/office/powerpoint/2010/main" val="2746797210"/>
              </p:ext>
            </p:extLst>
          </p:nvPr>
        </p:nvGraphicFramePr>
        <p:xfrm>
          <a:off x="2575669" y="1483435"/>
          <a:ext cx="6618941" cy="1101962"/>
        </p:xfrm>
        <a:graphic>
          <a:graphicData uri="http://schemas.openxmlformats.org/drawingml/2006/table">
            <a:tbl>
              <a:tblPr firstRow="1" bandRow="1">
                <a:tableStyleId>{5C22544A-7EE6-4342-B048-85BDC9FD1C3A}</a:tableStyleId>
              </a:tblPr>
              <a:tblGrid>
                <a:gridCol w="2306917">
                  <a:extLst>
                    <a:ext uri="{9D8B030D-6E8A-4147-A177-3AD203B41FA5}">
                      <a16:colId xmlns:a16="http://schemas.microsoft.com/office/drawing/2014/main" val="3622377738"/>
                    </a:ext>
                  </a:extLst>
                </a:gridCol>
                <a:gridCol w="869576">
                  <a:extLst>
                    <a:ext uri="{9D8B030D-6E8A-4147-A177-3AD203B41FA5}">
                      <a16:colId xmlns:a16="http://schemas.microsoft.com/office/drawing/2014/main" val="362782687"/>
                    </a:ext>
                  </a:extLst>
                </a:gridCol>
                <a:gridCol w="3442448">
                  <a:extLst>
                    <a:ext uri="{9D8B030D-6E8A-4147-A177-3AD203B41FA5}">
                      <a16:colId xmlns:a16="http://schemas.microsoft.com/office/drawing/2014/main" val="3189830613"/>
                    </a:ext>
                  </a:extLst>
                </a:gridCol>
              </a:tblGrid>
              <a:tr h="0">
                <a:tc>
                  <a:txBody>
                    <a:bodyPr/>
                    <a:lstStyle/>
                    <a:p>
                      <a:r>
                        <a:rPr kumimoji="1" lang="ja-JP" altLang="en-US" sz="1000" dirty="0"/>
                        <a:t>プラン名</a:t>
                      </a:r>
                    </a:p>
                  </a:txBody>
                  <a:tcPr>
                    <a:solidFill>
                      <a:schemeClr val="bg1">
                        <a:lumMod val="50000"/>
                      </a:schemeClr>
                    </a:solidFill>
                  </a:tcPr>
                </a:tc>
                <a:tc>
                  <a:txBody>
                    <a:bodyPr/>
                    <a:lstStyle/>
                    <a:p>
                      <a:r>
                        <a:rPr kumimoji="1" lang="ja-JP" altLang="en-US" sz="1000" dirty="0"/>
                        <a:t>契約分類</a:t>
                      </a:r>
                    </a:p>
                  </a:txBody>
                  <a:tcPr>
                    <a:solidFill>
                      <a:schemeClr val="bg1">
                        <a:lumMod val="50000"/>
                      </a:schemeClr>
                    </a:solidFill>
                  </a:tcPr>
                </a:tc>
                <a:tc>
                  <a:txBody>
                    <a:bodyPr/>
                    <a:lstStyle/>
                    <a:p>
                      <a:r>
                        <a:rPr kumimoji="1" lang="ja-JP" altLang="en-US" sz="1000" dirty="0"/>
                        <a:t>契約サービス詳細</a:t>
                      </a:r>
                    </a:p>
                  </a:txBody>
                  <a:tcPr>
                    <a:solidFill>
                      <a:schemeClr val="bg1">
                        <a:lumMod val="50000"/>
                      </a:schemeClr>
                    </a:solidFill>
                  </a:tcPr>
                </a:tc>
                <a:extLst>
                  <a:ext uri="{0D108BD9-81ED-4DB2-BD59-A6C34878D82A}">
                    <a16:rowId xmlns:a16="http://schemas.microsoft.com/office/drawing/2014/main" val="1829730332"/>
                  </a:ext>
                </a:extLst>
              </a:tr>
              <a:tr h="297454">
                <a:tc>
                  <a:txBody>
                    <a:bodyPr/>
                    <a:lstStyle/>
                    <a:p>
                      <a:r>
                        <a:rPr lang="en-US" altLang="ja-JP" sz="1000" b="0" dirty="0">
                          <a:solidFill>
                            <a:srgbClr val="0D0D0D"/>
                          </a:solidFill>
                          <a:latin typeface="+mn-ea"/>
                          <a:ea typeface="+mn-ea"/>
                        </a:rPr>
                        <a:t>LINE NEWS DIGEST Spot</a:t>
                      </a:r>
                      <a:endParaRPr kumimoji="1" lang="ja-JP" altLang="en-US" sz="1000" dirty="0"/>
                    </a:p>
                  </a:txBody>
                  <a:tcPr/>
                </a:tc>
                <a:tc>
                  <a:txBody>
                    <a:bodyPr/>
                    <a:lstStyle/>
                    <a:p>
                      <a:r>
                        <a:rPr kumimoji="1" lang="ja-JP" altLang="en-US" sz="1000" dirty="0"/>
                        <a:t>制作＋掲載</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lumMod val="75000"/>
                              <a:lumOff val="25000"/>
                            </a:schemeClr>
                          </a:solidFill>
                          <a:latin typeface="+mn-ea"/>
                          <a:ea typeface="+mn-ea"/>
                          <a:cs typeface="メイリオ" panose="020B0604030504040204" pitchFamily="50" charset="-128"/>
                        </a:rPr>
                        <a:t>LINE NEWS DIGEST Spot</a:t>
                      </a:r>
                      <a:r>
                        <a:rPr lang="ja-JP" altLang="en-US" sz="1000" dirty="0">
                          <a:solidFill>
                            <a:schemeClr val="tx1">
                              <a:lumMod val="75000"/>
                              <a:lumOff val="25000"/>
                            </a:schemeClr>
                          </a:solidFill>
                          <a:latin typeface="+mn-ea"/>
                          <a:ea typeface="+mn-ea"/>
                          <a:cs typeface="メイリオ" panose="020B0604030504040204" pitchFamily="50" charset="-128"/>
                        </a:rPr>
                        <a:t>　制作・掲載費</a:t>
                      </a:r>
                      <a:endParaRPr lang="en-US" altLang="ja-JP" sz="1000" dirty="0">
                        <a:solidFill>
                          <a:schemeClr val="tx1">
                            <a:lumMod val="75000"/>
                            <a:lumOff val="25000"/>
                          </a:schemeClr>
                        </a:solidFill>
                        <a:latin typeface="+mn-ea"/>
                        <a:ea typeface="+mn-ea"/>
                        <a:cs typeface="メイリオ" panose="020B0604030504040204" pitchFamily="50" charset="-128"/>
                      </a:endParaRPr>
                    </a:p>
                  </a:txBody>
                  <a:tcPr/>
                </a:tc>
                <a:extLst>
                  <a:ext uri="{0D108BD9-81ED-4DB2-BD59-A6C34878D82A}">
                    <a16:rowId xmlns:a16="http://schemas.microsoft.com/office/drawing/2014/main" val="1760083276"/>
                  </a:ext>
                </a:extLst>
              </a:tr>
              <a:tr h="263214">
                <a:tc>
                  <a:txBody>
                    <a:bodyPr/>
                    <a:lstStyle/>
                    <a:p>
                      <a:r>
                        <a:rPr lang="en-US" altLang="ja-JP" sz="1000" b="0" dirty="0">
                          <a:solidFill>
                            <a:srgbClr val="0D0D0D"/>
                          </a:solidFill>
                          <a:latin typeface="+mn-ea"/>
                          <a:ea typeface="+mn-ea"/>
                        </a:rPr>
                        <a:t>LINE NEWS DIGEST Spot Video </a:t>
                      </a:r>
                      <a:endParaRPr kumimoji="1" lang="ja-JP" altLang="en-US" sz="1000" dirty="0"/>
                    </a:p>
                  </a:txBody>
                  <a:tcPr/>
                </a:tc>
                <a:tc>
                  <a:txBody>
                    <a:bodyPr/>
                    <a:lstStyle/>
                    <a:p>
                      <a:r>
                        <a:rPr kumimoji="1" lang="ja-JP" altLang="en-US" sz="1000" dirty="0"/>
                        <a:t>掲載</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b="0" dirty="0">
                          <a:solidFill>
                            <a:srgbClr val="0D0D0D"/>
                          </a:solidFill>
                          <a:latin typeface="+mn-ea"/>
                          <a:ea typeface="+mn-ea"/>
                        </a:rPr>
                        <a:t>LINE NEWS DIGEST Spot Video </a:t>
                      </a:r>
                      <a:r>
                        <a:rPr lang="ja-JP" altLang="en-US" sz="1000" b="0" dirty="0">
                          <a:solidFill>
                            <a:srgbClr val="0D0D0D"/>
                          </a:solidFill>
                          <a:latin typeface="+mn-ea"/>
                          <a:ea typeface="+mn-ea"/>
                        </a:rPr>
                        <a:t>オプション　</a:t>
                      </a:r>
                      <a:r>
                        <a:rPr lang="ja-JP" altLang="en-US" sz="1000" dirty="0">
                          <a:solidFill>
                            <a:schemeClr val="tx1">
                              <a:lumMod val="75000"/>
                              <a:lumOff val="25000"/>
                            </a:schemeClr>
                          </a:solidFill>
                          <a:latin typeface="+mn-ea"/>
                          <a:ea typeface="+mn-ea"/>
                          <a:cs typeface="メイリオ" panose="020B0604030504040204" pitchFamily="50" charset="-128"/>
                        </a:rPr>
                        <a:t>掲載費</a:t>
                      </a:r>
                      <a:endParaRPr lang="en-US" altLang="ja-JP" sz="1000" dirty="0">
                        <a:solidFill>
                          <a:schemeClr val="tx1">
                            <a:lumMod val="75000"/>
                            <a:lumOff val="25000"/>
                          </a:schemeClr>
                        </a:solidFill>
                        <a:latin typeface="+mn-ea"/>
                        <a:ea typeface="+mn-ea"/>
                        <a:cs typeface="メイリオ" panose="020B0604030504040204" pitchFamily="50" charset="-128"/>
                      </a:endParaRPr>
                    </a:p>
                  </a:txBody>
                  <a:tcPr/>
                </a:tc>
                <a:extLst>
                  <a:ext uri="{0D108BD9-81ED-4DB2-BD59-A6C34878D82A}">
                    <a16:rowId xmlns:a16="http://schemas.microsoft.com/office/drawing/2014/main" val="1373148583"/>
                  </a:ext>
                </a:extLst>
              </a:tr>
              <a:tr h="297454">
                <a:tc>
                  <a:txBody>
                    <a:bodyPr/>
                    <a:lstStyle/>
                    <a:p>
                      <a:r>
                        <a:rPr lang="en-US" altLang="ja-JP" sz="1000" b="0" dirty="0">
                          <a:solidFill>
                            <a:srgbClr val="0D0D0D"/>
                          </a:solidFill>
                          <a:latin typeface="+mn-ea"/>
                          <a:ea typeface="+mn-ea"/>
                        </a:rPr>
                        <a:t>LINE NEWS DIGEST Spot Direct</a:t>
                      </a:r>
                      <a:r>
                        <a:rPr lang="ja-JP" altLang="en-US" sz="1000" b="0" dirty="0">
                          <a:solidFill>
                            <a:srgbClr val="0D0D0D"/>
                          </a:solidFill>
                          <a:latin typeface="+mn-ea"/>
                          <a:ea typeface="+mn-ea"/>
                        </a:rPr>
                        <a:t>　</a:t>
                      </a:r>
                      <a:endParaRPr kumimoji="1" lang="ja-JP" altLang="en-US" sz="1000" dirty="0"/>
                    </a:p>
                  </a:txBody>
                  <a:tcPr/>
                </a:tc>
                <a:tc>
                  <a:txBody>
                    <a:bodyPr/>
                    <a:lstStyle/>
                    <a:p>
                      <a:r>
                        <a:rPr kumimoji="1" lang="ja-JP" altLang="en-US" sz="1000" dirty="0"/>
                        <a:t>掲載</a:t>
                      </a:r>
                    </a:p>
                  </a:txBody>
                  <a:tcPr/>
                </a:tc>
                <a:tc>
                  <a:txBody>
                    <a:bodyPr/>
                    <a:lstStyle/>
                    <a:p>
                      <a:r>
                        <a:rPr lang="en-US" altLang="ja-JP" sz="1000" b="0" dirty="0">
                          <a:solidFill>
                            <a:srgbClr val="0D0D0D"/>
                          </a:solidFill>
                          <a:latin typeface="+mn-ea"/>
                          <a:ea typeface="+mn-ea"/>
                        </a:rPr>
                        <a:t>LINE NEWS DIGEST Spot Direct</a:t>
                      </a:r>
                      <a:r>
                        <a:rPr lang="ja-JP" altLang="en-US" sz="1000" b="0" dirty="0">
                          <a:solidFill>
                            <a:srgbClr val="0D0D0D"/>
                          </a:solidFill>
                          <a:latin typeface="+mn-ea"/>
                          <a:ea typeface="+mn-ea"/>
                        </a:rPr>
                        <a:t>　</a:t>
                      </a:r>
                      <a:r>
                        <a:rPr lang="ja-JP" altLang="en-US" sz="1000" dirty="0">
                          <a:solidFill>
                            <a:schemeClr val="tx1">
                              <a:lumMod val="75000"/>
                              <a:lumOff val="25000"/>
                            </a:schemeClr>
                          </a:solidFill>
                          <a:latin typeface="+mn-ea"/>
                          <a:ea typeface="+mn-ea"/>
                          <a:cs typeface="メイリオ" panose="020B0604030504040204" pitchFamily="50" charset="-128"/>
                        </a:rPr>
                        <a:t>掲載費</a:t>
                      </a:r>
                      <a:endParaRPr kumimoji="1" lang="ja-JP" altLang="en-US" sz="1000" dirty="0"/>
                    </a:p>
                  </a:txBody>
                  <a:tcPr/>
                </a:tc>
                <a:extLst>
                  <a:ext uri="{0D108BD9-81ED-4DB2-BD59-A6C34878D82A}">
                    <a16:rowId xmlns:a16="http://schemas.microsoft.com/office/drawing/2014/main" val="2334996770"/>
                  </a:ext>
                </a:extLst>
              </a:tr>
            </a:tbl>
          </a:graphicData>
        </a:graphic>
      </p:graphicFrame>
    </p:spTree>
    <p:extLst>
      <p:ext uri="{BB962C8B-B14F-4D97-AF65-F5344CB8AC3E}">
        <p14:creationId xmlns:p14="http://schemas.microsoft.com/office/powerpoint/2010/main" val="38314765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903E09-A0E5-75B0-77DE-855BDBC7B60A}"/>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30CDD118-1168-F629-5763-8C49CC6076C2}"/>
              </a:ext>
            </a:extLst>
          </p:cNvPr>
          <p:cNvSpPr>
            <a:spLocks noGrp="1"/>
          </p:cNvSpPr>
          <p:nvPr>
            <p:ph type="body" sz="quarter" idx="12"/>
          </p:nvPr>
        </p:nvSpPr>
        <p:spPr>
          <a:xfrm>
            <a:off x="587922" y="67514"/>
            <a:ext cx="968503" cy="410840"/>
          </a:xfrm>
        </p:spPr>
        <p:txBody>
          <a:bodyPr/>
          <a:lstStyle/>
          <a:p>
            <a:pPr marL="0" indent="0">
              <a:buNone/>
            </a:pPr>
            <a:r>
              <a:rPr lang="ja-JP" altLang="en-US"/>
              <a:t>商品スペック</a:t>
            </a:r>
            <a:endParaRPr kumimoji="1" lang="ja-JP" altLang="en-US"/>
          </a:p>
        </p:txBody>
      </p:sp>
      <p:pic>
        <p:nvPicPr>
          <p:cNvPr id="6" name="図プレースホルダー 8" descr="アイコン&#10;&#10;自動的に生成された説明">
            <a:extLst>
              <a:ext uri="{FF2B5EF4-FFF2-40B4-BE49-F238E27FC236}">
                <a16:creationId xmlns:a16="http://schemas.microsoft.com/office/drawing/2014/main" id="{1DB74F71-BFB1-6A5F-CCBC-3F085679698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1DFC84ED-1AF6-6A17-BAA1-7FFE3E42F56B}"/>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spc="-125">
                <a:solidFill>
                  <a:srgbClr val="333333"/>
                </a:solidFill>
                <a:latin typeface="Meiryo" panose="020B0604030504040204" pitchFamily="34" charset="-128"/>
                <a:ea typeface="Meiryo" panose="020B0604030504040204" pitchFamily="34" charset="-128"/>
                <a:cs typeface="HiraMinProN-W6"/>
              </a:rPr>
              <a:t>ク</a:t>
            </a:r>
            <a:r>
              <a:rPr lang="ja-JP" altLang="en-US" sz="2000" spc="-130">
                <a:solidFill>
                  <a:srgbClr val="333333"/>
                </a:solidFill>
                <a:latin typeface="Meiryo" panose="020B0604030504040204" pitchFamily="34" charset="-128"/>
                <a:ea typeface="Meiryo" panose="020B0604030504040204" pitchFamily="34" charset="-128"/>
                <a:cs typeface="HiraMinProN-W6"/>
              </a:rPr>
              <a:t>リ</a:t>
            </a:r>
            <a:r>
              <a:rPr lang="ja-JP" altLang="en-US" sz="2000" spc="-90">
                <a:solidFill>
                  <a:srgbClr val="333333"/>
                </a:solidFill>
                <a:latin typeface="Meiryo" panose="020B0604030504040204" pitchFamily="34" charset="-128"/>
                <a:ea typeface="Meiryo" panose="020B0604030504040204" pitchFamily="34" charset="-128"/>
                <a:cs typeface="HiraMinProN-W6"/>
              </a:rPr>
              <a:t>エ</a:t>
            </a:r>
            <a:r>
              <a:rPr lang="ja-JP" altLang="en-US" sz="2000" spc="-120">
                <a:solidFill>
                  <a:srgbClr val="333333"/>
                </a:solidFill>
                <a:latin typeface="Meiryo" panose="020B0604030504040204" pitchFamily="34" charset="-128"/>
                <a:ea typeface="Meiryo" panose="020B0604030504040204" pitchFamily="34" charset="-128"/>
                <a:cs typeface="HiraMinProN-W6"/>
              </a:rPr>
              <a:t>イ</a:t>
            </a:r>
            <a:r>
              <a:rPr lang="ja-JP" altLang="en-US" sz="2000" spc="-100">
                <a:solidFill>
                  <a:srgbClr val="333333"/>
                </a:solidFill>
                <a:latin typeface="Meiryo" panose="020B0604030504040204" pitchFamily="34" charset="-128"/>
                <a:ea typeface="Meiryo" panose="020B0604030504040204" pitchFamily="34" charset="-128"/>
                <a:cs typeface="HiraMinProN-W6"/>
              </a:rPr>
              <a:t>テ</a:t>
            </a:r>
            <a:r>
              <a:rPr lang="ja-JP" altLang="en-US" sz="2000" spc="-110">
                <a:solidFill>
                  <a:srgbClr val="333333"/>
                </a:solidFill>
                <a:latin typeface="Meiryo" panose="020B0604030504040204" pitchFamily="34" charset="-128"/>
                <a:ea typeface="Meiryo" panose="020B0604030504040204" pitchFamily="34" charset="-128"/>
                <a:cs typeface="HiraMinProN-W6"/>
              </a:rPr>
              <a:t>ィ</a:t>
            </a:r>
            <a:r>
              <a:rPr lang="ja-JP" altLang="en-US" sz="2000">
                <a:solidFill>
                  <a:srgbClr val="333333"/>
                </a:solidFill>
                <a:latin typeface="Meiryo" panose="020B0604030504040204" pitchFamily="34" charset="-128"/>
                <a:ea typeface="Meiryo" panose="020B0604030504040204" pitchFamily="34" charset="-128"/>
                <a:cs typeface="HiraMinProN-W6"/>
              </a:rPr>
              <a:t>ブ詳細</a:t>
            </a:r>
            <a:endParaRPr lang="ja-JP" altLang="en-US" sz="2000" i="0">
              <a:solidFill>
                <a:srgbClr val="000048"/>
              </a:solidFill>
              <a:effectLst/>
              <a:latin typeface="+mj-ea"/>
              <a:ea typeface="+mj-ea"/>
            </a:endParaRPr>
          </a:p>
        </p:txBody>
      </p:sp>
      <p:sp>
        <p:nvSpPr>
          <p:cNvPr id="2" name="object 3">
            <a:extLst>
              <a:ext uri="{FF2B5EF4-FFF2-40B4-BE49-F238E27FC236}">
                <a16:creationId xmlns:a16="http://schemas.microsoft.com/office/drawing/2014/main" id="{7F01FB5F-2A4A-7620-E59A-41FAA5864000}"/>
              </a:ext>
            </a:extLst>
          </p:cNvPr>
          <p:cNvSpPr txBox="1"/>
          <p:nvPr/>
        </p:nvSpPr>
        <p:spPr>
          <a:xfrm>
            <a:off x="587376" y="1176284"/>
            <a:ext cx="6397490" cy="156453"/>
          </a:xfrm>
          <a:prstGeom prst="rect">
            <a:avLst/>
          </a:prstGeom>
        </p:spPr>
        <p:txBody>
          <a:bodyPr vert="horz" wrap="square" lIns="0" tIns="12700" rIns="0" bIns="0" rtlCol="0">
            <a:spAutoFit/>
          </a:bodyPr>
          <a:lstStyle/>
          <a:p>
            <a:pPr marL="12700">
              <a:spcBef>
                <a:spcPts val="100"/>
              </a:spcBef>
            </a:pPr>
            <a:r>
              <a:rPr lang="ja-JP" altLang="en-US" sz="1400" b="1" spc="25" baseline="3472">
                <a:solidFill>
                  <a:srgbClr val="002060"/>
                </a:solidFill>
                <a:latin typeface="Meiryo" panose="020B0604030504040204" pitchFamily="34" charset="-128"/>
                <a:ea typeface="Meiryo" panose="020B0604030504040204" pitchFamily="34" charset="-128"/>
                <a:cs typeface="HiraMinProN-W6"/>
              </a:rPr>
              <a:t>下記</a:t>
            </a:r>
            <a:r>
              <a:rPr sz="1400" b="1" spc="-22" baseline="3472">
                <a:solidFill>
                  <a:srgbClr val="002060"/>
                </a:solidFill>
                <a:latin typeface="Meiryo" panose="020B0604030504040204" pitchFamily="34" charset="-128"/>
                <a:ea typeface="Meiryo" panose="020B0604030504040204" pitchFamily="34" charset="-128"/>
                <a:cs typeface="ヒラギノ角ゴ StdN W8"/>
              </a:rPr>
              <a:t>の</a:t>
            </a:r>
            <a:r>
              <a:rPr sz="1400" b="1" spc="-15" baseline="3472">
                <a:solidFill>
                  <a:srgbClr val="002060"/>
                </a:solidFill>
                <a:latin typeface="Meiryo" panose="020B0604030504040204" pitchFamily="34" charset="-128"/>
                <a:ea typeface="Meiryo" panose="020B0604030504040204" pitchFamily="34" charset="-128"/>
                <a:cs typeface="ヒラギノ角ゴ StdN W8"/>
              </a:rPr>
              <a:t>ほ</a:t>
            </a:r>
            <a:r>
              <a:rPr sz="1400" b="1" baseline="3472">
                <a:solidFill>
                  <a:srgbClr val="002060"/>
                </a:solidFill>
                <a:latin typeface="Meiryo" panose="020B0604030504040204" pitchFamily="34" charset="-128"/>
                <a:ea typeface="Meiryo" panose="020B0604030504040204" pitchFamily="34" charset="-128"/>
                <a:cs typeface="ヒラギノ角ゴ StdN W8"/>
              </a:rPr>
              <a:t>か</a:t>
            </a:r>
            <a:r>
              <a:rPr sz="1400" b="1" spc="-600" baseline="3472">
                <a:solidFill>
                  <a:srgbClr val="002060"/>
                </a:solidFill>
                <a:latin typeface="Meiryo" panose="020B0604030504040204" pitchFamily="34" charset="-128"/>
                <a:ea typeface="Meiryo" panose="020B0604030504040204" pitchFamily="34" charset="-128"/>
                <a:cs typeface="ヒラギノ角ゴ StdN W8"/>
              </a:rPr>
              <a:t>、</a:t>
            </a:r>
            <a:r>
              <a:rPr sz="1400" b="1" spc="7" baseline="3472">
                <a:solidFill>
                  <a:srgbClr val="002060"/>
                </a:solidFill>
                <a:latin typeface="Meiryo" panose="020B0604030504040204" pitchFamily="34" charset="-128"/>
                <a:ea typeface="Meiryo" panose="020B0604030504040204" pitchFamily="34" charset="-128"/>
                <a:cs typeface="ヒラギノ角ゴ StdN W8"/>
              </a:rPr>
              <a:t>別</a:t>
            </a:r>
            <a:r>
              <a:rPr sz="1400" b="1" spc="15" baseline="3472">
                <a:solidFill>
                  <a:srgbClr val="002060"/>
                </a:solidFill>
                <a:latin typeface="Meiryo" panose="020B0604030504040204" pitchFamily="34" charset="-128"/>
                <a:ea typeface="Meiryo" panose="020B0604030504040204" pitchFamily="34" charset="-128"/>
                <a:cs typeface="ヒラギノ角ゴ StdN W8"/>
              </a:rPr>
              <a:t>紙</a:t>
            </a:r>
            <a:r>
              <a:rPr lang="ja-JP" altLang="en-US" sz="1400" b="1" spc="-15" baseline="3472">
                <a:solidFill>
                  <a:srgbClr val="002060"/>
                </a:solidFill>
                <a:latin typeface="Meiryo" panose="020B0604030504040204" pitchFamily="34" charset="-128"/>
                <a:ea typeface="Meiryo" panose="020B0604030504040204" pitchFamily="34" charset="-128"/>
                <a:cs typeface="ヒラギノ角ゴ StdN W8"/>
              </a:rPr>
              <a:t>入</a:t>
            </a:r>
            <a:r>
              <a:rPr lang="ja-JP" altLang="en-US" sz="1400" b="1" spc="-44" baseline="3472">
                <a:solidFill>
                  <a:srgbClr val="002060"/>
                </a:solidFill>
                <a:latin typeface="Meiryo" panose="020B0604030504040204" pitchFamily="34" charset="-128"/>
                <a:ea typeface="Meiryo" panose="020B0604030504040204" pitchFamily="34" charset="-128"/>
                <a:cs typeface="ヒラギノ角ゴ StdN W8"/>
              </a:rPr>
              <a:t>稿</a:t>
            </a:r>
            <a:r>
              <a:rPr lang="ja-JP" altLang="en-US" sz="1400" b="1" spc="-22" baseline="3472">
                <a:solidFill>
                  <a:srgbClr val="002060"/>
                </a:solidFill>
                <a:latin typeface="Meiryo" panose="020B0604030504040204" pitchFamily="34" charset="-128"/>
                <a:ea typeface="Meiryo" panose="020B0604030504040204" pitchFamily="34" charset="-128"/>
                <a:cs typeface="ヒラギノ角ゴ StdN W8"/>
              </a:rPr>
              <a:t>シ</a:t>
            </a:r>
            <a:r>
              <a:rPr lang="ja-JP" altLang="en-US" sz="1400" b="1" spc="-97" baseline="3472">
                <a:solidFill>
                  <a:srgbClr val="002060"/>
                </a:solidFill>
                <a:latin typeface="Meiryo" panose="020B0604030504040204" pitchFamily="34" charset="-128"/>
                <a:ea typeface="Meiryo" panose="020B0604030504040204" pitchFamily="34" charset="-128"/>
                <a:cs typeface="ヒラギノ角ゴ StdN W8"/>
              </a:rPr>
              <a:t>ー</a:t>
            </a:r>
            <a:r>
              <a:rPr lang="ja-JP" altLang="en-US" sz="1400" b="1" spc="-60" baseline="3472">
                <a:solidFill>
                  <a:srgbClr val="002060"/>
                </a:solidFill>
                <a:latin typeface="Meiryo" panose="020B0604030504040204" pitchFamily="34" charset="-128"/>
                <a:ea typeface="Meiryo" panose="020B0604030504040204" pitchFamily="34" charset="-128"/>
                <a:cs typeface="ヒラギノ角ゴ StdN W8"/>
              </a:rPr>
              <a:t>ト</a:t>
            </a:r>
            <a:r>
              <a:rPr sz="1400" b="1" spc="-15" baseline="3472">
                <a:solidFill>
                  <a:srgbClr val="002060"/>
                </a:solidFill>
                <a:latin typeface="Meiryo" panose="020B0604030504040204" pitchFamily="34" charset="-128"/>
                <a:ea typeface="Meiryo" panose="020B0604030504040204" pitchFamily="34" charset="-128"/>
                <a:cs typeface="ヒラギノ角ゴ StdN W8"/>
              </a:rPr>
              <a:t>内</a:t>
            </a:r>
            <a:r>
              <a:rPr sz="1400" b="1" baseline="3472">
                <a:solidFill>
                  <a:srgbClr val="002060"/>
                </a:solidFill>
                <a:latin typeface="Meiryo" panose="020B0604030504040204" pitchFamily="34" charset="-128"/>
                <a:ea typeface="Meiryo" panose="020B0604030504040204" pitchFamily="34" charset="-128"/>
                <a:cs typeface="ヒラギノ角ゴ StdN W8"/>
              </a:rPr>
              <a:t>の</a:t>
            </a:r>
            <a:r>
              <a:rPr sz="1400" b="1" spc="7" baseline="3472">
                <a:solidFill>
                  <a:srgbClr val="002060"/>
                </a:solidFill>
                <a:latin typeface="Meiryo" panose="020B0604030504040204" pitchFamily="34" charset="-128"/>
                <a:ea typeface="Meiryo" panose="020B0604030504040204" pitchFamily="34" charset="-128"/>
                <a:cs typeface="ヒラギノ角ゴ StdN W8"/>
              </a:rPr>
              <a:t>規</a:t>
            </a:r>
            <a:r>
              <a:rPr sz="1400" b="1" spc="-30" baseline="3472">
                <a:solidFill>
                  <a:srgbClr val="002060"/>
                </a:solidFill>
                <a:latin typeface="Meiryo" panose="020B0604030504040204" pitchFamily="34" charset="-128"/>
                <a:ea typeface="Meiryo" panose="020B0604030504040204" pitchFamily="34" charset="-128"/>
                <a:cs typeface="ヒラギノ角ゴ StdN W8"/>
              </a:rPr>
              <a:t>定</a:t>
            </a:r>
            <a:r>
              <a:rPr sz="1400" b="1" spc="-7" baseline="3472">
                <a:solidFill>
                  <a:srgbClr val="002060"/>
                </a:solidFill>
                <a:latin typeface="Meiryo" panose="020B0604030504040204" pitchFamily="34" charset="-128"/>
                <a:ea typeface="Meiryo" panose="020B0604030504040204" pitchFamily="34" charset="-128"/>
                <a:cs typeface="ヒラギノ角ゴ StdN W8"/>
              </a:rPr>
              <a:t>に</a:t>
            </a:r>
            <a:r>
              <a:rPr sz="1400" b="1" spc="7" baseline="3472">
                <a:solidFill>
                  <a:srgbClr val="002060"/>
                </a:solidFill>
                <a:latin typeface="Meiryo" panose="020B0604030504040204" pitchFamily="34" charset="-128"/>
                <a:ea typeface="Meiryo" panose="020B0604030504040204" pitchFamily="34" charset="-128"/>
                <a:cs typeface="ヒラギノ角ゴ StdN W8"/>
              </a:rPr>
              <a:t>準</a:t>
            </a:r>
            <a:r>
              <a:rPr sz="1400" b="1" spc="-60" baseline="3472">
                <a:solidFill>
                  <a:srgbClr val="002060"/>
                </a:solidFill>
                <a:latin typeface="Meiryo" panose="020B0604030504040204" pitchFamily="34" charset="-128"/>
                <a:ea typeface="Meiryo" panose="020B0604030504040204" pitchFamily="34" charset="-128"/>
                <a:cs typeface="ヒラギノ角ゴ StdN W8"/>
              </a:rPr>
              <a:t>拠</a:t>
            </a:r>
            <a:r>
              <a:rPr sz="1400" b="1" spc="-142" baseline="3472">
                <a:solidFill>
                  <a:srgbClr val="002060"/>
                </a:solidFill>
                <a:latin typeface="Meiryo" panose="020B0604030504040204" pitchFamily="34" charset="-128"/>
                <a:ea typeface="Meiryo" panose="020B0604030504040204" pitchFamily="34" charset="-128"/>
                <a:cs typeface="ヒラギノ角ゴ StdN W8"/>
              </a:rPr>
              <a:t>し</a:t>
            </a:r>
            <a:r>
              <a:rPr sz="1400" b="1" spc="-172" baseline="3472">
                <a:solidFill>
                  <a:srgbClr val="002060"/>
                </a:solidFill>
                <a:latin typeface="Meiryo" panose="020B0604030504040204" pitchFamily="34" charset="-128"/>
                <a:ea typeface="Meiryo" panose="020B0604030504040204" pitchFamily="34" charset="-128"/>
                <a:cs typeface="ヒラギノ角ゴ StdN W8"/>
              </a:rPr>
              <a:t>て</a:t>
            </a:r>
            <a:r>
              <a:rPr sz="1400" b="1" spc="-104" baseline="3472">
                <a:solidFill>
                  <a:srgbClr val="002060"/>
                </a:solidFill>
                <a:latin typeface="Meiryo" panose="020B0604030504040204" pitchFamily="34" charset="-128"/>
                <a:ea typeface="Meiryo" panose="020B0604030504040204" pitchFamily="34" charset="-128"/>
                <a:cs typeface="ヒラギノ角ゴ StdN W8"/>
              </a:rPr>
              <a:t>く</a:t>
            </a:r>
            <a:r>
              <a:rPr sz="1400" b="1" spc="-60" baseline="3472">
                <a:solidFill>
                  <a:srgbClr val="002060"/>
                </a:solidFill>
                <a:latin typeface="Meiryo" panose="020B0604030504040204" pitchFamily="34" charset="-128"/>
                <a:ea typeface="Meiryo" panose="020B0604030504040204" pitchFamily="34" charset="-128"/>
                <a:cs typeface="ヒラギノ角ゴ StdN W8"/>
              </a:rPr>
              <a:t>だ</a:t>
            </a:r>
            <a:r>
              <a:rPr sz="1400" b="1" spc="-67" baseline="3472">
                <a:solidFill>
                  <a:srgbClr val="002060"/>
                </a:solidFill>
                <a:latin typeface="Meiryo" panose="020B0604030504040204" pitchFamily="34" charset="-128"/>
                <a:ea typeface="Meiryo" panose="020B0604030504040204" pitchFamily="34" charset="-128"/>
                <a:cs typeface="ヒラギノ角ゴ StdN W8"/>
              </a:rPr>
              <a:t>さ</a:t>
            </a:r>
            <a:r>
              <a:rPr sz="1400" b="1" baseline="3472">
                <a:solidFill>
                  <a:srgbClr val="002060"/>
                </a:solidFill>
                <a:latin typeface="Meiryo" panose="020B0604030504040204" pitchFamily="34" charset="-128"/>
                <a:ea typeface="Meiryo" panose="020B0604030504040204" pitchFamily="34" charset="-128"/>
                <a:cs typeface="ヒラギノ角ゴ StdN W8"/>
              </a:rPr>
              <a:t>い。</a:t>
            </a:r>
          </a:p>
        </p:txBody>
      </p:sp>
      <p:graphicFrame>
        <p:nvGraphicFramePr>
          <p:cNvPr id="5" name="表 3">
            <a:extLst>
              <a:ext uri="{FF2B5EF4-FFF2-40B4-BE49-F238E27FC236}">
                <a16:creationId xmlns:a16="http://schemas.microsoft.com/office/drawing/2014/main" id="{6AAB95CB-1C5E-AC92-B9BF-51531C6D107E}"/>
              </a:ext>
            </a:extLst>
          </p:cNvPr>
          <p:cNvGraphicFramePr>
            <a:graphicFrameLocks noGrp="1"/>
          </p:cNvGraphicFramePr>
          <p:nvPr>
            <p:extLst>
              <p:ext uri="{D42A27DB-BD31-4B8C-83A1-F6EECF244321}">
                <p14:modId xmlns:p14="http://schemas.microsoft.com/office/powerpoint/2010/main" val="4126218468"/>
              </p:ext>
            </p:extLst>
          </p:nvPr>
        </p:nvGraphicFramePr>
        <p:xfrm>
          <a:off x="587376" y="1354003"/>
          <a:ext cx="11014607" cy="5020959"/>
        </p:xfrm>
        <a:graphic>
          <a:graphicData uri="http://schemas.openxmlformats.org/drawingml/2006/table">
            <a:tbl>
              <a:tblPr firstRow="1" bandRow="1">
                <a:tableStyleId>{5C22544A-7EE6-4342-B048-85BDC9FD1C3A}</a:tableStyleId>
              </a:tblPr>
              <a:tblGrid>
                <a:gridCol w="1310711">
                  <a:extLst>
                    <a:ext uri="{9D8B030D-6E8A-4147-A177-3AD203B41FA5}">
                      <a16:colId xmlns:a16="http://schemas.microsoft.com/office/drawing/2014/main" val="3206062159"/>
                    </a:ext>
                  </a:extLst>
                </a:gridCol>
                <a:gridCol w="1467621">
                  <a:extLst>
                    <a:ext uri="{9D8B030D-6E8A-4147-A177-3AD203B41FA5}">
                      <a16:colId xmlns:a16="http://schemas.microsoft.com/office/drawing/2014/main" val="2224372008"/>
                    </a:ext>
                  </a:extLst>
                </a:gridCol>
                <a:gridCol w="2274813">
                  <a:extLst>
                    <a:ext uri="{9D8B030D-6E8A-4147-A177-3AD203B41FA5}">
                      <a16:colId xmlns:a16="http://schemas.microsoft.com/office/drawing/2014/main" val="1828876042"/>
                    </a:ext>
                  </a:extLst>
                </a:gridCol>
                <a:gridCol w="733811">
                  <a:extLst>
                    <a:ext uri="{9D8B030D-6E8A-4147-A177-3AD203B41FA5}">
                      <a16:colId xmlns:a16="http://schemas.microsoft.com/office/drawing/2014/main" val="2994980162"/>
                    </a:ext>
                  </a:extLst>
                </a:gridCol>
                <a:gridCol w="5227651">
                  <a:extLst>
                    <a:ext uri="{9D8B030D-6E8A-4147-A177-3AD203B41FA5}">
                      <a16:colId xmlns:a16="http://schemas.microsoft.com/office/drawing/2014/main" val="2699231775"/>
                    </a:ext>
                  </a:extLst>
                </a:gridCol>
              </a:tblGrid>
              <a:tr h="242081">
                <a:tc>
                  <a:txBody>
                    <a:bodyPr/>
                    <a:lstStyle/>
                    <a:p>
                      <a:pPr algn="ctr"/>
                      <a:r>
                        <a:rPr lang="ja-JP" altLang="en-US" sz="900" b="1" i="0">
                          <a:solidFill>
                            <a:schemeClr val="bg1"/>
                          </a:solidFill>
                          <a:effectLst/>
                          <a:latin typeface="Meiryo" panose="020B0604030504040204" pitchFamily="34" charset="-128"/>
                          <a:ea typeface="Meiryo" panose="020B0604030504040204" pitchFamily="34" charset="-128"/>
                          <a:cs typeface="+mn-cs"/>
                        </a:rPr>
                        <a:t>掲載面</a:t>
                      </a:r>
                      <a:endParaRPr kumimoji="1" lang="ja-JP" altLang="en-US" sz="900" b="1" i="0">
                        <a:solidFill>
                          <a:schemeClr val="bg1"/>
                        </a:solidFill>
                        <a:latin typeface="Meiryo" panose="020B0604030504040204" pitchFamily="34" charset="-128"/>
                        <a:ea typeface="Meiryo" panose="020B0604030504040204" pitchFamily="34"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2060"/>
                    </a:solidFill>
                  </a:tcPr>
                </a:tc>
                <a:tc>
                  <a:txBody>
                    <a:bodyPr/>
                    <a:lstStyle/>
                    <a:p>
                      <a:pPr algn="ctr"/>
                      <a:r>
                        <a:rPr kumimoji="1" lang="ja-JP" altLang="en-US" sz="900" b="1" i="0">
                          <a:solidFill>
                            <a:schemeClr val="bg1"/>
                          </a:solidFill>
                          <a:latin typeface="Meiryo" panose="020B0604030504040204" pitchFamily="34" charset="-128"/>
                          <a:ea typeface="Meiryo" panose="020B0604030504040204" pitchFamily="34"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2060"/>
                    </a:solidFill>
                  </a:tcPr>
                </a:tc>
                <a:tc>
                  <a:txBody>
                    <a:bodyPr/>
                    <a:lstStyle/>
                    <a:p>
                      <a:pPr algn="ctr"/>
                      <a:r>
                        <a:rPr kumimoji="1" lang="ja-JP" altLang="en-US" sz="900" b="1" i="0">
                          <a:solidFill>
                            <a:schemeClr val="bg1"/>
                          </a:solidFill>
                          <a:latin typeface="Meiryo" panose="020B0604030504040204" pitchFamily="34" charset="-128"/>
                          <a:ea typeface="Meiryo" panose="020B0604030504040204" pitchFamily="34" charset="-128"/>
                        </a:rPr>
                        <a:t>内容</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2060"/>
                    </a:solidFill>
                  </a:tcPr>
                </a:tc>
                <a:tc>
                  <a:txBody>
                    <a:bodyPr/>
                    <a:lstStyle/>
                    <a:p>
                      <a:pPr algn="ctr"/>
                      <a:r>
                        <a:rPr kumimoji="1" lang="ja-JP" altLang="en-US" sz="900" b="1" i="0">
                          <a:solidFill>
                            <a:schemeClr val="bg1"/>
                          </a:solidFill>
                          <a:latin typeface="Meiryo" panose="020B0604030504040204" pitchFamily="34" charset="-128"/>
                          <a:ea typeface="Meiryo" panose="020B0604030504040204" pitchFamily="34" charset="-128"/>
                        </a:rPr>
                        <a:t>入稿素材</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2060"/>
                    </a:solidFill>
                  </a:tcPr>
                </a:tc>
                <a:tc>
                  <a:txBody>
                    <a:bodyPr/>
                    <a:lstStyle/>
                    <a:p>
                      <a:pPr algn="ctr"/>
                      <a:r>
                        <a:rPr lang="ja-JP" altLang="en-US" sz="900" b="1" i="0">
                          <a:solidFill>
                            <a:schemeClr val="bg1"/>
                          </a:solidFill>
                          <a:effectLst/>
                          <a:latin typeface="Meiryo" panose="020B0604030504040204" pitchFamily="34" charset="-128"/>
                          <a:ea typeface="Meiryo" panose="020B0604030504040204" pitchFamily="34" charset="-128"/>
                          <a:cs typeface="+mn-cs"/>
                        </a:rPr>
                        <a:t>備考</a:t>
                      </a:r>
                      <a:endParaRPr kumimoji="1" lang="ja-JP" altLang="en-US" sz="900" b="1" i="0">
                        <a:solidFill>
                          <a:schemeClr val="bg1"/>
                        </a:solidFill>
                        <a:latin typeface="Meiryo" panose="020B0604030504040204" pitchFamily="34" charset="-128"/>
                        <a:ea typeface="Meiryo" panose="020B0604030504040204" pitchFamily="34"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2060"/>
                    </a:solidFill>
                  </a:tcPr>
                </a:tc>
                <a:extLst>
                  <a:ext uri="{0D108BD9-81ED-4DB2-BD59-A6C34878D82A}">
                    <a16:rowId xmlns:a16="http://schemas.microsoft.com/office/drawing/2014/main" val="852212211"/>
                  </a:ext>
                </a:extLst>
              </a:tr>
              <a:tr h="533477">
                <a:tc rowSpan="2">
                  <a:txBody>
                    <a:bodyPr/>
                    <a:lstStyle/>
                    <a:p>
                      <a:pPr algn="ctr"/>
                      <a:r>
                        <a:rPr kumimoji="1" lang="en" altLang="ja-JP" sz="800" b="0" i="0">
                          <a:solidFill>
                            <a:schemeClr val="tx1"/>
                          </a:solidFill>
                          <a:latin typeface="Meiryo" panose="020B0604030504040204" pitchFamily="34" charset="-128"/>
                          <a:ea typeface="Meiryo" panose="020B0604030504040204" pitchFamily="34" charset="-128"/>
                        </a:rPr>
                        <a:t>LINE</a:t>
                      </a:r>
                      <a:r>
                        <a:rPr kumimoji="1" lang="ja-JP" altLang="en-US" sz="800" b="0" i="0">
                          <a:solidFill>
                            <a:schemeClr val="tx1"/>
                          </a:solidFill>
                          <a:latin typeface="Meiryo" panose="020B0604030504040204" pitchFamily="34" charset="-128"/>
                          <a:ea typeface="Meiryo" panose="020B0604030504040204" pitchFamily="34" charset="-128"/>
                        </a:rPr>
                        <a:t>公式アカウントリッチメッセージ</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2F2F4"/>
                    </a:solidFill>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画像</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kumimoji="1" lang="en-US" altLang="ja-JP" sz="800" b="0" i="0" dirty="0">
                          <a:solidFill>
                            <a:schemeClr val="tx1"/>
                          </a:solidFill>
                          <a:latin typeface="Meiryo"/>
                          <a:ea typeface="Meiryo"/>
                        </a:rPr>
                        <a:t>1</a:t>
                      </a:r>
                      <a:r>
                        <a:rPr kumimoji="1" lang="ja-JP" altLang="en-US" sz="800" b="0" i="0">
                          <a:solidFill>
                            <a:schemeClr val="tx1"/>
                          </a:solidFill>
                          <a:latin typeface="Meiryo"/>
                          <a:ea typeface="Meiryo"/>
                        </a:rPr>
                        <a:t>点：縦</a:t>
                      </a:r>
                      <a:r>
                        <a:rPr kumimoji="1" lang="en-US" altLang="ja-JP" sz="800" b="0" i="0" dirty="0">
                          <a:solidFill>
                            <a:schemeClr val="tx1"/>
                          </a:solidFill>
                          <a:latin typeface="Meiryo"/>
                          <a:ea typeface="Meiryo"/>
                        </a:rPr>
                        <a:t>640</a:t>
                      </a:r>
                      <a:r>
                        <a:rPr kumimoji="1" lang="en" altLang="ja-JP" sz="800" b="0" i="0" dirty="0" err="1">
                          <a:solidFill>
                            <a:schemeClr val="tx1"/>
                          </a:solidFill>
                          <a:latin typeface="Meiryo"/>
                          <a:ea typeface="Meiryo"/>
                        </a:rPr>
                        <a:t>px</a:t>
                      </a:r>
                      <a:r>
                        <a:rPr kumimoji="1" lang="en" altLang="ja-JP" sz="800" b="0" i="0" dirty="0">
                          <a:solidFill>
                            <a:schemeClr val="tx1"/>
                          </a:solidFill>
                          <a:latin typeface="Meiryo"/>
                          <a:ea typeface="Meiryo"/>
                        </a:rPr>
                        <a:t> </a:t>
                      </a:r>
                      <a:r>
                        <a:rPr kumimoji="1" lang="ja-JP" altLang="en-US" sz="800" b="0" i="0">
                          <a:solidFill>
                            <a:schemeClr val="tx1"/>
                          </a:solidFill>
                          <a:latin typeface="Meiryo"/>
                          <a:ea typeface="Meiryo"/>
                        </a:rPr>
                        <a:t>横</a:t>
                      </a:r>
                      <a:r>
                        <a:rPr kumimoji="1" lang="en-US" altLang="ja-JP" sz="800" b="0" i="0" dirty="0">
                          <a:solidFill>
                            <a:schemeClr val="tx1"/>
                          </a:solidFill>
                          <a:latin typeface="Meiryo"/>
                          <a:ea typeface="Meiryo"/>
                        </a:rPr>
                        <a:t>640</a:t>
                      </a:r>
                      <a:r>
                        <a:rPr kumimoji="1" lang="en" altLang="ja-JP" sz="800" b="0" i="0" dirty="0" err="1">
                          <a:solidFill>
                            <a:schemeClr val="tx1"/>
                          </a:solidFill>
                          <a:latin typeface="Meiryo"/>
                          <a:ea typeface="Meiryo"/>
                        </a:rPr>
                        <a:t>px</a:t>
                      </a:r>
                      <a:endParaRPr kumimoji="1" lang="en" altLang="ja-JP" sz="800" b="0" i="0" dirty="0">
                        <a:solidFill>
                          <a:schemeClr val="tx1"/>
                        </a:solidFill>
                        <a:latin typeface="Meiryo"/>
                        <a:ea typeface="Meiryo"/>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ja-JP" altLang="en-US" sz="800" b="0" i="0">
                          <a:solidFill>
                            <a:schemeClr val="tx1"/>
                          </a:solidFill>
                          <a:effectLst/>
                          <a:latin typeface="Meiryo" panose="020B0604030504040204" pitchFamily="34" charset="-128"/>
                          <a:ea typeface="Meiryo" panose="020B0604030504040204" pitchFamily="34" charset="-128"/>
                          <a:cs typeface="+mn-cs"/>
                        </a:rPr>
                        <a:t>〇</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 sz="800" b="0" i="0" dirty="0">
                          <a:solidFill>
                            <a:schemeClr val="tx1"/>
                          </a:solidFill>
                          <a:effectLst/>
                          <a:latin typeface="Meiryo" panose="020B0604030504040204" pitchFamily="34" charset="-128"/>
                          <a:ea typeface="Meiryo" panose="020B0604030504040204" pitchFamily="34" charset="-128"/>
                          <a:cs typeface="+mn-cs"/>
                        </a:rPr>
                        <a:t>・</a:t>
                      </a:r>
                      <a:r>
                        <a:rPr lang="en" altLang="ja-JP" sz="800" b="0" i="0" dirty="0">
                          <a:solidFill>
                            <a:schemeClr val="tx1"/>
                          </a:solidFill>
                          <a:effectLst/>
                          <a:latin typeface="Meiryo" panose="020B0604030504040204" pitchFamily="34" charset="-128"/>
                          <a:ea typeface="Meiryo" panose="020B0604030504040204" pitchFamily="34" charset="-128"/>
                          <a:cs typeface="+mn-cs"/>
                        </a:rPr>
                        <a:t>PNG</a:t>
                      </a:r>
                      <a:r>
                        <a:rPr lang="ja-JP" altLang="en-US" sz="800" b="0" i="0" dirty="0">
                          <a:solidFill>
                            <a:schemeClr val="tx1"/>
                          </a:solidFill>
                          <a:effectLst/>
                          <a:latin typeface="Meiryo" panose="020B0604030504040204" pitchFamily="34" charset="-128"/>
                          <a:ea typeface="Meiryo" panose="020B0604030504040204" pitchFamily="34" charset="-128"/>
                          <a:cs typeface="+mn-cs"/>
                        </a:rPr>
                        <a:t>もしくは</a:t>
                      </a:r>
                      <a:r>
                        <a:rPr lang="en" altLang="ja-JP" sz="800" b="0" i="0" dirty="0">
                          <a:solidFill>
                            <a:schemeClr val="tx1"/>
                          </a:solidFill>
                          <a:effectLst/>
                          <a:latin typeface="Meiryo" panose="020B0604030504040204" pitchFamily="34" charset="-128"/>
                          <a:ea typeface="Meiryo" panose="020B0604030504040204" pitchFamily="34" charset="-128"/>
                          <a:cs typeface="+mn-cs"/>
                        </a:rPr>
                        <a:t>JPG</a:t>
                      </a:r>
                      <a:r>
                        <a:rPr lang="ja-JP" altLang="en-US" sz="800" b="0" i="0" dirty="0">
                          <a:solidFill>
                            <a:schemeClr val="tx1"/>
                          </a:solidFill>
                          <a:effectLst/>
                          <a:latin typeface="Meiryo" panose="020B0604030504040204" pitchFamily="34" charset="-128"/>
                          <a:ea typeface="Meiryo" panose="020B0604030504040204" pitchFamily="34" charset="-128"/>
                          <a:cs typeface="+mn-cs"/>
                        </a:rPr>
                        <a:t>形式。（</a:t>
                      </a:r>
                      <a:r>
                        <a:rPr lang="en-US" altLang="ja-JP" sz="800" b="0" i="0" dirty="0">
                          <a:solidFill>
                            <a:schemeClr val="tx1"/>
                          </a:solidFill>
                          <a:effectLst/>
                          <a:latin typeface="Meiryo" panose="020B0604030504040204" pitchFamily="34" charset="-128"/>
                          <a:ea typeface="Meiryo" panose="020B0604030504040204" pitchFamily="34" charset="-128"/>
                          <a:cs typeface="+mn-cs"/>
                        </a:rPr>
                        <a:t>10</a:t>
                      </a:r>
                      <a:r>
                        <a:rPr lang="en" altLang="ja-JP" sz="800" b="0" i="0" dirty="0">
                          <a:solidFill>
                            <a:schemeClr val="tx1"/>
                          </a:solidFill>
                          <a:effectLst/>
                          <a:latin typeface="Meiryo" panose="020B0604030504040204" pitchFamily="34" charset="-128"/>
                          <a:ea typeface="Meiryo" panose="020B0604030504040204" pitchFamily="34" charset="-128"/>
                          <a:cs typeface="+mn-cs"/>
                        </a:rPr>
                        <a:t>MB</a:t>
                      </a:r>
                      <a:r>
                        <a:rPr lang="ja-JP" altLang="en-US" sz="800" b="0" i="0" dirty="0">
                          <a:solidFill>
                            <a:schemeClr val="tx1"/>
                          </a:solidFill>
                          <a:effectLst/>
                          <a:latin typeface="Meiryo" panose="020B0604030504040204" pitchFamily="34" charset="-128"/>
                          <a:ea typeface="Meiryo" panose="020B0604030504040204" pitchFamily="34" charset="-128"/>
                          <a:cs typeface="+mn-cs"/>
                        </a:rPr>
                        <a:t>以内）</a:t>
                      </a:r>
                      <a:endParaRPr lang="en-US" altLang="ja-JP" sz="800" b="0" i="0" dirty="0">
                        <a:solidFill>
                          <a:schemeClr val="tx1"/>
                        </a:solidFill>
                        <a:effectLst/>
                        <a:latin typeface="Meiryo" panose="020B0604030504040204" pitchFamily="34" charset="-128"/>
                        <a:ea typeface="Meiryo" panose="020B0604030504040204" pitchFamily="34" charset="-128"/>
                        <a:cs typeface="+mn-cs"/>
                      </a:endParaRPr>
                    </a:p>
                    <a:p>
                      <a:pPr marL="134620" indent="-134620" algn="l">
                        <a:tabLst/>
                      </a:pPr>
                      <a:r>
                        <a:rPr lang="ja-JP" altLang="en-US" sz="800" b="0" i="0" dirty="0">
                          <a:solidFill>
                            <a:schemeClr val="tx1"/>
                          </a:solidFill>
                          <a:effectLst/>
                          <a:latin typeface="Meiryo"/>
                          <a:ea typeface="Meiryo"/>
                          <a:cs typeface="+mn-cs"/>
                        </a:rPr>
                        <a:t>・デザインされた画像</a:t>
                      </a:r>
                      <a:r>
                        <a:rPr lang="en-US" altLang="ja-JP" sz="800" b="0" i="0" dirty="0">
                          <a:solidFill>
                            <a:schemeClr val="tx1"/>
                          </a:solidFill>
                          <a:effectLst/>
                          <a:latin typeface="Meiryo"/>
                          <a:ea typeface="Meiryo"/>
                          <a:cs typeface="+mn-cs"/>
                        </a:rPr>
                        <a:t>1</a:t>
                      </a:r>
                      <a:r>
                        <a:rPr lang="ja-JP" altLang="en-US" sz="800" b="0" i="0" dirty="0">
                          <a:solidFill>
                            <a:schemeClr val="tx1"/>
                          </a:solidFill>
                          <a:effectLst/>
                          <a:latin typeface="Meiryo"/>
                          <a:ea typeface="Meiryo"/>
                          <a:cs typeface="+mn-cs"/>
                        </a:rPr>
                        <a:t>点をご納品ください。</a:t>
                      </a:r>
                      <a:br>
                        <a:rPr lang="en-US" altLang="ja-JP" sz="800" b="0" i="0" dirty="0">
                          <a:solidFill>
                            <a:srgbClr val="000000"/>
                          </a:solidFill>
                          <a:effectLst/>
                          <a:latin typeface="Meiryo"/>
                          <a:ea typeface="Meiryo"/>
                          <a:cs typeface="+mn-cs"/>
                        </a:rPr>
                      </a:br>
                      <a:r>
                        <a:rPr lang="en-US" altLang="ja-JP" sz="800" b="0" i="0" dirty="0">
                          <a:solidFill>
                            <a:schemeClr val="tx1"/>
                          </a:solidFill>
                          <a:effectLst/>
                          <a:latin typeface="Meiryo"/>
                          <a:ea typeface="Meiryo"/>
                          <a:cs typeface="+mn-cs"/>
                        </a:rPr>
                        <a:t>※</a:t>
                      </a:r>
                      <a:r>
                        <a:rPr lang="ja-JP" altLang="en-US" sz="800" b="0" i="0" dirty="0">
                          <a:solidFill>
                            <a:schemeClr val="tx1"/>
                          </a:solidFill>
                          <a:effectLst/>
                          <a:latin typeface="Meiryo"/>
                          <a:ea typeface="Meiryo"/>
                          <a:cs typeface="+mn-cs"/>
                        </a:rPr>
                        <a:t>詳細な画像規定については</a:t>
                      </a:r>
                      <a:r>
                        <a:rPr lang="en" altLang="ja-JP" sz="800" b="0" i="0" dirty="0">
                          <a:solidFill>
                            <a:schemeClr val="tx1"/>
                          </a:solidFill>
                          <a:effectLst/>
                          <a:latin typeface="Meiryo"/>
                          <a:ea typeface="Meiryo"/>
                          <a:cs typeface="+mn-cs"/>
                        </a:rPr>
                        <a:t>P39</a:t>
                      </a:r>
                      <a:r>
                        <a:rPr lang="ja-JP" altLang="en-US" sz="800" b="0" i="0" dirty="0">
                          <a:solidFill>
                            <a:schemeClr val="tx1"/>
                          </a:solidFill>
                          <a:effectLst/>
                          <a:latin typeface="Meiryo"/>
                          <a:ea typeface="Meiryo"/>
                          <a:cs typeface="+mn-cs"/>
                        </a:rPr>
                        <a:t>以降をご確認ください。</a:t>
                      </a:r>
                      <a:endParaRPr kumimoji="1" lang="ja-JP" altLang="en-US" sz="800" b="0" i="0" dirty="0">
                        <a:solidFill>
                          <a:schemeClr val="tx1"/>
                        </a:solidFill>
                        <a:latin typeface="Meiryo"/>
                        <a:ea typeface="Meiryo"/>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70215625"/>
                  </a:ext>
                </a:extLst>
              </a:tr>
              <a:tr h="533477">
                <a:tc vMerge="1">
                  <a:txBody>
                    <a:bodyPr/>
                    <a:lstStyle/>
                    <a:p>
                      <a:endParaRPr kumimoji="1" lang="ja-JP" altLang="en-US"/>
                    </a:p>
                  </a:txBody>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見出し</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全角</a:t>
                      </a:r>
                      <a:r>
                        <a:rPr kumimoji="1" lang="en-US" altLang="ja-JP" sz="800" b="0" i="0" dirty="0">
                          <a:solidFill>
                            <a:schemeClr val="tx1"/>
                          </a:solidFill>
                          <a:latin typeface="Meiryo" panose="020B0604030504040204" pitchFamily="34" charset="-128"/>
                          <a:ea typeface="Meiryo" panose="020B0604030504040204" pitchFamily="34" charset="-128"/>
                        </a:rPr>
                        <a:t>8</a:t>
                      </a:r>
                      <a:r>
                        <a:rPr kumimoji="1" lang="ja-JP" altLang="en-US" sz="800" b="0" i="0">
                          <a:solidFill>
                            <a:schemeClr val="tx1"/>
                          </a:solidFill>
                          <a:latin typeface="Meiryo" panose="020B0604030504040204" pitchFamily="34" charset="-128"/>
                          <a:ea typeface="Meiryo" panose="020B0604030504040204" pitchFamily="34" charset="-128"/>
                        </a:rPr>
                        <a:t>文字程度</a:t>
                      </a:r>
                      <a:endParaRPr kumimoji="1" lang="en-US" altLang="ja-JP" sz="800" b="0" i="0" dirty="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altLang="ja-JP" sz="800" b="0" i="0">
                          <a:solidFill>
                            <a:schemeClr val="tx1"/>
                          </a:solidFill>
                          <a:effectLst/>
                          <a:latin typeface="Meiryo" panose="020B0604030504040204" pitchFamily="34" charset="-128"/>
                          <a:ea typeface="Meiryo" panose="020B0604030504040204" pitchFamily="34" charset="-128"/>
                          <a:cs typeface="+mn-cs"/>
                        </a:rPr>
                        <a:t>×</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34620" indent="-134620" algn="l">
                        <a:tabLst/>
                      </a:pPr>
                      <a:r>
                        <a:rPr lang="ja-JP" altLang="en-US" sz="800" b="0" i="0">
                          <a:solidFill>
                            <a:schemeClr val="tx1"/>
                          </a:solidFill>
                          <a:effectLst/>
                          <a:latin typeface="Meiryo"/>
                          <a:ea typeface="Meiryo"/>
                          <a:cs typeface="+mn-cs"/>
                        </a:rPr>
                        <a:t>・見出しの編集権は当社に帰属します。</a:t>
                      </a:r>
                      <a:br>
                        <a:rPr lang="en-US" altLang="ja-JP" sz="800" b="0" i="0">
                          <a:solidFill>
                            <a:srgbClr val="000000"/>
                          </a:solidFill>
                          <a:effectLst/>
                          <a:latin typeface="Meiryo"/>
                          <a:ea typeface="Meiryo"/>
                          <a:cs typeface="+mn-cs"/>
                        </a:rPr>
                      </a:br>
                      <a:r>
                        <a:rPr lang="en-US" altLang="ja-JP" sz="800" b="0" i="0">
                          <a:solidFill>
                            <a:schemeClr val="tx1"/>
                          </a:solidFill>
                          <a:effectLst/>
                          <a:latin typeface="Meiryo"/>
                          <a:ea typeface="Meiryo"/>
                          <a:cs typeface="+mn-cs"/>
                        </a:rPr>
                        <a:t>※</a:t>
                      </a:r>
                      <a:r>
                        <a:rPr lang="ja-JP" altLang="en-US" sz="800" b="0" i="0">
                          <a:solidFill>
                            <a:schemeClr val="tx1"/>
                          </a:solidFill>
                          <a:effectLst/>
                          <a:latin typeface="Meiryo"/>
                          <a:ea typeface="Meiryo"/>
                          <a:cs typeface="+mn-cs"/>
                        </a:rPr>
                        <a:t>公開前にご確認いただくことはできません。</a:t>
                      </a:r>
                      <a:endParaRPr kumimoji="1" lang="ja-JP" altLang="en-US" sz="800" b="0" i="0">
                        <a:solidFill>
                          <a:schemeClr val="tx1"/>
                        </a:solidFill>
                        <a:latin typeface="Meiryo"/>
                        <a:ea typeface="Meiryo"/>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46286409"/>
                  </a:ext>
                </a:extLst>
              </a:tr>
              <a:tr h="681664">
                <a:tc rowSpan="7">
                  <a:txBody>
                    <a:bodyPr/>
                    <a:lstStyle/>
                    <a:p>
                      <a:pPr algn="ctr"/>
                      <a:r>
                        <a:rPr kumimoji="1" lang="en" altLang="ja-JP" sz="800" b="0" i="0">
                          <a:solidFill>
                            <a:schemeClr val="tx1"/>
                          </a:solidFill>
                          <a:latin typeface="Meiryo" panose="020B0604030504040204" pitchFamily="34" charset="-128"/>
                          <a:ea typeface="Meiryo" panose="020B0604030504040204" pitchFamily="34" charset="-128"/>
                        </a:rPr>
                        <a:t>LINE NEWS</a:t>
                      </a:r>
                      <a:r>
                        <a:rPr kumimoji="1" lang="ja-JP" altLang="en-US" sz="800" b="0" i="0">
                          <a:solidFill>
                            <a:schemeClr val="tx1"/>
                          </a:solidFill>
                          <a:latin typeface="Meiryo" panose="020B0604030504040204" pitchFamily="34" charset="-128"/>
                          <a:ea typeface="Meiryo" panose="020B0604030504040204" pitchFamily="34" charset="-128"/>
                        </a:rPr>
                        <a:t>内記事</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2F2F4"/>
                    </a:solidFill>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画像</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en-US" altLang="ja-JP" sz="800" b="0" i="0" dirty="0">
                          <a:solidFill>
                            <a:schemeClr val="tx1"/>
                          </a:solidFill>
                          <a:effectLst/>
                          <a:latin typeface="Meiryo"/>
                          <a:ea typeface="Meiryo"/>
                          <a:cs typeface="+mn-cs"/>
                        </a:rPr>
                        <a:t>1</a:t>
                      </a:r>
                      <a:r>
                        <a:rPr lang="ja-JP" altLang="en-US" sz="800" b="0" i="0">
                          <a:solidFill>
                            <a:schemeClr val="tx1"/>
                          </a:solidFill>
                          <a:effectLst/>
                          <a:latin typeface="Meiryo"/>
                          <a:ea typeface="Meiryo"/>
                          <a:cs typeface="+mn-cs"/>
                        </a:rPr>
                        <a:t>点：縦</a:t>
                      </a:r>
                      <a:r>
                        <a:rPr lang="en-US" altLang="ja-JP" sz="800" b="0" i="0" dirty="0">
                          <a:solidFill>
                            <a:schemeClr val="tx1"/>
                          </a:solidFill>
                          <a:effectLst/>
                          <a:latin typeface="Meiryo"/>
                          <a:ea typeface="Meiryo"/>
                          <a:cs typeface="+mn-cs"/>
                        </a:rPr>
                        <a:t>400</a:t>
                      </a:r>
                      <a:r>
                        <a:rPr lang="en" altLang="ja-JP" sz="800" b="0" i="0" dirty="0" err="1">
                          <a:solidFill>
                            <a:schemeClr val="tx1"/>
                          </a:solidFill>
                          <a:effectLst/>
                          <a:latin typeface="Meiryo"/>
                          <a:ea typeface="Meiryo"/>
                          <a:cs typeface="+mn-cs"/>
                        </a:rPr>
                        <a:t>px</a:t>
                      </a:r>
                      <a:r>
                        <a:rPr lang="en" altLang="ja-JP" sz="800" b="0" i="0" dirty="0">
                          <a:solidFill>
                            <a:schemeClr val="tx1"/>
                          </a:solidFill>
                          <a:effectLst/>
                          <a:latin typeface="Meiryo"/>
                          <a:ea typeface="Meiryo"/>
                          <a:cs typeface="+mn-cs"/>
                        </a:rPr>
                        <a:t> </a:t>
                      </a:r>
                      <a:r>
                        <a:rPr lang="ja-JP" altLang="en-US" sz="800" b="0" i="0">
                          <a:solidFill>
                            <a:schemeClr val="tx1"/>
                          </a:solidFill>
                          <a:effectLst/>
                          <a:latin typeface="Meiryo"/>
                          <a:ea typeface="Meiryo"/>
                          <a:cs typeface="+mn-cs"/>
                        </a:rPr>
                        <a:t>横</a:t>
                      </a:r>
                      <a:r>
                        <a:rPr lang="en-US" altLang="ja-JP" sz="800" b="0" i="0" dirty="0">
                          <a:solidFill>
                            <a:schemeClr val="tx1"/>
                          </a:solidFill>
                          <a:effectLst/>
                          <a:latin typeface="Meiryo"/>
                          <a:ea typeface="Meiryo"/>
                          <a:cs typeface="+mn-cs"/>
                        </a:rPr>
                        <a:t>600</a:t>
                      </a:r>
                      <a:r>
                        <a:rPr lang="en" altLang="ja-JP" sz="800" b="0" i="0" dirty="0" err="1">
                          <a:solidFill>
                            <a:schemeClr val="tx1"/>
                          </a:solidFill>
                          <a:effectLst/>
                          <a:latin typeface="Meiryo"/>
                          <a:ea typeface="Meiryo"/>
                          <a:cs typeface="+mn-cs"/>
                        </a:rPr>
                        <a:t>px</a:t>
                      </a:r>
                      <a:endParaRPr kumimoji="1" lang="en-US" altLang="ja-JP" sz="800" b="0" i="0" dirty="0">
                        <a:solidFill>
                          <a:schemeClr val="tx1"/>
                        </a:solidFill>
                        <a:effectLst/>
                        <a:latin typeface="Meiryo"/>
                        <a:ea typeface="Meiryo"/>
                        <a:cs typeface="+mn-cs"/>
                      </a:endParaRPr>
                    </a:p>
                    <a:p>
                      <a:pPr algn="l"/>
                      <a:r>
                        <a:rPr kumimoji="1" lang="en-US" altLang="ja-JP" sz="800" b="0" i="0" dirty="0">
                          <a:solidFill>
                            <a:srgbClr val="FF0000"/>
                          </a:solidFill>
                          <a:effectLst/>
                          <a:latin typeface="Meiryo"/>
                          <a:ea typeface="Meiryo"/>
                          <a:cs typeface="+mn-cs"/>
                        </a:rPr>
                        <a:t>※7-9</a:t>
                      </a:r>
                      <a:r>
                        <a:rPr kumimoji="1" lang="ja-JP" altLang="en-US" sz="800" b="0" i="0">
                          <a:solidFill>
                            <a:srgbClr val="FF0000"/>
                          </a:solidFill>
                          <a:effectLst/>
                          <a:latin typeface="Meiryo"/>
                          <a:ea typeface="Meiryo"/>
                          <a:cs typeface="+mn-cs"/>
                        </a:rPr>
                        <a:t>月期より上記サイズに変更となります</a:t>
                      </a:r>
                      <a:endParaRPr lang="en" altLang="ja-JP" sz="800" b="0" i="0" dirty="0">
                        <a:solidFill>
                          <a:srgbClr val="FF0000"/>
                        </a:solidFill>
                        <a:effectLst/>
                        <a:latin typeface="Meiryo"/>
                        <a:ea typeface="Meiryo"/>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ja-JP" altLang="en-US" sz="800" b="0" i="0">
                          <a:solidFill>
                            <a:schemeClr val="tx1"/>
                          </a:solidFill>
                          <a:effectLst/>
                          <a:latin typeface="Meiryo" panose="020B0604030504040204" pitchFamily="34" charset="-128"/>
                          <a:ea typeface="Meiryo" panose="020B0604030504040204" pitchFamily="34" charset="-128"/>
                          <a:cs typeface="+mn-cs"/>
                        </a:rPr>
                        <a:t>〇</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ja-JP" altLang="en" sz="800" b="0" i="0">
                          <a:solidFill>
                            <a:schemeClr val="tx1"/>
                          </a:solidFill>
                          <a:effectLst/>
                          <a:latin typeface="Meiryo" panose="020B0604030504040204" pitchFamily="34" charset="-128"/>
                          <a:ea typeface="Meiryo" panose="020B0604030504040204" pitchFamily="34" charset="-128"/>
                          <a:cs typeface="+mn-cs"/>
                        </a:rPr>
                        <a:t>・</a:t>
                      </a:r>
                      <a:r>
                        <a:rPr lang="en" altLang="ja-JP" sz="800" b="0" i="0" dirty="0">
                          <a:solidFill>
                            <a:schemeClr val="tx1"/>
                          </a:solidFill>
                          <a:effectLst/>
                          <a:latin typeface="Meiryo" panose="020B0604030504040204" pitchFamily="34" charset="-128"/>
                          <a:ea typeface="Meiryo" panose="020B0604030504040204" pitchFamily="34" charset="-128"/>
                          <a:cs typeface="+mn-cs"/>
                        </a:rPr>
                        <a:t>PNG</a:t>
                      </a:r>
                      <a:r>
                        <a:rPr lang="ja-JP" altLang="en-US" sz="800" b="0" i="0">
                          <a:solidFill>
                            <a:schemeClr val="tx1"/>
                          </a:solidFill>
                          <a:effectLst/>
                          <a:latin typeface="Meiryo" panose="020B0604030504040204" pitchFamily="34" charset="-128"/>
                          <a:ea typeface="Meiryo" panose="020B0604030504040204" pitchFamily="34" charset="-128"/>
                          <a:cs typeface="+mn-cs"/>
                        </a:rPr>
                        <a:t>もしくは</a:t>
                      </a:r>
                      <a:r>
                        <a:rPr lang="en" altLang="ja-JP" sz="800" b="0" i="0" dirty="0">
                          <a:solidFill>
                            <a:schemeClr val="tx1"/>
                          </a:solidFill>
                          <a:effectLst/>
                          <a:latin typeface="Meiryo" panose="020B0604030504040204" pitchFamily="34" charset="-128"/>
                          <a:ea typeface="Meiryo" panose="020B0604030504040204" pitchFamily="34" charset="-128"/>
                          <a:cs typeface="+mn-cs"/>
                        </a:rPr>
                        <a:t>JPG</a:t>
                      </a:r>
                      <a:r>
                        <a:rPr lang="ja-JP" altLang="en-US" sz="800" b="0" i="0">
                          <a:solidFill>
                            <a:schemeClr val="tx1"/>
                          </a:solidFill>
                          <a:effectLst/>
                          <a:latin typeface="Meiryo" panose="020B0604030504040204" pitchFamily="34" charset="-128"/>
                          <a:ea typeface="Meiryo" panose="020B0604030504040204" pitchFamily="34" charset="-128"/>
                          <a:cs typeface="+mn-cs"/>
                        </a:rPr>
                        <a:t>形式。（</a:t>
                      </a:r>
                      <a:r>
                        <a:rPr lang="en-US" altLang="ja-JP" sz="800" b="0" i="0" dirty="0">
                          <a:solidFill>
                            <a:schemeClr val="tx1"/>
                          </a:solidFill>
                          <a:effectLst/>
                          <a:latin typeface="Meiryo" panose="020B0604030504040204" pitchFamily="34" charset="-128"/>
                          <a:ea typeface="Meiryo" panose="020B0604030504040204" pitchFamily="34" charset="-128"/>
                          <a:cs typeface="+mn-cs"/>
                        </a:rPr>
                        <a:t>10</a:t>
                      </a:r>
                      <a:r>
                        <a:rPr lang="en" altLang="ja-JP" sz="800" b="0" i="0" dirty="0">
                          <a:solidFill>
                            <a:schemeClr val="tx1"/>
                          </a:solidFill>
                          <a:effectLst/>
                          <a:latin typeface="Meiryo" panose="020B0604030504040204" pitchFamily="34" charset="-128"/>
                          <a:ea typeface="Meiryo" panose="020B0604030504040204" pitchFamily="34" charset="-128"/>
                          <a:cs typeface="+mn-cs"/>
                        </a:rPr>
                        <a:t>MB</a:t>
                      </a:r>
                      <a:r>
                        <a:rPr lang="ja-JP" altLang="en-US" sz="800" b="0" i="0">
                          <a:solidFill>
                            <a:schemeClr val="tx1"/>
                          </a:solidFill>
                          <a:effectLst/>
                          <a:latin typeface="Meiryo" panose="020B0604030504040204" pitchFamily="34" charset="-128"/>
                          <a:ea typeface="Meiryo" panose="020B0604030504040204" pitchFamily="34" charset="-128"/>
                          <a:cs typeface="+mn-cs"/>
                        </a:rPr>
                        <a:t>以内）</a:t>
                      </a:r>
                      <a:endParaRPr lang="en-US" altLang="ja-JP" sz="800" b="0" i="0" dirty="0">
                        <a:solidFill>
                          <a:schemeClr val="tx1"/>
                        </a:solidFill>
                        <a:effectLst/>
                        <a:latin typeface="Meiryo" panose="020B0604030504040204" pitchFamily="34" charset="-128"/>
                        <a:ea typeface="Meiryo" panose="020B0604030504040204" pitchFamily="34" charset="-128"/>
                        <a:cs typeface="+mn-cs"/>
                      </a:endParaRPr>
                    </a:p>
                    <a:p>
                      <a:pPr algn="l"/>
                      <a:r>
                        <a:rPr lang="ja-JP" altLang="en-US" sz="800" b="0" i="0">
                          <a:solidFill>
                            <a:schemeClr val="tx1"/>
                          </a:solidFill>
                          <a:effectLst/>
                          <a:latin typeface="Meiryo" panose="020B0604030504040204" pitchFamily="34" charset="-128"/>
                          <a:ea typeface="Meiryo" panose="020B0604030504040204" pitchFamily="34" charset="-128"/>
                          <a:cs typeface="+mn-cs"/>
                        </a:rPr>
                        <a:t>・デザインされた画像</a:t>
                      </a:r>
                      <a:r>
                        <a:rPr lang="en-US" altLang="ja-JP" sz="800" b="0" i="0" dirty="0">
                          <a:solidFill>
                            <a:schemeClr val="tx1"/>
                          </a:solidFill>
                          <a:effectLst/>
                          <a:latin typeface="Meiryo" panose="020B0604030504040204" pitchFamily="34" charset="-128"/>
                          <a:ea typeface="Meiryo" panose="020B0604030504040204" pitchFamily="34" charset="-128"/>
                          <a:cs typeface="+mn-cs"/>
                        </a:rPr>
                        <a:t>1</a:t>
                      </a:r>
                      <a:r>
                        <a:rPr lang="ja-JP" altLang="en-US" sz="800" b="0" i="0">
                          <a:solidFill>
                            <a:schemeClr val="tx1"/>
                          </a:solidFill>
                          <a:effectLst/>
                          <a:latin typeface="Meiryo" panose="020B0604030504040204" pitchFamily="34" charset="-128"/>
                          <a:ea typeface="Meiryo" panose="020B0604030504040204" pitchFamily="34" charset="-128"/>
                          <a:cs typeface="+mn-cs"/>
                        </a:rPr>
                        <a:t>点をご納品ください。</a:t>
                      </a:r>
                      <a:endParaRPr lang="en-US" altLang="ja-JP" sz="800" b="0" i="0" dirty="0">
                        <a:solidFill>
                          <a:schemeClr val="tx1"/>
                        </a:solidFill>
                        <a:effectLst/>
                        <a:latin typeface="Meiryo" panose="020B0604030504040204" pitchFamily="34" charset="-128"/>
                        <a:ea typeface="Meiryo" panose="020B0604030504040204" pitchFamily="34" charset="-128"/>
                        <a:cs typeface="+mn-cs"/>
                      </a:endParaRPr>
                    </a:p>
                    <a:p>
                      <a:pPr marL="134620" indent="-134620" algn="l">
                        <a:tabLst/>
                      </a:pPr>
                      <a:r>
                        <a:rPr lang="ja-JP" altLang="en-US" sz="800" b="0" i="0">
                          <a:solidFill>
                            <a:schemeClr val="tx1"/>
                          </a:solidFill>
                          <a:effectLst/>
                          <a:latin typeface="Meiryo" panose="020B0604030504040204" pitchFamily="34" charset="-128"/>
                          <a:ea typeface="Meiryo" panose="020B0604030504040204" pitchFamily="34" charset="-128"/>
                          <a:cs typeface="+mn-cs"/>
                        </a:rPr>
                        <a:t>・入稿シート提出時に併せてご納品ください。</a:t>
                      </a:r>
                      <a:br>
                        <a:rPr lang="en-US" altLang="ja-JP" sz="800" b="0" i="0" dirty="0">
                          <a:solidFill>
                            <a:schemeClr val="tx1"/>
                          </a:solidFill>
                          <a:effectLst/>
                          <a:latin typeface="Meiryo" panose="020B0604030504040204" pitchFamily="34" charset="-128"/>
                          <a:ea typeface="Meiryo" panose="020B0604030504040204" pitchFamily="34" charset="-128"/>
                          <a:cs typeface="+mn-cs"/>
                        </a:rPr>
                      </a:br>
                      <a:r>
                        <a:rPr lang="en-US" altLang="ja-JP" sz="800" b="0" i="0" dirty="0">
                          <a:solidFill>
                            <a:schemeClr val="tx1"/>
                          </a:solidFill>
                          <a:effectLst/>
                          <a:latin typeface="Meiryo" panose="020B0604030504040204" pitchFamily="34" charset="-128"/>
                          <a:ea typeface="Meiryo" panose="020B0604030504040204" pitchFamily="34" charset="-128"/>
                          <a:cs typeface="+mn-cs"/>
                        </a:rPr>
                        <a:t>※</a:t>
                      </a:r>
                      <a:r>
                        <a:rPr lang="ja-JP" altLang="en-US" sz="800" b="0" i="0">
                          <a:solidFill>
                            <a:schemeClr val="tx1"/>
                          </a:solidFill>
                          <a:effectLst/>
                          <a:latin typeface="Meiryo" panose="020B0604030504040204" pitchFamily="34" charset="-128"/>
                          <a:ea typeface="Meiryo" panose="020B0604030504040204" pitchFamily="34" charset="-128"/>
                          <a:cs typeface="+mn-cs"/>
                        </a:rPr>
                        <a:t>詳細は画像規定をご確認ください。</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9024539"/>
                  </a:ext>
                </a:extLst>
              </a:tr>
              <a:tr h="410444">
                <a:tc vMerge="1">
                  <a:txBody>
                    <a:bodyPr/>
                    <a:lstStyle/>
                    <a:p>
                      <a:endParaRPr kumimoji="1" lang="ja-JP" altLang="en-US"/>
                    </a:p>
                  </a:txBody>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見出し</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panose="020B0604030504040204" pitchFamily="34" charset="-128"/>
                          <a:ea typeface="Meiryo" panose="020B0604030504040204" pitchFamily="34" charset="-128"/>
                          <a:cs typeface="+mn-cs"/>
                        </a:rPr>
                        <a:t>最大全角</a:t>
                      </a:r>
                      <a:r>
                        <a:rPr lang="en-US" altLang="ja-JP" sz="800" b="0" i="0" dirty="0">
                          <a:solidFill>
                            <a:schemeClr val="tx1"/>
                          </a:solidFill>
                          <a:effectLst/>
                          <a:latin typeface="Meiryo" panose="020B0604030504040204" pitchFamily="34" charset="-128"/>
                          <a:ea typeface="Meiryo" panose="020B0604030504040204" pitchFamily="34" charset="-128"/>
                          <a:cs typeface="+mn-cs"/>
                        </a:rPr>
                        <a:t>27</a:t>
                      </a:r>
                      <a:r>
                        <a:rPr lang="ja-JP" altLang="en-US" sz="800" b="0" i="0">
                          <a:solidFill>
                            <a:schemeClr val="tx1"/>
                          </a:solidFill>
                          <a:effectLst/>
                          <a:latin typeface="Meiryo" panose="020B0604030504040204" pitchFamily="34" charset="-128"/>
                          <a:ea typeface="Meiryo" panose="020B0604030504040204" pitchFamily="34" charset="-128"/>
                          <a:cs typeface="+mn-cs"/>
                        </a:rPr>
                        <a:t>文字</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altLang="ja-JP" sz="800" b="0" i="0">
                          <a:solidFill>
                            <a:schemeClr val="tx1"/>
                          </a:solidFill>
                          <a:effectLst/>
                          <a:latin typeface="Meiryo" panose="020B0604030504040204" pitchFamily="34" charset="-128"/>
                          <a:ea typeface="Meiryo" panose="020B0604030504040204" pitchFamily="34" charset="-128"/>
                          <a:cs typeface="+mn-cs"/>
                        </a:rPr>
                        <a:t>×</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a:ea typeface="Meiryo"/>
                          <a:cs typeface="+mn-cs"/>
                        </a:rPr>
                        <a:t>・見出しの編集権は当社に帰属します。</a:t>
                      </a:r>
                      <a:endParaRPr kumimoji="1" lang="ja-JP" altLang="en-US" sz="800" b="0" i="0">
                        <a:solidFill>
                          <a:schemeClr val="tx1"/>
                        </a:solidFill>
                        <a:latin typeface="Meiryo"/>
                        <a:ea typeface="Meiryo"/>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08007370"/>
                  </a:ext>
                </a:extLst>
              </a:tr>
              <a:tr h="410444">
                <a:tc vMerge="1">
                  <a:txBody>
                    <a:bodyPr/>
                    <a:lstStyle/>
                    <a:p>
                      <a:endParaRPr kumimoji="1" lang="ja-JP" altLang="en-US"/>
                    </a:p>
                  </a:txBody>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画像クレジット</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panose="020B0604030504040204" pitchFamily="34" charset="-128"/>
                          <a:ea typeface="Meiryo" panose="020B0604030504040204" pitchFamily="34" charset="-128"/>
                          <a:cs typeface="+mn-cs"/>
                        </a:rPr>
                        <a:t>最大全角</a:t>
                      </a:r>
                      <a:r>
                        <a:rPr lang="en-US" altLang="ja-JP" sz="800" b="0" i="0">
                          <a:solidFill>
                            <a:schemeClr val="tx1"/>
                          </a:solidFill>
                          <a:effectLst/>
                          <a:latin typeface="Meiryo" panose="020B0604030504040204" pitchFamily="34" charset="-128"/>
                          <a:ea typeface="Meiryo" panose="020B0604030504040204" pitchFamily="34" charset="-128"/>
                          <a:cs typeface="+mn-cs"/>
                        </a:rPr>
                        <a:t>15</a:t>
                      </a:r>
                      <a:r>
                        <a:rPr lang="ja-JP" altLang="en-US" sz="800" b="0" i="0">
                          <a:solidFill>
                            <a:schemeClr val="tx1"/>
                          </a:solidFill>
                          <a:effectLst/>
                          <a:latin typeface="Meiryo" panose="020B0604030504040204" pitchFamily="34" charset="-128"/>
                          <a:ea typeface="Meiryo" panose="020B0604030504040204" pitchFamily="34" charset="-128"/>
                          <a:cs typeface="+mn-cs"/>
                        </a:rPr>
                        <a:t>文字</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ja-JP" altLang="en-US" sz="800" b="0" i="0">
                          <a:solidFill>
                            <a:schemeClr val="tx1"/>
                          </a:solidFill>
                          <a:effectLst/>
                          <a:latin typeface="Meiryo" panose="020B0604030504040204" pitchFamily="34" charset="-128"/>
                          <a:ea typeface="Meiryo" panose="020B0604030504040204" pitchFamily="34" charset="-128"/>
                          <a:cs typeface="+mn-cs"/>
                        </a:rPr>
                        <a:t>〇</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56765090"/>
                  </a:ext>
                </a:extLst>
              </a:tr>
              <a:tr h="410444">
                <a:tc vMerge="1">
                  <a:txBody>
                    <a:bodyPr/>
                    <a:lstStyle/>
                    <a:p>
                      <a:endParaRPr kumimoji="1" lang="ja-JP" altLang="en-US"/>
                    </a:p>
                  </a:txBody>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本文</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en-US" altLang="ja-JP" sz="800" b="0" i="0">
                          <a:solidFill>
                            <a:schemeClr val="tx1"/>
                          </a:solidFill>
                          <a:effectLst/>
                          <a:latin typeface="Meiryo" panose="020B0604030504040204" pitchFamily="34" charset="-128"/>
                          <a:ea typeface="Meiryo" panose="020B0604030504040204" pitchFamily="34" charset="-128"/>
                          <a:cs typeface="+mn-cs"/>
                        </a:rPr>
                        <a:t>300</a:t>
                      </a:r>
                      <a:r>
                        <a:rPr lang="ja-JP" altLang="en-US" sz="800" b="0" i="0">
                          <a:solidFill>
                            <a:schemeClr val="tx1"/>
                          </a:solidFill>
                          <a:effectLst/>
                          <a:latin typeface="Meiryo" panose="020B0604030504040204" pitchFamily="34" charset="-128"/>
                          <a:ea typeface="Meiryo" panose="020B0604030504040204" pitchFamily="34" charset="-128"/>
                          <a:cs typeface="+mn-cs"/>
                        </a:rPr>
                        <a:t>文字以内</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altLang="ja-JP" sz="800" b="0" i="0">
                          <a:solidFill>
                            <a:schemeClr val="tx1"/>
                          </a:solidFill>
                          <a:effectLst/>
                          <a:latin typeface="Meiryo" panose="020B0604030504040204" pitchFamily="34" charset="-128"/>
                          <a:ea typeface="Meiryo" panose="020B0604030504040204" pitchFamily="34" charset="-128"/>
                          <a:cs typeface="+mn-cs"/>
                        </a:rPr>
                        <a:t>×</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a:ea typeface="Meiryo"/>
                          <a:cs typeface="+mn-cs"/>
                        </a:rPr>
                        <a:t>・本文の編集権は当社に帰属します。</a:t>
                      </a:r>
                      <a:endParaRPr kumimoji="1" lang="ja-JP" altLang="en-US" sz="800" b="0" i="0">
                        <a:solidFill>
                          <a:schemeClr val="tx1"/>
                        </a:solidFill>
                        <a:latin typeface="Meiryo"/>
                        <a:ea typeface="Meiryo"/>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000871"/>
                  </a:ext>
                </a:extLst>
              </a:tr>
              <a:tr h="410444">
                <a:tc vMerge="1">
                  <a:txBody>
                    <a:bodyPr/>
                    <a:lstStyle/>
                    <a:p>
                      <a:endParaRPr kumimoji="1" lang="ja-JP" altLang="en-US"/>
                    </a:p>
                  </a:txBody>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提供社名</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panose="020B0604030504040204" pitchFamily="34" charset="-128"/>
                          <a:ea typeface="Meiryo" panose="020B0604030504040204" pitchFamily="34" charset="-128"/>
                          <a:cs typeface="+mn-cs"/>
                        </a:rPr>
                        <a:t>最大全角</a:t>
                      </a:r>
                      <a:r>
                        <a:rPr lang="en-US" altLang="ja-JP" sz="800" b="0" i="0">
                          <a:solidFill>
                            <a:schemeClr val="tx1"/>
                          </a:solidFill>
                          <a:effectLst/>
                          <a:latin typeface="Meiryo" panose="020B0604030504040204" pitchFamily="34" charset="-128"/>
                          <a:ea typeface="Meiryo" panose="020B0604030504040204" pitchFamily="34" charset="-128"/>
                          <a:cs typeface="+mn-cs"/>
                        </a:rPr>
                        <a:t>15</a:t>
                      </a:r>
                      <a:r>
                        <a:rPr lang="ja-JP" altLang="en-US" sz="800" b="0" i="0">
                          <a:solidFill>
                            <a:schemeClr val="tx1"/>
                          </a:solidFill>
                          <a:effectLst/>
                          <a:latin typeface="Meiryo" panose="020B0604030504040204" pitchFamily="34" charset="-128"/>
                          <a:ea typeface="Meiryo" panose="020B0604030504040204" pitchFamily="34" charset="-128"/>
                          <a:cs typeface="+mn-cs"/>
                        </a:rPr>
                        <a:t>文字</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ja-JP" altLang="en-US" sz="800" b="0" i="0">
                          <a:solidFill>
                            <a:schemeClr val="tx1"/>
                          </a:solidFill>
                          <a:effectLst/>
                          <a:latin typeface="Meiryo" panose="020B0604030504040204" pitchFamily="34" charset="-128"/>
                          <a:ea typeface="Meiryo" panose="020B0604030504040204" pitchFamily="34" charset="-128"/>
                          <a:cs typeface="+mn-cs"/>
                        </a:rPr>
                        <a:t>〇</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panose="020B0604030504040204" pitchFamily="34" charset="-128"/>
                          <a:ea typeface="Meiryo" panose="020B0604030504040204" pitchFamily="34" charset="-128"/>
                          <a:cs typeface="+mn-cs"/>
                        </a:rPr>
                        <a:t>・記事の本文末尾にテキストで記載いたします。</a:t>
                      </a:r>
                      <a:endParaRPr lang="en-US" altLang="ja-JP" sz="800" b="0" i="0">
                        <a:solidFill>
                          <a:schemeClr val="tx1"/>
                        </a:solidFill>
                        <a:effectLst/>
                        <a:latin typeface="Meiryo" panose="020B0604030504040204" pitchFamily="34" charset="-128"/>
                        <a:ea typeface="Meiryo" panose="020B0604030504040204" pitchFamily="34" charset="-128"/>
                        <a:cs typeface="+mn-cs"/>
                      </a:endParaRPr>
                    </a:p>
                    <a:p>
                      <a:pPr algn="l"/>
                      <a:r>
                        <a:rPr lang="ja-JP" altLang="en-US" sz="800" b="0" i="0">
                          <a:solidFill>
                            <a:schemeClr val="tx1"/>
                          </a:solidFill>
                          <a:effectLst/>
                          <a:latin typeface="Meiryo" panose="020B0604030504040204" pitchFamily="34" charset="-128"/>
                          <a:ea typeface="Meiryo" panose="020B0604030504040204" pitchFamily="34" charset="-128"/>
                          <a:cs typeface="+mn-cs"/>
                        </a:rPr>
                        <a:t>・株式会社表記は省略、商品名・ブランド名での記載でも場合により可となります。</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40103477"/>
                  </a:ext>
                </a:extLst>
              </a:tr>
              <a:tr h="978040">
                <a:tc vMerge="1">
                  <a:txBody>
                    <a:bodyPr/>
                    <a:lstStyle/>
                    <a:p>
                      <a:endParaRPr kumimoji="1" lang="ja-JP" altLang="en-US"/>
                    </a:p>
                  </a:txBody>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遷移先</a:t>
                      </a:r>
                      <a:r>
                        <a:rPr kumimoji="1" lang="en" altLang="ja-JP" sz="800" b="0" i="0">
                          <a:solidFill>
                            <a:schemeClr val="tx1"/>
                          </a:solidFill>
                          <a:latin typeface="Meiryo" panose="020B0604030504040204" pitchFamily="34" charset="-128"/>
                          <a:ea typeface="Meiryo" panose="020B0604030504040204" pitchFamily="34" charset="-128"/>
                        </a:rPr>
                        <a:t>URL</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en-US" altLang="ja-JP" sz="800" b="0" i="0">
                          <a:solidFill>
                            <a:schemeClr val="tx1"/>
                          </a:solidFill>
                          <a:effectLst/>
                          <a:latin typeface="Meiryo" panose="020B0604030504040204" pitchFamily="34" charset="-128"/>
                          <a:ea typeface="Meiryo" panose="020B0604030504040204" pitchFamily="34" charset="-128"/>
                          <a:cs typeface="+mn-cs"/>
                        </a:rPr>
                        <a:t>1</a:t>
                      </a:r>
                      <a:r>
                        <a:rPr lang="ja-JP" altLang="en-US" sz="800" b="0" i="0">
                          <a:solidFill>
                            <a:schemeClr val="tx1"/>
                          </a:solidFill>
                          <a:effectLst/>
                          <a:latin typeface="Meiryo" panose="020B0604030504040204" pitchFamily="34" charset="-128"/>
                          <a:ea typeface="Meiryo" panose="020B0604030504040204" pitchFamily="34" charset="-128"/>
                          <a:cs typeface="+mn-cs"/>
                        </a:rPr>
                        <a:t>点 </a:t>
                      </a:r>
                      <a:r>
                        <a:rPr lang="en-US" altLang="ja-JP" sz="800" b="0" i="0">
                          <a:solidFill>
                            <a:schemeClr val="tx1"/>
                          </a:solidFill>
                          <a:effectLst/>
                          <a:latin typeface="Meiryo" panose="020B0604030504040204" pitchFamily="34" charset="-128"/>
                          <a:ea typeface="Meiryo" panose="020B0604030504040204" pitchFamily="34" charset="-128"/>
                          <a:cs typeface="+mn-cs"/>
                        </a:rPr>
                        <a:t>※</a:t>
                      </a:r>
                      <a:r>
                        <a:rPr lang="ja-JP" altLang="en-US" sz="800" b="0" i="0">
                          <a:solidFill>
                            <a:schemeClr val="tx1"/>
                          </a:solidFill>
                          <a:effectLst/>
                          <a:latin typeface="Meiryo" panose="020B0604030504040204" pitchFamily="34" charset="-128"/>
                          <a:ea typeface="Meiryo" panose="020B0604030504040204" pitchFamily="34" charset="-128"/>
                          <a:cs typeface="+mn-cs"/>
                        </a:rPr>
                        <a:t>両</a:t>
                      </a:r>
                      <a:r>
                        <a:rPr lang="en" altLang="ja-JP" sz="800" b="0" i="0">
                          <a:solidFill>
                            <a:schemeClr val="tx1"/>
                          </a:solidFill>
                          <a:effectLst/>
                          <a:latin typeface="Meiryo" panose="020B0604030504040204" pitchFamily="34" charset="-128"/>
                          <a:ea typeface="Meiryo" panose="020B0604030504040204" pitchFamily="34" charset="-128"/>
                          <a:cs typeface="+mn-cs"/>
                        </a:rPr>
                        <a:t>OS</a:t>
                      </a:r>
                      <a:r>
                        <a:rPr lang="ja-JP" altLang="en-US" sz="800" b="0" i="0">
                          <a:solidFill>
                            <a:schemeClr val="tx1"/>
                          </a:solidFill>
                          <a:effectLst/>
                          <a:latin typeface="Meiryo" panose="020B0604030504040204" pitchFamily="34" charset="-128"/>
                          <a:ea typeface="Meiryo" panose="020B0604030504040204" pitchFamily="34" charset="-128"/>
                          <a:cs typeface="+mn-cs"/>
                        </a:rPr>
                        <a:t>共通</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ja-JP" altLang="en-US" sz="800" b="0" i="0">
                          <a:solidFill>
                            <a:schemeClr val="tx1"/>
                          </a:solidFill>
                          <a:effectLst/>
                          <a:latin typeface="Meiryo" panose="020B0604030504040204" pitchFamily="34" charset="-128"/>
                          <a:ea typeface="Meiryo" panose="020B0604030504040204" pitchFamily="34" charset="-128"/>
                          <a:cs typeface="+mn-cs"/>
                        </a:rPr>
                        <a:t>〇</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panose="020B0604030504040204" pitchFamily="34" charset="-128"/>
                          <a:ea typeface="Meiryo" panose="020B0604030504040204" pitchFamily="34" charset="-128"/>
                          <a:cs typeface="+mn-cs"/>
                        </a:rPr>
                        <a:t>・入稿された</a:t>
                      </a:r>
                      <a:r>
                        <a:rPr lang="en" altLang="ja-JP" sz="800" b="0" i="0">
                          <a:solidFill>
                            <a:schemeClr val="tx1"/>
                          </a:solidFill>
                          <a:effectLst/>
                          <a:latin typeface="Meiryo" panose="020B0604030504040204" pitchFamily="34" charset="-128"/>
                          <a:ea typeface="Meiryo" panose="020B0604030504040204" pitchFamily="34" charset="-128"/>
                          <a:cs typeface="+mn-cs"/>
                        </a:rPr>
                        <a:t>URL</a:t>
                      </a:r>
                      <a:r>
                        <a:rPr lang="ja-JP" altLang="en-US" sz="800" b="0" i="0">
                          <a:solidFill>
                            <a:schemeClr val="tx1"/>
                          </a:solidFill>
                          <a:effectLst/>
                          <a:latin typeface="Meiryo" panose="020B0604030504040204" pitchFamily="34" charset="-128"/>
                          <a:ea typeface="Meiryo" panose="020B0604030504040204" pitchFamily="34" charset="-128"/>
                          <a:cs typeface="+mn-cs"/>
                        </a:rPr>
                        <a:t>を弊社にて短縮</a:t>
                      </a:r>
                      <a:r>
                        <a:rPr lang="en" altLang="ja-JP" sz="800" b="0" i="0">
                          <a:solidFill>
                            <a:schemeClr val="tx1"/>
                          </a:solidFill>
                          <a:effectLst/>
                          <a:latin typeface="Meiryo" panose="020B0604030504040204" pitchFamily="34" charset="-128"/>
                          <a:ea typeface="Meiryo" panose="020B0604030504040204" pitchFamily="34" charset="-128"/>
                          <a:cs typeface="+mn-cs"/>
                        </a:rPr>
                        <a:t>URL</a:t>
                      </a:r>
                      <a:r>
                        <a:rPr lang="ja-JP" altLang="en-US" sz="800" b="0" i="0">
                          <a:solidFill>
                            <a:schemeClr val="tx1"/>
                          </a:solidFill>
                          <a:effectLst/>
                          <a:latin typeface="Meiryo" panose="020B0604030504040204" pitchFamily="34" charset="-128"/>
                          <a:ea typeface="Meiryo" panose="020B0604030504040204" pitchFamily="34" charset="-128"/>
                          <a:cs typeface="+mn-cs"/>
                        </a:rPr>
                        <a:t>に変換して掲載いたします。（</a:t>
                      </a:r>
                      <a:r>
                        <a:rPr lang="en" altLang="ja-JP" sz="800" b="0" i="0">
                          <a:solidFill>
                            <a:schemeClr val="tx1"/>
                          </a:solidFill>
                          <a:effectLst/>
                          <a:latin typeface="Meiryo" panose="020B0604030504040204" pitchFamily="34" charset="-128"/>
                          <a:ea typeface="Meiryo" panose="020B0604030504040204" pitchFamily="34" charset="-128"/>
                          <a:cs typeface="+mn-cs"/>
                        </a:rPr>
                        <a:t>lin.ee</a:t>
                      </a:r>
                      <a:r>
                        <a:rPr lang="ja-JP" altLang="en-US" sz="800" b="0" i="0">
                          <a:solidFill>
                            <a:schemeClr val="tx1"/>
                          </a:solidFill>
                          <a:effectLst/>
                          <a:latin typeface="Meiryo" panose="020B0604030504040204" pitchFamily="34" charset="-128"/>
                          <a:ea typeface="Meiryo" panose="020B0604030504040204" pitchFamily="34" charset="-128"/>
                          <a:cs typeface="+mn-cs"/>
                        </a:rPr>
                        <a:t>ドメイン形式）</a:t>
                      </a:r>
                      <a:endParaRPr lang="en-US" altLang="ja-JP" sz="800" b="0" i="0">
                        <a:solidFill>
                          <a:schemeClr val="tx1"/>
                        </a:solidFill>
                        <a:effectLst/>
                        <a:latin typeface="Meiryo" panose="020B0604030504040204" pitchFamily="34" charset="-128"/>
                        <a:ea typeface="Meiryo" panose="020B0604030504040204" pitchFamily="34" charset="-128"/>
                        <a:cs typeface="+mn-cs"/>
                      </a:endParaRPr>
                    </a:p>
                    <a:p>
                      <a:pPr algn="l"/>
                      <a:r>
                        <a:rPr lang="ja-JP" altLang="en-US" sz="800" b="0" i="0">
                          <a:solidFill>
                            <a:schemeClr val="tx1"/>
                          </a:solidFill>
                          <a:effectLst/>
                          <a:latin typeface="Meiryo" panose="020B0604030504040204" pitchFamily="34" charset="-128"/>
                          <a:ea typeface="Meiryo" panose="020B0604030504040204" pitchFamily="34" charset="-128"/>
                          <a:cs typeface="+mn-cs"/>
                        </a:rPr>
                        <a:t>・計測用</a:t>
                      </a:r>
                      <a:r>
                        <a:rPr lang="en" altLang="ja-JP" sz="800" b="0" i="0">
                          <a:solidFill>
                            <a:schemeClr val="tx1"/>
                          </a:solidFill>
                          <a:effectLst/>
                          <a:latin typeface="Meiryo" panose="020B0604030504040204" pitchFamily="34" charset="-128"/>
                          <a:ea typeface="Meiryo" panose="020B0604030504040204" pitchFamily="34" charset="-128"/>
                          <a:cs typeface="+mn-cs"/>
                        </a:rPr>
                        <a:t>URL</a:t>
                      </a:r>
                      <a:r>
                        <a:rPr lang="ja-JP" altLang="en-US" sz="800" b="0" i="0">
                          <a:solidFill>
                            <a:schemeClr val="tx1"/>
                          </a:solidFill>
                          <a:effectLst/>
                          <a:latin typeface="Meiryo" panose="020B0604030504040204" pitchFamily="34" charset="-128"/>
                          <a:ea typeface="Meiryo" panose="020B0604030504040204" pitchFamily="34" charset="-128"/>
                          <a:cs typeface="+mn-cs"/>
                        </a:rPr>
                        <a:t>の入稿も可となります。</a:t>
                      </a:r>
                      <a:endParaRPr lang="en-US" altLang="ja-JP" sz="800" b="0" i="0">
                        <a:solidFill>
                          <a:schemeClr val="tx1"/>
                        </a:solidFill>
                        <a:effectLst/>
                        <a:latin typeface="Meiryo" panose="020B0604030504040204" pitchFamily="34" charset="-128"/>
                        <a:ea typeface="Meiryo" panose="020B0604030504040204" pitchFamily="34" charset="-128"/>
                        <a:cs typeface="+mn-cs"/>
                      </a:endParaRPr>
                    </a:p>
                    <a:p>
                      <a:pPr marL="134620" indent="-134620" algn="l">
                        <a:tabLst/>
                      </a:pPr>
                      <a:r>
                        <a:rPr lang="ja-JP" altLang="en-US" sz="800" b="0" i="0">
                          <a:solidFill>
                            <a:schemeClr val="tx1"/>
                          </a:solidFill>
                          <a:effectLst/>
                          <a:latin typeface="Meiryo" panose="020B0604030504040204" pitchFamily="34" charset="-128"/>
                          <a:ea typeface="Meiryo" panose="020B0604030504040204" pitchFamily="34" charset="-128"/>
                          <a:cs typeface="+mn-cs"/>
                        </a:rPr>
                        <a:t>・</a:t>
                      </a:r>
                      <a:r>
                        <a:rPr lang="en" altLang="ja-JP" sz="800" b="0" i="0">
                          <a:solidFill>
                            <a:schemeClr val="tx1"/>
                          </a:solidFill>
                          <a:effectLst/>
                          <a:latin typeface="Meiryo" panose="020B0604030504040204" pitchFamily="34" charset="-128"/>
                          <a:ea typeface="Meiryo" panose="020B0604030504040204" pitchFamily="34" charset="-128"/>
                          <a:cs typeface="+mn-cs"/>
                        </a:rPr>
                        <a:t>LINE</a:t>
                      </a:r>
                      <a:r>
                        <a:rPr lang="ja-JP" altLang="en-US" sz="800" b="0" i="0">
                          <a:solidFill>
                            <a:schemeClr val="tx1"/>
                          </a:solidFill>
                          <a:effectLst/>
                          <a:latin typeface="Meiryo" panose="020B0604030504040204" pitchFamily="34" charset="-128"/>
                          <a:ea typeface="Meiryo" panose="020B0604030504040204" pitchFamily="34" charset="-128"/>
                          <a:cs typeface="+mn-cs"/>
                        </a:rPr>
                        <a:t>公式アカウント友だち追加ページやスタンプ</a:t>
                      </a:r>
                      <a:r>
                        <a:rPr lang="en" altLang="ja-JP" sz="800" b="0" i="0">
                          <a:solidFill>
                            <a:schemeClr val="tx1"/>
                          </a:solidFill>
                          <a:effectLst/>
                          <a:latin typeface="Meiryo" panose="020B0604030504040204" pitchFamily="34" charset="-128"/>
                          <a:ea typeface="Meiryo" panose="020B0604030504040204" pitchFamily="34" charset="-128"/>
                          <a:cs typeface="+mn-cs"/>
                        </a:rPr>
                        <a:t>DL</a:t>
                      </a:r>
                      <a:r>
                        <a:rPr lang="ja-JP" altLang="en-US" sz="800" b="0" i="0">
                          <a:solidFill>
                            <a:schemeClr val="tx1"/>
                          </a:solidFill>
                          <a:effectLst/>
                          <a:latin typeface="Meiryo" panose="020B0604030504040204" pitchFamily="34" charset="-128"/>
                          <a:ea typeface="Meiryo" panose="020B0604030504040204" pitchFamily="34" charset="-128"/>
                          <a:cs typeface="+mn-cs"/>
                        </a:rPr>
                        <a:t>ページ等の</a:t>
                      </a:r>
                      <a:r>
                        <a:rPr lang="en" altLang="ja-JP" sz="800" b="0" i="0">
                          <a:solidFill>
                            <a:schemeClr val="tx1"/>
                          </a:solidFill>
                          <a:effectLst/>
                          <a:latin typeface="Meiryo" panose="020B0604030504040204" pitchFamily="34" charset="-128"/>
                          <a:ea typeface="Meiryo" panose="020B0604030504040204" pitchFamily="34" charset="-128"/>
                          <a:cs typeface="+mn-cs"/>
                        </a:rPr>
                        <a:t>LINE</a:t>
                      </a:r>
                      <a:r>
                        <a:rPr lang="ja-JP" altLang="en-US" sz="800" b="0" i="0">
                          <a:solidFill>
                            <a:schemeClr val="tx1"/>
                          </a:solidFill>
                          <a:effectLst/>
                          <a:latin typeface="Meiryo" panose="020B0604030504040204" pitchFamily="34" charset="-128"/>
                          <a:ea typeface="Meiryo" panose="020B0604030504040204" pitchFamily="34" charset="-128"/>
                          <a:cs typeface="+mn-cs"/>
                        </a:rPr>
                        <a:t>内部に遷移させる場合は、</a:t>
                      </a:r>
                      <a:endParaRPr lang="en-US" altLang="ja-JP" sz="800" b="0" i="0">
                        <a:solidFill>
                          <a:schemeClr val="tx1"/>
                        </a:solidFill>
                        <a:effectLst/>
                        <a:latin typeface="Meiryo" panose="020B0604030504040204" pitchFamily="34" charset="-128"/>
                        <a:ea typeface="Meiryo" panose="020B0604030504040204" pitchFamily="34" charset="-128"/>
                        <a:cs typeface="+mn-cs"/>
                      </a:endParaRPr>
                    </a:p>
                    <a:p>
                      <a:pPr marL="134620" indent="-44450" algn="l">
                        <a:tabLst/>
                      </a:pPr>
                      <a:r>
                        <a:rPr lang="en-US" altLang="ja-JP" sz="800" b="0" i="0">
                          <a:solidFill>
                            <a:schemeClr val="tx1"/>
                          </a:solidFill>
                          <a:effectLst/>
                          <a:latin typeface="Meiryo" panose="020B0604030504040204" pitchFamily="34" charset="-128"/>
                          <a:ea typeface="Meiryo" panose="020B0604030504040204" pitchFamily="34" charset="-128"/>
                          <a:cs typeface="+mn-cs"/>
                        </a:rPr>
                        <a:t> </a:t>
                      </a:r>
                      <a:r>
                        <a:rPr lang="ja-JP" altLang="en-US" sz="800" b="0" i="0">
                          <a:solidFill>
                            <a:schemeClr val="tx1"/>
                          </a:solidFill>
                          <a:effectLst/>
                          <a:latin typeface="Meiryo" panose="020B0604030504040204" pitchFamily="34" charset="-128"/>
                          <a:ea typeface="Meiryo" panose="020B0604030504040204" pitchFamily="34" charset="-128"/>
                          <a:cs typeface="+mn-cs"/>
                        </a:rPr>
                        <a:t>ランディングページを経由する遷移を推奨いたします。</a:t>
                      </a:r>
                      <a:endParaRPr lang="en-US" altLang="ja-JP" sz="800" b="0" i="0">
                        <a:solidFill>
                          <a:schemeClr val="tx1"/>
                        </a:solidFill>
                        <a:effectLst/>
                        <a:latin typeface="Meiryo" panose="020B0604030504040204" pitchFamily="34" charset="-128"/>
                        <a:ea typeface="Meiryo" panose="020B0604030504040204" pitchFamily="34" charset="-128"/>
                        <a:cs typeface="+mn-cs"/>
                      </a:endParaRPr>
                    </a:p>
                    <a:p>
                      <a:pPr marL="134620" indent="-134620" algn="l">
                        <a:tabLst/>
                      </a:pPr>
                      <a:r>
                        <a:rPr lang="ja-JP" altLang="en-US" sz="800" b="0" i="0">
                          <a:solidFill>
                            <a:schemeClr val="tx1"/>
                          </a:solidFill>
                          <a:effectLst/>
                          <a:latin typeface="Meiryo" panose="020B0604030504040204" pitchFamily="34" charset="-128"/>
                          <a:ea typeface="Meiryo" panose="020B0604030504040204" pitchFamily="34" charset="-128"/>
                          <a:cs typeface="+mn-cs"/>
                        </a:rPr>
                        <a:t>・アンカーリンク付き</a:t>
                      </a:r>
                      <a:r>
                        <a:rPr lang="en" altLang="ja-JP" sz="800" b="0" i="0">
                          <a:solidFill>
                            <a:schemeClr val="tx1"/>
                          </a:solidFill>
                          <a:effectLst/>
                          <a:latin typeface="Meiryo" panose="020B0604030504040204" pitchFamily="34" charset="-128"/>
                          <a:ea typeface="Meiryo" panose="020B0604030504040204" pitchFamily="34" charset="-128"/>
                          <a:cs typeface="+mn-cs"/>
                        </a:rPr>
                        <a:t>URL</a:t>
                      </a:r>
                      <a:r>
                        <a:rPr lang="ja-JP" altLang="en-US" sz="800" b="0" i="0">
                          <a:solidFill>
                            <a:schemeClr val="tx1"/>
                          </a:solidFill>
                          <a:effectLst/>
                          <a:latin typeface="Meiryo" panose="020B0604030504040204" pitchFamily="34" charset="-128"/>
                          <a:ea typeface="Meiryo" panose="020B0604030504040204" pitchFamily="34" charset="-128"/>
                          <a:cs typeface="+mn-cs"/>
                        </a:rPr>
                        <a:t>の入稿は不可といたします。（一部環境にて正常に動作しない可能性があるため）</a:t>
                      </a:r>
                      <a:endParaRPr kumimoji="1" lang="en-US" altLang="ja-JP" sz="800" b="0" i="0">
                        <a:solidFill>
                          <a:schemeClr val="tx1"/>
                        </a:solidFill>
                        <a:effectLst/>
                        <a:latin typeface="Meiryo" panose="020B0604030504040204" pitchFamily="34" charset="-128"/>
                        <a:ea typeface="Meiryo" panose="020B0604030504040204" pitchFamily="34" charset="-128"/>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51582712"/>
                  </a:ext>
                </a:extLst>
              </a:tr>
              <a:tr h="410444">
                <a:tc vMerge="1">
                  <a:txBody>
                    <a:bodyPr/>
                    <a:lstStyle/>
                    <a:p>
                      <a:endParaRPr kumimoji="1" lang="ja-JP" altLang="en-US"/>
                    </a:p>
                  </a:txBody>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遷移先ページタイトル</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panose="020B0604030504040204" pitchFamily="34" charset="-128"/>
                          <a:ea typeface="Meiryo" panose="020B0604030504040204" pitchFamily="34" charset="-128"/>
                          <a:cs typeface="+mn-cs"/>
                        </a:rPr>
                        <a:t>最大全角</a:t>
                      </a:r>
                      <a:r>
                        <a:rPr lang="en-US" altLang="ja-JP" sz="800" b="0" i="0">
                          <a:solidFill>
                            <a:schemeClr val="tx1"/>
                          </a:solidFill>
                          <a:effectLst/>
                          <a:latin typeface="Meiryo" panose="020B0604030504040204" pitchFamily="34" charset="-128"/>
                          <a:ea typeface="Meiryo" panose="020B0604030504040204" pitchFamily="34" charset="-128"/>
                          <a:cs typeface="+mn-cs"/>
                        </a:rPr>
                        <a:t>18</a:t>
                      </a:r>
                      <a:r>
                        <a:rPr lang="ja-JP" altLang="en-US" sz="800" b="0" i="0">
                          <a:solidFill>
                            <a:schemeClr val="tx1"/>
                          </a:solidFill>
                          <a:effectLst/>
                          <a:latin typeface="Meiryo" panose="020B0604030504040204" pitchFamily="34" charset="-128"/>
                          <a:ea typeface="Meiryo" panose="020B0604030504040204" pitchFamily="34" charset="-128"/>
                          <a:cs typeface="+mn-cs"/>
                        </a:rPr>
                        <a:t>文字</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ja-JP" altLang="en-US" sz="800" b="0" i="0">
                          <a:solidFill>
                            <a:schemeClr val="tx1"/>
                          </a:solidFill>
                          <a:effectLst/>
                          <a:latin typeface="Meiryo" panose="020B0604030504040204" pitchFamily="34" charset="-128"/>
                          <a:ea typeface="Meiryo" panose="020B0604030504040204" pitchFamily="34" charset="-128"/>
                          <a:cs typeface="+mn-cs"/>
                        </a:rPr>
                        <a:t>〇</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dirty="0">
                          <a:solidFill>
                            <a:schemeClr val="tx1"/>
                          </a:solidFill>
                          <a:effectLst/>
                          <a:latin typeface="Meiryo" panose="020B0604030504040204" pitchFamily="34" charset="-128"/>
                          <a:ea typeface="Meiryo" panose="020B0604030504040204" pitchFamily="34" charset="-128"/>
                          <a:cs typeface="+mn-cs"/>
                        </a:rPr>
                        <a:t>・〇〇公式サイト等、遷移先ページタイトルをご明記ください。</a:t>
                      </a:r>
                      <a:endParaRPr lang="en-US" altLang="ja-JP" sz="800" b="0" i="0" dirty="0">
                        <a:solidFill>
                          <a:schemeClr val="tx1"/>
                        </a:solidFill>
                        <a:effectLst/>
                        <a:latin typeface="Meiryo" panose="020B0604030504040204" pitchFamily="34" charset="-128"/>
                        <a:ea typeface="Meiryo" panose="020B0604030504040204" pitchFamily="34" charset="-128"/>
                        <a:cs typeface="+mn-cs"/>
                      </a:endParaRPr>
                    </a:p>
                    <a:p>
                      <a:pPr algn="l"/>
                      <a:r>
                        <a:rPr lang="ja-JP" altLang="en-US" sz="800" b="0" i="0" dirty="0">
                          <a:solidFill>
                            <a:schemeClr val="tx1"/>
                          </a:solidFill>
                          <a:effectLst/>
                          <a:latin typeface="Meiryo" panose="020B0604030504040204" pitchFamily="34" charset="-128"/>
                          <a:ea typeface="Meiryo" panose="020B0604030504040204" pitchFamily="34" charset="-128"/>
                          <a:cs typeface="+mn-cs"/>
                        </a:rPr>
                        <a:t>・「</a:t>
                      </a:r>
                      <a:r>
                        <a:rPr lang="en-US" altLang="ja-JP" sz="800" b="0" i="0" dirty="0">
                          <a:solidFill>
                            <a:schemeClr val="tx1"/>
                          </a:solidFill>
                          <a:effectLst/>
                          <a:latin typeface="Meiryo" panose="020B0604030504040204" pitchFamily="34" charset="-128"/>
                          <a:ea typeface="Meiryo" panose="020B0604030504040204" pitchFamily="34" charset="-128"/>
                          <a:cs typeface="+mn-cs"/>
                        </a:rPr>
                        <a:t>〜</a:t>
                      </a:r>
                      <a:r>
                        <a:rPr lang="ja-JP" altLang="en-US" sz="800" b="0" i="0" dirty="0">
                          <a:solidFill>
                            <a:schemeClr val="tx1"/>
                          </a:solidFill>
                          <a:effectLst/>
                          <a:latin typeface="Meiryo" panose="020B0604030504040204" pitchFamily="34" charset="-128"/>
                          <a:ea typeface="Meiryo" panose="020B0604030504040204" pitchFamily="34" charset="-128"/>
                          <a:cs typeface="+mn-cs"/>
                        </a:rPr>
                        <a:t>はこちら」などの誘導文言は不可です。</a:t>
                      </a:r>
                      <a:endParaRPr kumimoji="1" lang="ja-JP" altLang="en-US" sz="800" b="0" i="0" dirty="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82345609"/>
                  </a:ext>
                </a:extLst>
              </a:tr>
            </a:tbl>
          </a:graphicData>
        </a:graphic>
      </p:graphicFrame>
    </p:spTree>
    <p:extLst>
      <p:ext uri="{BB962C8B-B14F-4D97-AF65-F5344CB8AC3E}">
        <p14:creationId xmlns:p14="http://schemas.microsoft.com/office/powerpoint/2010/main" val="22586553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48B2D-46DD-7220-1917-F032BE7041CD}"/>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39CB2889-54AF-4242-1463-66AB2B534D97}"/>
              </a:ext>
            </a:extLst>
          </p:cNvPr>
          <p:cNvSpPr>
            <a:spLocks noGrp="1"/>
          </p:cNvSpPr>
          <p:nvPr>
            <p:ph type="body" sz="quarter" idx="19"/>
          </p:nvPr>
        </p:nvSpPr>
        <p:spPr>
          <a:xfrm>
            <a:off x="2814518" y="4798379"/>
            <a:ext cx="6582420" cy="543702"/>
          </a:xfrm>
        </p:spPr>
        <p:txBody>
          <a:bodyPr/>
          <a:lstStyle/>
          <a:p>
            <a:r>
              <a:rPr lang="ja-JP" altLang="en-US">
                <a:solidFill>
                  <a:srgbClr val="000048"/>
                </a:solidFill>
              </a:rPr>
              <a:t>オプションメニューのご案内</a:t>
            </a:r>
          </a:p>
        </p:txBody>
      </p:sp>
      <p:sp>
        <p:nvSpPr>
          <p:cNvPr id="2" name="テキスト プレースホルダー 5">
            <a:extLst>
              <a:ext uri="{FF2B5EF4-FFF2-40B4-BE49-F238E27FC236}">
                <a16:creationId xmlns:a16="http://schemas.microsoft.com/office/drawing/2014/main" id="{B9C1787A-BDCA-16D3-C724-98527D851E2B}"/>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en-US" altLang="ja-JP">
                <a:solidFill>
                  <a:srgbClr val="000048"/>
                </a:solidFill>
              </a:rPr>
              <a:t>05 </a:t>
            </a:r>
          </a:p>
        </p:txBody>
      </p:sp>
      <p:pic>
        <p:nvPicPr>
          <p:cNvPr id="4" name="図プレースホルダー 10" descr="アイコン&#10;&#10;自動的に生成された説明">
            <a:extLst>
              <a:ext uri="{FF2B5EF4-FFF2-40B4-BE49-F238E27FC236}">
                <a16:creationId xmlns:a16="http://schemas.microsoft.com/office/drawing/2014/main" id="{02D64F4F-650D-645B-70DB-24D4BD5023D8}"/>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2587" y="3019035"/>
            <a:ext cx="1586282" cy="1464484"/>
          </a:xfrm>
          <a:solidFill>
            <a:srgbClr val="FFFFFF"/>
          </a:solidFill>
        </p:spPr>
      </p:pic>
    </p:spTree>
    <p:extLst>
      <p:ext uri="{BB962C8B-B14F-4D97-AF65-F5344CB8AC3E}">
        <p14:creationId xmlns:p14="http://schemas.microsoft.com/office/powerpoint/2010/main" val="17535996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6C513A-AE30-1572-85EB-49C4AA73741C}"/>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0E5EB6D-EFC4-0DE9-64ED-67A7656F7EED}"/>
              </a:ext>
            </a:extLst>
          </p:cNvPr>
          <p:cNvSpPr>
            <a:spLocks noGrp="1"/>
          </p:cNvSpPr>
          <p:nvPr>
            <p:ph type="body" sz="quarter" idx="12"/>
          </p:nvPr>
        </p:nvSpPr>
        <p:spPr>
          <a:xfrm>
            <a:off x="587922" y="67514"/>
            <a:ext cx="968503" cy="410840"/>
          </a:xfrm>
        </p:spPr>
        <p:txBody>
          <a:bodyPr/>
          <a:lstStyle/>
          <a:p>
            <a:pPr marL="0" indent="0">
              <a:buNone/>
            </a:pPr>
            <a:r>
              <a:rPr lang="ja-JP" altLang="en-US"/>
              <a:t>オプション</a:t>
            </a:r>
            <a:endParaRPr kumimoji="1" lang="ja-JP" altLang="en-US"/>
          </a:p>
        </p:txBody>
      </p:sp>
      <p:pic>
        <p:nvPicPr>
          <p:cNvPr id="6" name="図プレースホルダー 8" descr="アイコン&#10;&#10;自動的に生成された説明">
            <a:extLst>
              <a:ext uri="{FF2B5EF4-FFF2-40B4-BE49-F238E27FC236}">
                <a16:creationId xmlns:a16="http://schemas.microsoft.com/office/drawing/2014/main" id="{A54009B0-2E3D-7532-F29F-A6CB0BB0BD84}"/>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B591A0A6-6863-1507-1669-3655FF3797A8}"/>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en-US" altLang="ja-JP" sz="2000">
                <a:latin typeface="メイリオ" panose="020B0604030504040204" pitchFamily="34" charset="-128"/>
                <a:ea typeface="メイリオ" panose="020B0604030504040204" pitchFamily="34" charset="-128"/>
              </a:rPr>
              <a:t>DIGEST Spot Video </a:t>
            </a:r>
            <a:r>
              <a:rPr lang="ja-JP" altLang="en-US" sz="2000">
                <a:latin typeface="メイリオ" panose="020B0604030504040204" pitchFamily="34" charset="-128"/>
                <a:ea typeface="メイリオ" panose="020B0604030504040204" pitchFamily="34" charset="-128"/>
              </a:rPr>
              <a:t>オプション</a:t>
            </a:r>
            <a:endParaRPr lang="en-US" altLang="ja-JP" sz="2000">
              <a:latin typeface="メイリオ" panose="020B0604030504040204" pitchFamily="34" charset="-128"/>
              <a:ea typeface="メイリオ" panose="020B0604030504040204" pitchFamily="34" charset="-128"/>
            </a:endParaRPr>
          </a:p>
        </p:txBody>
      </p:sp>
      <p:sp>
        <p:nvSpPr>
          <p:cNvPr id="12" name="テキスト ボックス 11">
            <a:extLst>
              <a:ext uri="{FF2B5EF4-FFF2-40B4-BE49-F238E27FC236}">
                <a16:creationId xmlns:a16="http://schemas.microsoft.com/office/drawing/2014/main" id="{5BBADF87-E71D-5362-2F4D-2FA4D7A15A74}"/>
              </a:ext>
            </a:extLst>
          </p:cNvPr>
          <p:cNvSpPr txBox="1"/>
          <p:nvPr/>
        </p:nvSpPr>
        <p:spPr>
          <a:xfrm>
            <a:off x="587922" y="909274"/>
            <a:ext cx="11857961" cy="1063753"/>
          </a:xfrm>
          <a:prstGeom prst="rect">
            <a:avLst/>
          </a:prstGeom>
          <a:noFill/>
        </p:spPr>
        <p:txBody>
          <a:bodyPr wrap="square">
            <a:spAutoFit/>
          </a:bodyPr>
          <a:lstStyle/>
          <a:p>
            <a:pPr latinLnBrk="1">
              <a:lnSpc>
                <a:spcPct val="150000"/>
              </a:lnSpc>
              <a:buClr>
                <a:srgbClr val="0AC200"/>
              </a:buClr>
            </a:pPr>
            <a:r>
              <a:rPr lang="en" altLang="ja-JP" sz="1600">
                <a:solidFill>
                  <a:schemeClr val="tx1">
                    <a:lumMod val="75000"/>
                    <a:lumOff val="25000"/>
                  </a:schemeClr>
                </a:solidFill>
                <a:latin typeface="Meiryo" panose="020B0604030504040204" pitchFamily="34" charset="-128"/>
                <a:ea typeface="Meiryo" panose="020B0604030504040204" pitchFamily="34" charset="-128"/>
                <a:cs typeface="Arial" charset="0"/>
              </a:rPr>
              <a:t>DIGEST Spot</a:t>
            </a:r>
            <a:r>
              <a:rPr lang="ja-JP" altLang="en-US" sz="1600">
                <a:solidFill>
                  <a:schemeClr val="tx1">
                    <a:lumMod val="75000"/>
                    <a:lumOff val="25000"/>
                  </a:schemeClr>
                </a:solidFill>
                <a:latin typeface="Meiryo" panose="020B0604030504040204" pitchFamily="34" charset="-128"/>
                <a:ea typeface="Meiryo" panose="020B0604030504040204" pitchFamily="34" charset="-128"/>
                <a:cs typeface="Arial" charset="0"/>
              </a:rPr>
              <a:t>記事下に動画を挿入できるオプションメニューです。</a:t>
            </a:r>
          </a:p>
          <a:p>
            <a:pPr latinLnBrk="1">
              <a:lnSpc>
                <a:spcPct val="150000"/>
              </a:lnSpc>
              <a:buClr>
                <a:srgbClr val="0AC200"/>
              </a:buClr>
            </a:pPr>
            <a:r>
              <a:rPr lang="ja-JP" altLang="en-US" sz="1600">
                <a:solidFill>
                  <a:schemeClr val="tx1">
                    <a:lumMod val="75000"/>
                    <a:lumOff val="25000"/>
                  </a:schemeClr>
                </a:solidFill>
                <a:latin typeface="Meiryo" panose="020B0604030504040204" pitchFamily="34" charset="-128"/>
                <a:ea typeface="Meiryo" panose="020B0604030504040204" pitchFamily="34" charset="-128"/>
                <a:cs typeface="Arial" charset="0"/>
              </a:rPr>
              <a:t>関連動画を掲載することで、記事内テキストの情報補完やブランドリフトなど、幅広い訴求にご活用いただけます。</a:t>
            </a:r>
          </a:p>
          <a:p>
            <a:pPr latinLnBrk="1">
              <a:lnSpc>
                <a:spcPct val="150000"/>
              </a:lnSpc>
              <a:buClr>
                <a:srgbClr val="0AC200"/>
              </a:buClr>
            </a:pPr>
            <a:r>
              <a:rPr lang="en-US" altLang="ja-JP" sz="1100">
                <a:solidFill>
                  <a:schemeClr val="bg1">
                    <a:lumMod val="65000"/>
                  </a:schemeClr>
                </a:solidFill>
                <a:latin typeface="Meiryo" panose="020B0604030504040204" pitchFamily="34" charset="-128"/>
                <a:ea typeface="Meiryo" panose="020B0604030504040204" pitchFamily="34" charset="-128"/>
                <a:cs typeface="Arial" charset="0"/>
              </a:rPr>
              <a:t>※</a:t>
            </a:r>
            <a:r>
              <a:rPr lang="ja-JP" altLang="en-US" sz="1100">
                <a:solidFill>
                  <a:schemeClr val="bg1">
                    <a:lumMod val="65000"/>
                  </a:schemeClr>
                </a:solidFill>
                <a:latin typeface="Meiryo" panose="020B0604030504040204" pitchFamily="34" charset="-128"/>
                <a:ea typeface="Meiryo" panose="020B0604030504040204" pitchFamily="34" charset="-128"/>
                <a:cs typeface="Arial" charset="0"/>
              </a:rPr>
              <a:t>画面はイメージとなります。広告仕様が変更となる可能性がございます。</a:t>
            </a:r>
            <a:endParaRPr lang="en-US" altLang="ja-JP" sz="1100">
              <a:solidFill>
                <a:schemeClr val="bg1">
                  <a:lumMod val="65000"/>
                </a:schemeClr>
              </a:solidFill>
              <a:latin typeface="Meiryo" panose="020B0604030504040204" pitchFamily="34" charset="-128"/>
              <a:ea typeface="Meiryo" panose="020B0604030504040204" pitchFamily="34" charset="-128"/>
              <a:cs typeface="Arial" charset="0"/>
            </a:endParaRPr>
          </a:p>
        </p:txBody>
      </p:sp>
      <p:sp>
        <p:nvSpPr>
          <p:cNvPr id="13" name="object 4">
            <a:extLst>
              <a:ext uri="{FF2B5EF4-FFF2-40B4-BE49-F238E27FC236}">
                <a16:creationId xmlns:a16="http://schemas.microsoft.com/office/drawing/2014/main" id="{028FDA1A-5C2C-24A4-9F9C-E613497C549E}"/>
              </a:ext>
            </a:extLst>
          </p:cNvPr>
          <p:cNvSpPr/>
          <p:nvPr/>
        </p:nvSpPr>
        <p:spPr>
          <a:xfrm>
            <a:off x="1694339" y="4319399"/>
            <a:ext cx="1929688" cy="1091522"/>
          </a:xfrm>
          <a:custGeom>
            <a:avLst/>
            <a:gdLst/>
            <a:ahLst/>
            <a:cxnLst/>
            <a:rect l="l" t="t" r="r" b="b"/>
            <a:pathLst>
              <a:path w="1929765" h="1091564">
                <a:moveTo>
                  <a:pt x="1929561" y="0"/>
                </a:moveTo>
                <a:lnTo>
                  <a:pt x="1929561" y="1091399"/>
                </a:lnTo>
                <a:lnTo>
                  <a:pt x="0" y="1091399"/>
                </a:lnTo>
              </a:path>
            </a:pathLst>
          </a:custGeom>
          <a:ln w="38100">
            <a:solidFill>
              <a:srgbClr val="002060"/>
            </a:solidFill>
          </a:ln>
        </p:spPr>
        <p:txBody>
          <a:bodyPr wrap="square" lIns="0" tIns="0" rIns="0" bIns="0" rtlCol="0"/>
          <a:lstStyle/>
          <a:p>
            <a:endParaRPr sz="1600">
              <a:solidFill>
                <a:srgbClr val="03C755"/>
              </a:solidFill>
              <a:latin typeface="Meiryo" panose="020B0604030504040204" pitchFamily="34" charset="-128"/>
              <a:ea typeface="Meiryo" panose="020B0604030504040204" pitchFamily="34" charset="-128"/>
            </a:endParaRPr>
          </a:p>
        </p:txBody>
      </p:sp>
      <p:sp>
        <p:nvSpPr>
          <p:cNvPr id="16" name="object 6">
            <a:extLst>
              <a:ext uri="{FF2B5EF4-FFF2-40B4-BE49-F238E27FC236}">
                <a16:creationId xmlns:a16="http://schemas.microsoft.com/office/drawing/2014/main" id="{98703878-D954-B548-E3C3-3991ABB20072}"/>
              </a:ext>
            </a:extLst>
          </p:cNvPr>
          <p:cNvSpPr/>
          <p:nvPr/>
        </p:nvSpPr>
        <p:spPr>
          <a:xfrm>
            <a:off x="1561783" y="5880635"/>
            <a:ext cx="3849853" cy="0"/>
          </a:xfrm>
          <a:custGeom>
            <a:avLst/>
            <a:gdLst/>
            <a:ahLst/>
            <a:cxnLst/>
            <a:rect l="l" t="t" r="r" b="b"/>
            <a:pathLst>
              <a:path w="3850004">
                <a:moveTo>
                  <a:pt x="3849674" y="0"/>
                </a:moveTo>
                <a:lnTo>
                  <a:pt x="0" y="0"/>
                </a:lnTo>
              </a:path>
            </a:pathLst>
          </a:custGeom>
          <a:ln w="38100">
            <a:solidFill>
              <a:srgbClr val="002060"/>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7" name="object 8">
            <a:extLst>
              <a:ext uri="{FF2B5EF4-FFF2-40B4-BE49-F238E27FC236}">
                <a16:creationId xmlns:a16="http://schemas.microsoft.com/office/drawing/2014/main" id="{BBFB9AA5-F01C-A70F-E7CF-1A604A42319C}"/>
              </a:ext>
            </a:extLst>
          </p:cNvPr>
          <p:cNvSpPr txBox="1"/>
          <p:nvPr/>
        </p:nvSpPr>
        <p:spPr>
          <a:xfrm>
            <a:off x="742071" y="2252625"/>
            <a:ext cx="1295564" cy="151322"/>
          </a:xfrm>
          <a:prstGeom prst="rect">
            <a:avLst/>
          </a:prstGeom>
        </p:spPr>
        <p:txBody>
          <a:bodyPr vert="horz" wrap="square" lIns="0" tIns="12699" rIns="0" bIns="0" rtlCol="0">
            <a:spAutoFit/>
          </a:bodyPr>
          <a:lstStyle/>
          <a:p>
            <a:pPr marL="12699">
              <a:spcBef>
                <a:spcPts val="100"/>
              </a:spcBef>
            </a:pPr>
            <a:r>
              <a:rPr sz="900" b="1" spc="55">
                <a:solidFill>
                  <a:srgbClr val="999999"/>
                </a:solidFill>
                <a:latin typeface="Meiryo" panose="020B0604030504040204" pitchFamily="34" charset="-128"/>
                <a:ea typeface="Meiryo" panose="020B0604030504040204" pitchFamily="34" charset="-128"/>
                <a:cs typeface="HiraMinProN-W6"/>
              </a:rPr>
              <a:t>DIGEST</a:t>
            </a:r>
            <a:r>
              <a:rPr sz="900" b="1" spc="-55">
                <a:solidFill>
                  <a:srgbClr val="999999"/>
                </a:solidFill>
                <a:latin typeface="Meiryo" panose="020B0604030504040204" pitchFamily="34" charset="-128"/>
                <a:ea typeface="Meiryo" panose="020B0604030504040204" pitchFamily="34" charset="-128"/>
                <a:cs typeface="HiraMinProN-W6"/>
              </a:rPr>
              <a:t> </a:t>
            </a:r>
            <a:r>
              <a:rPr sz="900" b="1" spc="125">
                <a:solidFill>
                  <a:srgbClr val="999999"/>
                </a:solidFill>
                <a:latin typeface="Meiryo" panose="020B0604030504040204" pitchFamily="34" charset="-128"/>
                <a:ea typeface="Meiryo" panose="020B0604030504040204" pitchFamily="34" charset="-128"/>
                <a:cs typeface="HiraMinProN-W6"/>
              </a:rPr>
              <a:t>Spot</a:t>
            </a:r>
            <a:endParaRPr sz="900">
              <a:latin typeface="Meiryo" panose="020B0604030504040204" pitchFamily="34" charset="-128"/>
              <a:ea typeface="Meiryo" panose="020B0604030504040204" pitchFamily="34" charset="-128"/>
              <a:cs typeface="HiraMinProN-W6"/>
            </a:endParaRPr>
          </a:p>
        </p:txBody>
      </p:sp>
      <p:sp>
        <p:nvSpPr>
          <p:cNvPr id="18" name="object 9">
            <a:extLst>
              <a:ext uri="{FF2B5EF4-FFF2-40B4-BE49-F238E27FC236}">
                <a16:creationId xmlns:a16="http://schemas.microsoft.com/office/drawing/2014/main" id="{705C909B-E1D8-62D4-314C-351F7FE665AD}"/>
              </a:ext>
            </a:extLst>
          </p:cNvPr>
          <p:cNvSpPr txBox="1"/>
          <p:nvPr/>
        </p:nvSpPr>
        <p:spPr>
          <a:xfrm>
            <a:off x="2678984" y="2252625"/>
            <a:ext cx="533379" cy="151322"/>
          </a:xfrm>
          <a:prstGeom prst="rect">
            <a:avLst/>
          </a:prstGeom>
        </p:spPr>
        <p:txBody>
          <a:bodyPr vert="horz" wrap="square" lIns="0" tIns="12699" rIns="0" bIns="0" rtlCol="0">
            <a:spAutoFit/>
          </a:bodyPr>
          <a:lstStyle/>
          <a:p>
            <a:pPr marL="12699">
              <a:spcBef>
                <a:spcPts val="100"/>
              </a:spcBef>
            </a:pPr>
            <a:r>
              <a:rPr sz="900" b="1">
                <a:solidFill>
                  <a:srgbClr val="999999"/>
                </a:solidFill>
                <a:latin typeface="Meiryo" panose="020B0604030504040204" pitchFamily="34" charset="-128"/>
                <a:ea typeface="Meiryo" panose="020B0604030504040204" pitchFamily="34" charset="-128"/>
                <a:cs typeface="HiraMinProN-W6"/>
              </a:rPr>
              <a:t>掲載動画</a:t>
            </a:r>
            <a:endParaRPr sz="900">
              <a:latin typeface="Meiryo" panose="020B0604030504040204" pitchFamily="34" charset="-128"/>
              <a:ea typeface="Meiryo" panose="020B0604030504040204" pitchFamily="34" charset="-128"/>
              <a:cs typeface="HiraMinProN-W6"/>
            </a:endParaRPr>
          </a:p>
        </p:txBody>
      </p:sp>
      <p:sp>
        <p:nvSpPr>
          <p:cNvPr id="20" name="object 11">
            <a:extLst>
              <a:ext uri="{FF2B5EF4-FFF2-40B4-BE49-F238E27FC236}">
                <a16:creationId xmlns:a16="http://schemas.microsoft.com/office/drawing/2014/main" id="{D01865C0-E440-FF62-82E2-F9F5D209C17C}"/>
              </a:ext>
            </a:extLst>
          </p:cNvPr>
          <p:cNvSpPr txBox="1"/>
          <p:nvPr/>
        </p:nvSpPr>
        <p:spPr>
          <a:xfrm>
            <a:off x="2636875" y="3728440"/>
            <a:ext cx="2228534" cy="425755"/>
          </a:xfrm>
          <a:prstGeom prst="rect">
            <a:avLst/>
          </a:prstGeom>
        </p:spPr>
        <p:txBody>
          <a:bodyPr vert="horz" wrap="square" lIns="0" tIns="45717" rIns="0" bIns="0" rtlCol="0">
            <a:spAutoFit/>
          </a:bodyPr>
          <a:lstStyle/>
          <a:p>
            <a:pPr marL="12699">
              <a:spcBef>
                <a:spcPts val="359"/>
              </a:spcBef>
            </a:pPr>
            <a:r>
              <a:rPr lang="ja-JP" altLang="en-US" sz="600" spc="-25">
                <a:solidFill>
                  <a:srgbClr val="333333"/>
                </a:solidFill>
                <a:latin typeface="Meiryo" panose="020B0604030504040204" pitchFamily="34" charset="-128"/>
                <a:ea typeface="Meiryo" panose="020B0604030504040204" pitchFamily="34" charset="-128"/>
                <a:cs typeface="Arial Unicode MS"/>
              </a:rPr>
              <a:t>ユーザーの設定で許可している場合には、自動再生されます。</a:t>
            </a:r>
            <a:endParaRPr lang="en-US" altLang="ja-JP" sz="600" spc="-25">
              <a:solidFill>
                <a:srgbClr val="333333"/>
              </a:solidFill>
              <a:latin typeface="Meiryo" panose="020B0604030504040204" pitchFamily="34" charset="-128"/>
              <a:ea typeface="Meiryo" panose="020B0604030504040204" pitchFamily="34" charset="-128"/>
              <a:cs typeface="Arial Unicode MS"/>
            </a:endParaRPr>
          </a:p>
          <a:p>
            <a:pPr marL="12699">
              <a:spcBef>
                <a:spcPts val="359"/>
              </a:spcBef>
            </a:pPr>
            <a:r>
              <a:rPr lang="en-US" altLang="ja-JP" sz="600" spc="-25">
                <a:solidFill>
                  <a:srgbClr val="333333"/>
                </a:solidFill>
                <a:latin typeface="Meiryo" panose="020B0604030504040204" pitchFamily="34" charset="-128"/>
                <a:ea typeface="Meiryo" panose="020B0604030504040204" pitchFamily="34" charset="-128"/>
                <a:cs typeface="Arial Unicode MS"/>
              </a:rPr>
              <a:t>※</a:t>
            </a:r>
            <a:r>
              <a:rPr lang="ja-JP" altLang="en-US" sz="600" spc="-25">
                <a:solidFill>
                  <a:srgbClr val="333333"/>
                </a:solidFill>
                <a:latin typeface="Meiryo" panose="020B0604030504040204" pitchFamily="34" charset="-128"/>
                <a:ea typeface="Meiryo" panose="020B0604030504040204" pitchFamily="34" charset="-128"/>
                <a:cs typeface="Arial Unicode MS"/>
              </a:rPr>
              <a:t>一部端末で挙動が異なる場合もございます。</a:t>
            </a:r>
          </a:p>
          <a:p>
            <a:pPr marL="12699">
              <a:spcBef>
                <a:spcPts val="359"/>
              </a:spcBef>
            </a:pPr>
            <a:r>
              <a:rPr lang="ja-JP" altLang="en-US" sz="600" spc="-25">
                <a:solidFill>
                  <a:srgbClr val="333333"/>
                </a:solidFill>
                <a:latin typeface="Meiryo" panose="020B0604030504040204" pitchFamily="34" charset="-128"/>
                <a:ea typeface="Meiryo" panose="020B0604030504040204" pitchFamily="34" charset="-128"/>
                <a:cs typeface="Arial Unicode MS"/>
              </a:rPr>
              <a:t>また、動画内の再生マークをタップした場合も再生されます。</a:t>
            </a:r>
            <a:endParaRPr sz="600">
              <a:latin typeface="Meiryo" panose="020B0604030504040204" pitchFamily="34" charset="-128"/>
              <a:ea typeface="Meiryo" panose="020B0604030504040204" pitchFamily="34" charset="-128"/>
              <a:cs typeface="Arial Unicode MS"/>
            </a:endParaRPr>
          </a:p>
        </p:txBody>
      </p:sp>
      <p:pic>
        <p:nvPicPr>
          <p:cNvPr id="22" name="図 21">
            <a:extLst>
              <a:ext uri="{FF2B5EF4-FFF2-40B4-BE49-F238E27FC236}">
                <a16:creationId xmlns:a16="http://schemas.microsoft.com/office/drawing/2014/main" id="{2F1A4D47-3917-17C4-B050-42E4DDF8ABD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9257" y="2445480"/>
            <a:ext cx="1286848" cy="3690122"/>
          </a:xfrm>
          <a:prstGeom prst="rect">
            <a:avLst/>
          </a:prstGeom>
          <a:ln w="6350">
            <a:noFill/>
          </a:ln>
        </p:spPr>
      </p:pic>
      <p:pic>
        <p:nvPicPr>
          <p:cNvPr id="23" name="図 22">
            <a:extLst>
              <a:ext uri="{FF2B5EF4-FFF2-40B4-BE49-F238E27FC236}">
                <a16:creationId xmlns:a16="http://schemas.microsoft.com/office/drawing/2014/main" id="{BA233C77-9082-7214-D826-CBDA63207A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59183" y="2445480"/>
            <a:ext cx="2206225" cy="1235745"/>
          </a:xfrm>
          <a:prstGeom prst="rect">
            <a:avLst/>
          </a:prstGeom>
        </p:spPr>
      </p:pic>
      <p:sp>
        <p:nvSpPr>
          <p:cNvPr id="26" name="object 11">
            <a:extLst>
              <a:ext uri="{FF2B5EF4-FFF2-40B4-BE49-F238E27FC236}">
                <a16:creationId xmlns:a16="http://schemas.microsoft.com/office/drawing/2014/main" id="{9D99BB8E-F642-DA24-A08B-799D4B49DAA0}"/>
              </a:ext>
            </a:extLst>
          </p:cNvPr>
          <p:cNvSpPr/>
          <p:nvPr/>
        </p:nvSpPr>
        <p:spPr>
          <a:xfrm>
            <a:off x="5296217" y="2449960"/>
            <a:ext cx="533400" cy="3738879"/>
          </a:xfrm>
          <a:custGeom>
            <a:avLst/>
            <a:gdLst/>
            <a:ahLst/>
            <a:cxnLst/>
            <a:rect l="l" t="t" r="r" b="b"/>
            <a:pathLst>
              <a:path w="533400" h="3738879">
                <a:moveTo>
                  <a:pt x="533133" y="3738321"/>
                </a:moveTo>
                <a:lnTo>
                  <a:pt x="0" y="3738321"/>
                </a:lnTo>
                <a:lnTo>
                  <a:pt x="0" y="0"/>
                </a:lnTo>
                <a:lnTo>
                  <a:pt x="533133" y="0"/>
                </a:lnTo>
                <a:lnTo>
                  <a:pt x="533133" y="3738321"/>
                </a:lnTo>
                <a:close/>
              </a:path>
            </a:pathLst>
          </a:custGeom>
          <a:solidFill>
            <a:srgbClr val="002060"/>
          </a:solidFill>
          <a:ln>
            <a:solidFill>
              <a:srgbClr val="002060"/>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7" name="object 12">
            <a:extLst>
              <a:ext uri="{FF2B5EF4-FFF2-40B4-BE49-F238E27FC236}">
                <a16:creationId xmlns:a16="http://schemas.microsoft.com/office/drawing/2014/main" id="{12E3B219-5C1C-F76E-11C9-B6C8138ED141}"/>
              </a:ext>
            </a:extLst>
          </p:cNvPr>
          <p:cNvSpPr txBox="1"/>
          <p:nvPr/>
        </p:nvSpPr>
        <p:spPr>
          <a:xfrm>
            <a:off x="5450445" y="3364360"/>
            <a:ext cx="158890" cy="1887220"/>
          </a:xfrm>
          <a:prstGeom prst="rect">
            <a:avLst/>
          </a:prstGeom>
        </p:spPr>
        <p:txBody>
          <a:bodyPr vert="eaVert" wrap="square" lIns="0" tIns="0" rIns="0" bIns="0" rtlCol="0">
            <a:spAutoFit/>
          </a:bodyPr>
          <a:lstStyle/>
          <a:p>
            <a:pPr marL="12700">
              <a:lnSpc>
                <a:spcPct val="65000"/>
              </a:lnSpc>
            </a:pPr>
            <a:r>
              <a:rPr sz="1400" b="1" spc="75">
                <a:solidFill>
                  <a:srgbClr val="FFFFFF"/>
                </a:solidFill>
                <a:latin typeface="Meiryo" panose="020B0604030504040204" pitchFamily="34" charset="-128"/>
                <a:ea typeface="Meiryo" panose="020B0604030504040204" pitchFamily="34" charset="-128"/>
                <a:cs typeface="ヒラギノ角ゴ StdN W8"/>
              </a:rPr>
              <a:t>ご指定サイトへ遷</a:t>
            </a:r>
            <a:r>
              <a:rPr sz="1400" b="1">
                <a:solidFill>
                  <a:srgbClr val="FFFFFF"/>
                </a:solidFill>
                <a:latin typeface="Meiryo" panose="020B0604030504040204" pitchFamily="34" charset="-128"/>
                <a:ea typeface="Meiryo" panose="020B0604030504040204" pitchFamily="34" charset="-128"/>
                <a:cs typeface="ヒラギノ角ゴ StdN W8"/>
              </a:rPr>
              <a:t>移</a:t>
            </a:r>
            <a:endParaRPr sz="1400" b="1">
              <a:latin typeface="Meiryo" panose="020B0604030504040204" pitchFamily="34" charset="-128"/>
              <a:ea typeface="Meiryo" panose="020B0604030504040204" pitchFamily="34" charset="-128"/>
              <a:cs typeface="ヒラギノ角ゴ StdN W8"/>
            </a:endParaRPr>
          </a:p>
        </p:txBody>
      </p:sp>
      <p:sp>
        <p:nvSpPr>
          <p:cNvPr id="28" name="object 14">
            <a:extLst>
              <a:ext uri="{FF2B5EF4-FFF2-40B4-BE49-F238E27FC236}">
                <a16:creationId xmlns:a16="http://schemas.microsoft.com/office/drawing/2014/main" id="{BF72DCD4-91E0-AC37-8DA2-B10F05D1F722}"/>
              </a:ext>
            </a:extLst>
          </p:cNvPr>
          <p:cNvSpPr/>
          <p:nvPr/>
        </p:nvSpPr>
        <p:spPr>
          <a:xfrm>
            <a:off x="792976" y="5802682"/>
            <a:ext cx="1193753" cy="146044"/>
          </a:xfrm>
          <a:custGeom>
            <a:avLst/>
            <a:gdLst/>
            <a:ahLst/>
            <a:cxnLst/>
            <a:rect l="l" t="t" r="r" b="b"/>
            <a:pathLst>
              <a:path w="1193800" h="146050">
                <a:moveTo>
                  <a:pt x="1193800" y="146050"/>
                </a:moveTo>
                <a:lnTo>
                  <a:pt x="0" y="146050"/>
                </a:lnTo>
                <a:lnTo>
                  <a:pt x="0" y="0"/>
                </a:lnTo>
                <a:lnTo>
                  <a:pt x="1193800" y="0"/>
                </a:lnTo>
                <a:lnTo>
                  <a:pt x="1193800" y="146050"/>
                </a:lnTo>
                <a:close/>
              </a:path>
            </a:pathLst>
          </a:custGeom>
          <a:ln w="25400">
            <a:solidFill>
              <a:srgbClr val="002060"/>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9" name="object 3">
            <a:extLst>
              <a:ext uri="{FF2B5EF4-FFF2-40B4-BE49-F238E27FC236}">
                <a16:creationId xmlns:a16="http://schemas.microsoft.com/office/drawing/2014/main" id="{F8794288-4AEA-413B-086B-DDB6B5FD9B54}"/>
              </a:ext>
            </a:extLst>
          </p:cNvPr>
          <p:cNvSpPr txBox="1"/>
          <p:nvPr/>
        </p:nvSpPr>
        <p:spPr>
          <a:xfrm>
            <a:off x="7501257" y="3161850"/>
            <a:ext cx="733613" cy="135934"/>
          </a:xfrm>
          <a:prstGeom prst="rect">
            <a:avLst/>
          </a:prstGeom>
        </p:spPr>
        <p:txBody>
          <a:bodyPr vert="horz" wrap="square" lIns="0" tIns="12699" rIns="0" bIns="0" rtlCol="0">
            <a:spAutoFit/>
          </a:bodyPr>
          <a:lstStyle/>
          <a:p>
            <a:pPr marL="12699">
              <a:spcBef>
                <a:spcPts val="100"/>
              </a:spcBef>
            </a:pPr>
            <a:r>
              <a:rPr sz="800" spc="60">
                <a:solidFill>
                  <a:srgbClr val="333333"/>
                </a:solidFill>
                <a:latin typeface="Meiryo" panose="020B0604030504040204" pitchFamily="34" charset="-128"/>
                <a:ea typeface="Meiryo" panose="020B0604030504040204" pitchFamily="34" charset="-128"/>
                <a:cs typeface="Arial Unicode MS"/>
              </a:rPr>
              <a:t>1</a:t>
            </a:r>
            <a:r>
              <a:rPr sz="800" spc="85">
                <a:solidFill>
                  <a:srgbClr val="333333"/>
                </a:solidFill>
                <a:latin typeface="Meiryo" panose="020B0604030504040204" pitchFamily="34" charset="-128"/>
                <a:ea typeface="Meiryo" panose="020B0604030504040204" pitchFamily="34" charset="-128"/>
                <a:cs typeface="Arial Unicode MS"/>
              </a:rPr>
              <a:t>本</a:t>
            </a:r>
            <a:r>
              <a:rPr sz="800" spc="50">
                <a:solidFill>
                  <a:srgbClr val="333333"/>
                </a:solidFill>
                <a:latin typeface="Meiryo" panose="020B0604030504040204" pitchFamily="34" charset="-128"/>
                <a:ea typeface="Meiryo" panose="020B0604030504040204" pitchFamily="34" charset="-128"/>
                <a:cs typeface="Arial Unicode MS"/>
              </a:rPr>
              <a:t>/1</a:t>
            </a:r>
            <a:r>
              <a:rPr sz="800" spc="85">
                <a:solidFill>
                  <a:srgbClr val="333333"/>
                </a:solidFill>
                <a:latin typeface="Meiryo" panose="020B0604030504040204" pitchFamily="34" charset="-128"/>
                <a:ea typeface="Meiryo" panose="020B0604030504040204" pitchFamily="34" charset="-128"/>
                <a:cs typeface="Arial Unicode MS"/>
              </a:rPr>
              <a:t>記事</a:t>
            </a:r>
            <a:endParaRPr sz="800">
              <a:latin typeface="Meiryo" panose="020B0604030504040204" pitchFamily="34" charset="-128"/>
              <a:ea typeface="Meiryo" panose="020B0604030504040204" pitchFamily="34" charset="-128"/>
              <a:cs typeface="Arial Unicode MS"/>
            </a:endParaRPr>
          </a:p>
        </p:txBody>
      </p:sp>
      <p:sp>
        <p:nvSpPr>
          <p:cNvPr id="30" name="object 4">
            <a:extLst>
              <a:ext uri="{FF2B5EF4-FFF2-40B4-BE49-F238E27FC236}">
                <a16:creationId xmlns:a16="http://schemas.microsoft.com/office/drawing/2014/main" id="{A3E2A62A-E619-DF46-4833-67CE3F7E43F2}"/>
              </a:ext>
            </a:extLst>
          </p:cNvPr>
          <p:cNvSpPr txBox="1"/>
          <p:nvPr/>
        </p:nvSpPr>
        <p:spPr>
          <a:xfrm>
            <a:off x="7497611" y="3767585"/>
            <a:ext cx="4394822" cy="356504"/>
          </a:xfrm>
          <a:prstGeom prst="rect">
            <a:avLst/>
          </a:prstGeom>
        </p:spPr>
        <p:txBody>
          <a:bodyPr vert="horz" wrap="square" lIns="0" tIns="58416" rIns="0" bIns="0" rtlCol="0">
            <a:spAutoFit/>
          </a:bodyPr>
          <a:lstStyle/>
          <a:p>
            <a:pPr marL="15873">
              <a:spcBef>
                <a:spcPts val="459"/>
              </a:spcBef>
            </a:pPr>
            <a:r>
              <a:rPr sz="800" spc="25">
                <a:solidFill>
                  <a:srgbClr val="333333"/>
                </a:solidFill>
                <a:latin typeface="Meiryo" panose="020B0604030504040204" pitchFamily="34" charset="-128"/>
                <a:ea typeface="Meiryo" panose="020B0604030504040204" pitchFamily="34" charset="-128"/>
                <a:cs typeface="Arial Unicode MS"/>
              </a:rPr>
              <a:t>掲載開</a:t>
            </a:r>
            <a:r>
              <a:rPr sz="800">
                <a:solidFill>
                  <a:srgbClr val="333333"/>
                </a:solidFill>
                <a:latin typeface="Meiryo" panose="020B0604030504040204" pitchFamily="34" charset="-128"/>
                <a:ea typeface="Meiryo" panose="020B0604030504040204" pitchFamily="34" charset="-128"/>
                <a:cs typeface="Arial Unicode MS"/>
              </a:rPr>
              <a:t>始</a:t>
            </a:r>
            <a:r>
              <a:rPr sz="800" spc="-45">
                <a:solidFill>
                  <a:srgbClr val="333333"/>
                </a:solidFill>
                <a:latin typeface="Meiryo" panose="020B0604030504040204" pitchFamily="34" charset="-128"/>
                <a:ea typeface="Meiryo" panose="020B0604030504040204" pitchFamily="34" charset="-128"/>
                <a:cs typeface="Arial Unicode MS"/>
              </a:rPr>
              <a:t>日</a:t>
            </a:r>
            <a:r>
              <a:rPr sz="800" spc="-69">
                <a:solidFill>
                  <a:srgbClr val="333333"/>
                </a:solidFill>
                <a:latin typeface="Meiryo" panose="020B0604030504040204" pitchFamily="34" charset="-128"/>
                <a:ea typeface="Meiryo" panose="020B0604030504040204" pitchFamily="34" charset="-128"/>
                <a:cs typeface="Arial Unicode MS"/>
              </a:rPr>
              <a:t>よ</a:t>
            </a:r>
            <a:r>
              <a:rPr sz="800" spc="-25">
                <a:solidFill>
                  <a:srgbClr val="333333"/>
                </a:solidFill>
                <a:latin typeface="Meiryo" panose="020B0604030504040204" pitchFamily="34" charset="-128"/>
                <a:ea typeface="Meiryo" panose="020B0604030504040204" pitchFamily="34" charset="-128"/>
                <a:cs typeface="Arial Unicode MS"/>
              </a:rPr>
              <a:t>り</a:t>
            </a:r>
            <a:r>
              <a:rPr sz="800" spc="50">
                <a:solidFill>
                  <a:srgbClr val="333333"/>
                </a:solidFill>
                <a:latin typeface="Meiryo" panose="020B0604030504040204" pitchFamily="34" charset="-128"/>
                <a:ea typeface="Meiryo" panose="020B0604030504040204" pitchFamily="34" charset="-128"/>
                <a:cs typeface="Arial Unicode MS"/>
              </a:rPr>
              <a:t>10</a:t>
            </a:r>
            <a:r>
              <a:rPr sz="800" spc="75">
                <a:solidFill>
                  <a:srgbClr val="333333"/>
                </a:solidFill>
                <a:latin typeface="Meiryo" panose="020B0604030504040204" pitchFamily="34" charset="-128"/>
                <a:ea typeface="Meiryo" panose="020B0604030504040204" pitchFamily="34" charset="-128"/>
                <a:cs typeface="Arial Unicode MS"/>
              </a:rPr>
              <a:t>営</a:t>
            </a:r>
            <a:r>
              <a:rPr sz="800" spc="40">
                <a:solidFill>
                  <a:srgbClr val="333333"/>
                </a:solidFill>
                <a:latin typeface="Meiryo" panose="020B0604030504040204" pitchFamily="34" charset="-128"/>
                <a:ea typeface="Meiryo" panose="020B0604030504040204" pitchFamily="34" charset="-128"/>
                <a:cs typeface="Arial Unicode MS"/>
              </a:rPr>
              <a:t>業</a:t>
            </a:r>
            <a:r>
              <a:rPr sz="800">
                <a:solidFill>
                  <a:srgbClr val="333333"/>
                </a:solidFill>
                <a:latin typeface="Meiryo" panose="020B0604030504040204" pitchFamily="34" charset="-128"/>
                <a:ea typeface="Meiryo" panose="020B0604030504040204" pitchFamily="34" charset="-128"/>
                <a:cs typeface="Arial Unicode MS"/>
              </a:rPr>
              <a:t>日</a:t>
            </a:r>
            <a:r>
              <a:rPr sz="800" spc="25">
                <a:solidFill>
                  <a:srgbClr val="333333"/>
                </a:solidFill>
                <a:latin typeface="Meiryo" panose="020B0604030504040204" pitchFamily="34" charset="-128"/>
                <a:ea typeface="Meiryo" panose="020B0604030504040204" pitchFamily="34" charset="-128"/>
                <a:cs typeface="Arial Unicode MS"/>
              </a:rPr>
              <a:t>以</a:t>
            </a:r>
            <a:r>
              <a:rPr sz="800">
                <a:solidFill>
                  <a:srgbClr val="333333"/>
                </a:solidFill>
                <a:latin typeface="Meiryo" panose="020B0604030504040204" pitchFamily="34" charset="-128"/>
                <a:ea typeface="Meiryo" panose="020B0604030504040204" pitchFamily="34" charset="-128"/>
                <a:cs typeface="Arial Unicode MS"/>
              </a:rPr>
              <a:t>内</a:t>
            </a:r>
            <a:endParaRPr sz="800">
              <a:latin typeface="Meiryo" panose="020B0604030504040204" pitchFamily="34" charset="-128"/>
              <a:ea typeface="Meiryo" panose="020B0604030504040204" pitchFamily="34" charset="-128"/>
              <a:cs typeface="Arial Unicode MS"/>
            </a:endParaRPr>
          </a:p>
          <a:p>
            <a:pPr marL="12699">
              <a:spcBef>
                <a:spcPts val="359"/>
              </a:spcBef>
            </a:pPr>
            <a:r>
              <a:rPr sz="800">
                <a:solidFill>
                  <a:srgbClr val="333333"/>
                </a:solidFill>
                <a:latin typeface="Meiryo" panose="020B0604030504040204" pitchFamily="34" charset="-128"/>
                <a:ea typeface="Meiryo" panose="020B0604030504040204" pitchFamily="34" charset="-128"/>
                <a:cs typeface="Arial Unicode MS"/>
              </a:rPr>
              <a:t>※</a:t>
            </a:r>
            <a:r>
              <a:rPr sz="800" spc="25">
                <a:solidFill>
                  <a:srgbClr val="333333"/>
                </a:solidFill>
                <a:latin typeface="Meiryo" panose="020B0604030504040204" pitchFamily="34" charset="-128"/>
                <a:ea typeface="Meiryo" panose="020B0604030504040204" pitchFamily="34" charset="-128"/>
                <a:cs typeface="Arial Unicode MS"/>
              </a:rPr>
              <a:t>掲</a:t>
            </a:r>
            <a:r>
              <a:rPr sz="800">
                <a:solidFill>
                  <a:srgbClr val="333333"/>
                </a:solidFill>
                <a:latin typeface="Meiryo" panose="020B0604030504040204" pitchFamily="34" charset="-128"/>
                <a:ea typeface="Meiryo" panose="020B0604030504040204" pitchFamily="34" charset="-128"/>
                <a:cs typeface="Arial Unicode MS"/>
              </a:rPr>
              <a:t>載</a:t>
            </a:r>
            <a:r>
              <a:rPr sz="800" spc="-45">
                <a:solidFill>
                  <a:srgbClr val="333333"/>
                </a:solidFill>
                <a:latin typeface="Meiryo" panose="020B0604030504040204" pitchFamily="34" charset="-128"/>
                <a:ea typeface="Meiryo" panose="020B0604030504040204" pitchFamily="34" charset="-128"/>
                <a:cs typeface="Arial Unicode MS"/>
              </a:rPr>
              <a:t>日</a:t>
            </a:r>
            <a:r>
              <a:rPr sz="800" spc="-69">
                <a:solidFill>
                  <a:srgbClr val="333333"/>
                </a:solidFill>
                <a:latin typeface="Meiryo" panose="020B0604030504040204" pitchFamily="34" charset="-128"/>
                <a:ea typeface="Meiryo" panose="020B0604030504040204" pitchFamily="34" charset="-128"/>
                <a:cs typeface="Arial Unicode MS"/>
              </a:rPr>
              <a:t>よ</a:t>
            </a:r>
            <a:r>
              <a:rPr sz="800" spc="-25">
                <a:solidFill>
                  <a:srgbClr val="333333"/>
                </a:solidFill>
                <a:latin typeface="Meiryo" panose="020B0604030504040204" pitchFamily="34" charset="-128"/>
                <a:ea typeface="Meiryo" panose="020B0604030504040204" pitchFamily="34" charset="-128"/>
                <a:cs typeface="Arial Unicode MS"/>
              </a:rPr>
              <a:t>り</a:t>
            </a:r>
            <a:r>
              <a:rPr sz="800" spc="25">
                <a:solidFill>
                  <a:srgbClr val="333333"/>
                </a:solidFill>
                <a:latin typeface="Meiryo" panose="020B0604030504040204" pitchFamily="34" charset="-128"/>
                <a:ea typeface="Meiryo" panose="020B0604030504040204" pitchFamily="34" charset="-128"/>
                <a:cs typeface="Arial Unicode MS"/>
              </a:rPr>
              <a:t>7</a:t>
            </a:r>
            <a:r>
              <a:rPr sz="800" spc="40">
                <a:solidFill>
                  <a:srgbClr val="333333"/>
                </a:solidFill>
                <a:latin typeface="Meiryo" panose="020B0604030504040204" pitchFamily="34" charset="-128"/>
                <a:ea typeface="Meiryo" panose="020B0604030504040204" pitchFamily="34" charset="-128"/>
                <a:cs typeface="Arial Unicode MS"/>
              </a:rPr>
              <a:t>日</a:t>
            </a:r>
            <a:r>
              <a:rPr sz="800">
                <a:solidFill>
                  <a:srgbClr val="333333"/>
                </a:solidFill>
                <a:latin typeface="Meiryo" panose="020B0604030504040204" pitchFamily="34" charset="-128"/>
                <a:ea typeface="Meiryo" panose="020B0604030504040204" pitchFamily="34" charset="-128"/>
                <a:cs typeface="Arial Unicode MS"/>
              </a:rPr>
              <a:t>分</a:t>
            </a:r>
            <a:r>
              <a:rPr sz="800" spc="-6">
                <a:solidFill>
                  <a:srgbClr val="333333"/>
                </a:solidFill>
                <a:latin typeface="Meiryo" panose="020B0604030504040204" pitchFamily="34" charset="-128"/>
                <a:ea typeface="Meiryo" panose="020B0604030504040204" pitchFamily="34" charset="-128"/>
                <a:cs typeface="Arial Unicode MS"/>
              </a:rPr>
              <a:t>を</a:t>
            </a:r>
            <a:r>
              <a:rPr sz="800" spc="25">
                <a:solidFill>
                  <a:srgbClr val="333333"/>
                </a:solidFill>
                <a:latin typeface="Meiryo" panose="020B0604030504040204" pitchFamily="34" charset="-128"/>
                <a:ea typeface="Meiryo" panose="020B0604030504040204" pitchFamily="34" charset="-128"/>
                <a:cs typeface="Arial Unicode MS"/>
              </a:rPr>
              <a:t>集</a:t>
            </a:r>
            <a:r>
              <a:rPr sz="800">
                <a:solidFill>
                  <a:srgbClr val="333333"/>
                </a:solidFill>
                <a:latin typeface="Meiryo" panose="020B0604030504040204" pitchFamily="34" charset="-128"/>
                <a:ea typeface="Meiryo" panose="020B0604030504040204" pitchFamily="34" charset="-128"/>
                <a:cs typeface="Arial Unicode MS"/>
              </a:rPr>
              <a:t>計</a:t>
            </a:r>
            <a:r>
              <a:rPr sz="800" spc="-15">
                <a:solidFill>
                  <a:srgbClr val="333333"/>
                </a:solidFill>
                <a:latin typeface="Meiryo" panose="020B0604030504040204" pitchFamily="34" charset="-128"/>
                <a:ea typeface="Meiryo" panose="020B0604030504040204" pitchFamily="34" charset="-128"/>
                <a:cs typeface="Arial Unicode MS"/>
              </a:rPr>
              <a:t>い</a:t>
            </a:r>
            <a:r>
              <a:rPr sz="800" spc="-45">
                <a:solidFill>
                  <a:srgbClr val="333333"/>
                </a:solidFill>
                <a:latin typeface="Meiryo" panose="020B0604030504040204" pitchFamily="34" charset="-128"/>
                <a:ea typeface="Meiryo" panose="020B0604030504040204" pitchFamily="34" charset="-128"/>
                <a:cs typeface="Arial Unicode MS"/>
              </a:rPr>
              <a:t>た</a:t>
            </a:r>
            <a:r>
              <a:rPr sz="800" spc="-50">
                <a:solidFill>
                  <a:srgbClr val="333333"/>
                </a:solidFill>
                <a:latin typeface="Meiryo" panose="020B0604030504040204" pitchFamily="34" charset="-128"/>
                <a:ea typeface="Meiryo" panose="020B0604030504040204" pitchFamily="34" charset="-128"/>
                <a:cs typeface="Arial Unicode MS"/>
              </a:rPr>
              <a:t>し</a:t>
            </a:r>
            <a:r>
              <a:rPr sz="800" spc="-30">
                <a:solidFill>
                  <a:srgbClr val="333333"/>
                </a:solidFill>
                <a:latin typeface="Meiryo" panose="020B0604030504040204" pitchFamily="34" charset="-128"/>
                <a:ea typeface="Meiryo" panose="020B0604030504040204" pitchFamily="34" charset="-128"/>
                <a:cs typeface="Arial Unicode MS"/>
              </a:rPr>
              <a:t>ま</a:t>
            </a:r>
            <a:r>
              <a:rPr sz="800">
                <a:solidFill>
                  <a:srgbClr val="333333"/>
                </a:solidFill>
                <a:latin typeface="Meiryo" panose="020B0604030504040204" pitchFamily="34" charset="-128"/>
                <a:ea typeface="Meiryo" panose="020B0604030504040204" pitchFamily="34" charset="-128"/>
                <a:cs typeface="Arial Unicode MS"/>
              </a:rPr>
              <a:t>す</a:t>
            </a:r>
            <a:endParaRPr sz="800">
              <a:latin typeface="Meiryo" panose="020B0604030504040204" pitchFamily="34" charset="-128"/>
              <a:ea typeface="Meiryo" panose="020B0604030504040204" pitchFamily="34" charset="-128"/>
              <a:cs typeface="Arial Unicode MS"/>
            </a:endParaRPr>
          </a:p>
        </p:txBody>
      </p:sp>
      <p:sp>
        <p:nvSpPr>
          <p:cNvPr id="39" name="object 5">
            <a:extLst>
              <a:ext uri="{FF2B5EF4-FFF2-40B4-BE49-F238E27FC236}">
                <a16:creationId xmlns:a16="http://schemas.microsoft.com/office/drawing/2014/main" id="{F0905366-245F-AA3D-B010-247A9D451970}"/>
              </a:ext>
            </a:extLst>
          </p:cNvPr>
          <p:cNvSpPr txBox="1"/>
          <p:nvPr/>
        </p:nvSpPr>
        <p:spPr>
          <a:xfrm>
            <a:off x="7498593" y="4298802"/>
            <a:ext cx="4393842" cy="182097"/>
          </a:xfrm>
          <a:prstGeom prst="rect">
            <a:avLst/>
          </a:prstGeom>
        </p:spPr>
        <p:txBody>
          <a:bodyPr vert="horz" wrap="square" lIns="0" tIns="58416" rIns="0" bIns="0" rtlCol="0">
            <a:spAutoFit/>
          </a:bodyPr>
          <a:lstStyle/>
          <a:p>
            <a:pPr marL="15239">
              <a:spcBef>
                <a:spcPts val="459"/>
              </a:spcBef>
            </a:pPr>
            <a:r>
              <a:rPr lang="en-US" sz="800" dirty="0">
                <a:solidFill>
                  <a:srgbClr val="333333"/>
                </a:solidFill>
                <a:latin typeface="Meiryo" panose="020B0604030504040204" pitchFamily="34" charset="-128"/>
                <a:ea typeface="Meiryo" panose="020B0604030504040204" pitchFamily="34" charset="-128"/>
                <a:cs typeface="Arial Unicode MS"/>
              </a:rPr>
              <a:t>\ 1,000,000</a:t>
            </a:r>
            <a:endParaRPr sz="800" dirty="0">
              <a:latin typeface="Meiryo" panose="020B0604030504040204" pitchFamily="34" charset="-128"/>
              <a:ea typeface="Meiryo" panose="020B0604030504040204" pitchFamily="34" charset="-128"/>
              <a:cs typeface="Arial Unicode MS"/>
            </a:endParaRPr>
          </a:p>
        </p:txBody>
      </p:sp>
      <p:sp>
        <p:nvSpPr>
          <p:cNvPr id="40" name="object 6">
            <a:extLst>
              <a:ext uri="{FF2B5EF4-FFF2-40B4-BE49-F238E27FC236}">
                <a16:creationId xmlns:a16="http://schemas.microsoft.com/office/drawing/2014/main" id="{FEB380C0-9891-AC8A-AA6D-3F84A5714810}"/>
              </a:ext>
            </a:extLst>
          </p:cNvPr>
          <p:cNvSpPr txBox="1"/>
          <p:nvPr/>
        </p:nvSpPr>
        <p:spPr>
          <a:xfrm>
            <a:off x="6426243" y="3161849"/>
            <a:ext cx="568634" cy="135934"/>
          </a:xfrm>
          <a:prstGeom prst="rect">
            <a:avLst/>
          </a:prstGeom>
        </p:spPr>
        <p:txBody>
          <a:bodyPr vert="horz" wrap="square" lIns="0" tIns="12699" rIns="0" bIns="0" rtlCol="0">
            <a:spAutoFit/>
          </a:bodyPr>
          <a:lstStyle/>
          <a:p>
            <a:pPr marL="12699">
              <a:spcBef>
                <a:spcPts val="100"/>
              </a:spcBef>
            </a:pPr>
            <a:r>
              <a:rPr sz="800">
                <a:solidFill>
                  <a:srgbClr val="999999"/>
                </a:solidFill>
                <a:latin typeface="Meiryo" panose="020B0604030504040204" pitchFamily="34" charset="-128"/>
                <a:ea typeface="Meiryo" panose="020B0604030504040204" pitchFamily="34" charset="-128"/>
                <a:cs typeface="Arial Unicode MS"/>
              </a:rPr>
              <a:t>枠数</a:t>
            </a:r>
            <a:endParaRPr sz="800">
              <a:latin typeface="Meiryo" panose="020B0604030504040204" pitchFamily="34" charset="-128"/>
              <a:ea typeface="Meiryo" panose="020B0604030504040204" pitchFamily="34" charset="-128"/>
              <a:cs typeface="Arial Unicode MS"/>
            </a:endParaRPr>
          </a:p>
        </p:txBody>
      </p:sp>
      <p:sp>
        <p:nvSpPr>
          <p:cNvPr id="45" name="object 8">
            <a:extLst>
              <a:ext uri="{FF2B5EF4-FFF2-40B4-BE49-F238E27FC236}">
                <a16:creationId xmlns:a16="http://schemas.microsoft.com/office/drawing/2014/main" id="{A09BCD7D-095A-25BD-AFEB-432914FC0B65}"/>
              </a:ext>
            </a:extLst>
          </p:cNvPr>
          <p:cNvSpPr txBox="1"/>
          <p:nvPr/>
        </p:nvSpPr>
        <p:spPr>
          <a:xfrm>
            <a:off x="7497613" y="2331681"/>
            <a:ext cx="4395507" cy="356504"/>
          </a:xfrm>
          <a:prstGeom prst="rect">
            <a:avLst/>
          </a:prstGeom>
        </p:spPr>
        <p:txBody>
          <a:bodyPr vert="horz" wrap="square" lIns="0" tIns="58416" rIns="0" bIns="0" rtlCol="0">
            <a:spAutoFit/>
          </a:bodyPr>
          <a:lstStyle/>
          <a:p>
            <a:pPr marL="15873">
              <a:spcBef>
                <a:spcPts val="459"/>
              </a:spcBef>
            </a:pPr>
            <a:r>
              <a:rPr sz="800" spc="15">
                <a:solidFill>
                  <a:srgbClr val="333333"/>
                </a:solidFill>
                <a:latin typeface="Meiryo" panose="020B0604030504040204" pitchFamily="34" charset="-128"/>
                <a:ea typeface="Meiryo" panose="020B0604030504040204" pitchFamily="34" charset="-128"/>
                <a:cs typeface="Arial Unicode MS"/>
              </a:rPr>
              <a:t>DIGEST</a:t>
            </a:r>
            <a:r>
              <a:rPr sz="800" spc="100">
                <a:solidFill>
                  <a:srgbClr val="333333"/>
                </a:solidFill>
                <a:latin typeface="Meiryo" panose="020B0604030504040204" pitchFamily="34" charset="-128"/>
                <a:ea typeface="Meiryo" panose="020B0604030504040204" pitchFamily="34" charset="-128"/>
                <a:cs typeface="Arial Unicode MS"/>
              </a:rPr>
              <a:t> </a:t>
            </a:r>
            <a:r>
              <a:rPr sz="800" spc="65">
                <a:solidFill>
                  <a:srgbClr val="333333"/>
                </a:solidFill>
                <a:latin typeface="Meiryo" panose="020B0604030504040204" pitchFamily="34" charset="-128"/>
                <a:ea typeface="Meiryo" panose="020B0604030504040204" pitchFamily="34" charset="-128"/>
                <a:cs typeface="Arial Unicode MS"/>
              </a:rPr>
              <a:t>Spot</a:t>
            </a:r>
            <a:r>
              <a:rPr sz="800" spc="100">
                <a:solidFill>
                  <a:srgbClr val="333333"/>
                </a:solidFill>
                <a:latin typeface="Meiryo" panose="020B0604030504040204" pitchFamily="34" charset="-128"/>
                <a:ea typeface="Meiryo" panose="020B0604030504040204" pitchFamily="34" charset="-128"/>
                <a:cs typeface="Arial Unicode MS"/>
              </a:rPr>
              <a:t> </a:t>
            </a:r>
            <a:r>
              <a:rPr sz="800" spc="25">
                <a:solidFill>
                  <a:srgbClr val="333333"/>
                </a:solidFill>
                <a:latin typeface="Meiryo" panose="020B0604030504040204" pitchFamily="34" charset="-128"/>
                <a:ea typeface="Meiryo" panose="020B0604030504040204" pitchFamily="34" charset="-128"/>
                <a:cs typeface="Arial Unicode MS"/>
              </a:rPr>
              <a:t>記事</a:t>
            </a:r>
            <a:r>
              <a:rPr sz="800">
                <a:solidFill>
                  <a:srgbClr val="333333"/>
                </a:solidFill>
                <a:latin typeface="Meiryo" panose="020B0604030504040204" pitchFamily="34" charset="-128"/>
                <a:ea typeface="Meiryo" panose="020B0604030504040204" pitchFamily="34" charset="-128"/>
                <a:cs typeface="Arial Unicode MS"/>
              </a:rPr>
              <a:t>内</a:t>
            </a:r>
            <a:r>
              <a:rPr sz="800" spc="90">
                <a:solidFill>
                  <a:srgbClr val="333333"/>
                </a:solidFill>
                <a:latin typeface="Meiryo" panose="020B0604030504040204" pitchFamily="34" charset="-128"/>
                <a:ea typeface="Meiryo" panose="020B0604030504040204" pitchFamily="34" charset="-128"/>
                <a:cs typeface="Arial Unicode MS"/>
              </a:rPr>
              <a:t> </a:t>
            </a:r>
            <a:r>
              <a:rPr sz="800" spc="25">
                <a:solidFill>
                  <a:srgbClr val="333333"/>
                </a:solidFill>
                <a:latin typeface="Meiryo" panose="020B0604030504040204" pitchFamily="34" charset="-128"/>
                <a:ea typeface="Meiryo" panose="020B0604030504040204" pitchFamily="34" charset="-128"/>
                <a:cs typeface="Arial Unicode MS"/>
              </a:rPr>
              <a:t>下部</a:t>
            </a:r>
            <a:endParaRPr sz="800">
              <a:latin typeface="Meiryo" panose="020B0604030504040204" pitchFamily="34" charset="-128"/>
              <a:ea typeface="Meiryo" panose="020B0604030504040204" pitchFamily="34" charset="-128"/>
              <a:cs typeface="Arial Unicode MS"/>
            </a:endParaRPr>
          </a:p>
          <a:p>
            <a:pPr marL="12699">
              <a:spcBef>
                <a:spcPts val="359"/>
              </a:spcBef>
            </a:pPr>
            <a:r>
              <a:rPr sz="800">
                <a:solidFill>
                  <a:srgbClr val="333333"/>
                </a:solidFill>
                <a:latin typeface="Meiryo" panose="020B0604030504040204" pitchFamily="34" charset="-128"/>
                <a:ea typeface="Meiryo" panose="020B0604030504040204" pitchFamily="34" charset="-128"/>
                <a:cs typeface="Arial Unicode MS"/>
              </a:rPr>
              <a:t>※</a:t>
            </a:r>
            <a:r>
              <a:rPr sz="800" spc="35">
                <a:solidFill>
                  <a:srgbClr val="333333"/>
                </a:solidFill>
                <a:latin typeface="Meiryo" panose="020B0604030504040204" pitchFamily="34" charset="-128"/>
                <a:ea typeface="Meiryo" panose="020B0604030504040204" pitchFamily="34" charset="-128"/>
                <a:cs typeface="Arial Unicode MS"/>
              </a:rPr>
              <a:t>遷移先</a:t>
            </a:r>
            <a:r>
              <a:rPr sz="800" spc="25">
                <a:solidFill>
                  <a:srgbClr val="333333"/>
                </a:solidFill>
                <a:latin typeface="Meiryo" panose="020B0604030504040204" pitchFamily="34" charset="-128"/>
                <a:ea typeface="Meiryo" panose="020B0604030504040204" pitchFamily="34" charset="-128"/>
                <a:cs typeface="Arial Unicode MS"/>
              </a:rPr>
              <a:t>URL</a:t>
            </a:r>
            <a:r>
              <a:rPr sz="800">
                <a:solidFill>
                  <a:srgbClr val="333333"/>
                </a:solidFill>
                <a:latin typeface="Meiryo" panose="020B0604030504040204" pitchFamily="34" charset="-128"/>
                <a:ea typeface="Meiryo" panose="020B0604030504040204" pitchFamily="34" charset="-128"/>
                <a:cs typeface="Arial Unicode MS"/>
              </a:rPr>
              <a:t>は</a:t>
            </a:r>
            <a:r>
              <a:rPr sz="800" spc="25">
                <a:solidFill>
                  <a:srgbClr val="333333"/>
                </a:solidFill>
                <a:latin typeface="Meiryo" panose="020B0604030504040204" pitchFamily="34" charset="-128"/>
                <a:ea typeface="Meiryo" panose="020B0604030504040204" pitchFamily="34" charset="-128"/>
                <a:cs typeface="Arial Unicode MS"/>
              </a:rPr>
              <a:t>動</a:t>
            </a:r>
            <a:r>
              <a:rPr sz="800">
                <a:solidFill>
                  <a:srgbClr val="333333"/>
                </a:solidFill>
                <a:latin typeface="Meiryo" panose="020B0604030504040204" pitchFamily="34" charset="-128"/>
                <a:ea typeface="Meiryo" panose="020B0604030504040204" pitchFamily="34" charset="-128"/>
                <a:cs typeface="Arial Unicode MS"/>
              </a:rPr>
              <a:t>画の下</a:t>
            </a:r>
            <a:r>
              <a:rPr sz="800" spc="-6">
                <a:solidFill>
                  <a:srgbClr val="333333"/>
                </a:solidFill>
                <a:latin typeface="Meiryo" panose="020B0604030504040204" pitchFamily="34" charset="-128"/>
                <a:ea typeface="Meiryo" panose="020B0604030504040204" pitchFamily="34" charset="-128"/>
                <a:cs typeface="Arial Unicode MS"/>
              </a:rPr>
              <a:t>に</a:t>
            </a:r>
            <a:r>
              <a:rPr sz="800" spc="25">
                <a:solidFill>
                  <a:srgbClr val="333333"/>
                </a:solidFill>
                <a:latin typeface="Meiryo" panose="020B0604030504040204" pitchFamily="34" charset="-128"/>
                <a:ea typeface="Meiryo" panose="020B0604030504040204" pitchFamily="34" charset="-128"/>
                <a:cs typeface="Arial Unicode MS"/>
              </a:rPr>
              <a:t>掲</a:t>
            </a:r>
            <a:r>
              <a:rPr sz="800" spc="-6">
                <a:solidFill>
                  <a:srgbClr val="333333"/>
                </a:solidFill>
                <a:latin typeface="Meiryo" panose="020B0604030504040204" pitchFamily="34" charset="-128"/>
                <a:ea typeface="Meiryo" panose="020B0604030504040204" pitchFamily="34" charset="-128"/>
                <a:cs typeface="Arial Unicode MS"/>
              </a:rPr>
              <a:t>載</a:t>
            </a:r>
            <a:r>
              <a:rPr sz="800" spc="-30">
                <a:solidFill>
                  <a:srgbClr val="333333"/>
                </a:solidFill>
                <a:latin typeface="Meiryo" panose="020B0604030504040204" pitchFamily="34" charset="-128"/>
                <a:ea typeface="Meiryo" panose="020B0604030504040204" pitchFamily="34" charset="-128"/>
                <a:cs typeface="Arial Unicode MS"/>
              </a:rPr>
              <a:t>さ</a:t>
            </a:r>
            <a:r>
              <a:rPr sz="800" spc="-15">
                <a:solidFill>
                  <a:srgbClr val="333333"/>
                </a:solidFill>
                <a:latin typeface="Meiryo" panose="020B0604030504040204" pitchFamily="34" charset="-128"/>
                <a:ea typeface="Meiryo" panose="020B0604030504040204" pitchFamily="34" charset="-128"/>
                <a:cs typeface="Arial Unicode MS"/>
              </a:rPr>
              <a:t>れ</a:t>
            </a:r>
            <a:r>
              <a:rPr sz="800" spc="-30">
                <a:solidFill>
                  <a:srgbClr val="333333"/>
                </a:solidFill>
                <a:latin typeface="Meiryo" panose="020B0604030504040204" pitchFamily="34" charset="-128"/>
                <a:ea typeface="Meiryo" panose="020B0604030504040204" pitchFamily="34" charset="-128"/>
                <a:cs typeface="Arial Unicode MS"/>
              </a:rPr>
              <a:t>ま</a:t>
            </a:r>
            <a:r>
              <a:rPr sz="800">
                <a:solidFill>
                  <a:srgbClr val="333333"/>
                </a:solidFill>
                <a:latin typeface="Meiryo" panose="020B0604030504040204" pitchFamily="34" charset="-128"/>
                <a:ea typeface="Meiryo" panose="020B0604030504040204" pitchFamily="34" charset="-128"/>
                <a:cs typeface="Arial Unicode MS"/>
              </a:rPr>
              <a:t>す</a:t>
            </a:r>
            <a:endParaRPr sz="800">
              <a:latin typeface="Meiryo" panose="020B0604030504040204" pitchFamily="34" charset="-128"/>
              <a:ea typeface="Meiryo" panose="020B0604030504040204" pitchFamily="34" charset="-128"/>
              <a:cs typeface="Arial Unicode MS"/>
            </a:endParaRPr>
          </a:p>
        </p:txBody>
      </p:sp>
      <p:sp>
        <p:nvSpPr>
          <p:cNvPr id="46" name="object 9">
            <a:extLst>
              <a:ext uri="{FF2B5EF4-FFF2-40B4-BE49-F238E27FC236}">
                <a16:creationId xmlns:a16="http://schemas.microsoft.com/office/drawing/2014/main" id="{FD4226CC-1B8D-75BB-9CB9-3B4C90EB50BD}"/>
              </a:ext>
            </a:extLst>
          </p:cNvPr>
          <p:cNvSpPr txBox="1"/>
          <p:nvPr/>
        </p:nvSpPr>
        <p:spPr>
          <a:xfrm>
            <a:off x="6407730" y="2478632"/>
            <a:ext cx="817411" cy="135934"/>
          </a:xfrm>
          <a:prstGeom prst="rect">
            <a:avLst/>
          </a:prstGeom>
        </p:spPr>
        <p:txBody>
          <a:bodyPr vert="horz" wrap="square" lIns="0" tIns="12699" rIns="0" bIns="0" rtlCol="0">
            <a:spAutoFit/>
          </a:bodyPr>
          <a:lstStyle/>
          <a:p>
            <a:pPr marL="12699">
              <a:spcBef>
                <a:spcPts val="100"/>
              </a:spcBef>
            </a:pPr>
            <a:r>
              <a:rPr sz="800">
                <a:solidFill>
                  <a:srgbClr val="999999"/>
                </a:solidFill>
                <a:latin typeface="Meiryo" panose="020B0604030504040204" pitchFamily="34" charset="-128"/>
                <a:ea typeface="Meiryo" panose="020B0604030504040204" pitchFamily="34" charset="-128"/>
                <a:cs typeface="Arial Unicode MS"/>
              </a:rPr>
              <a:t>掲載面</a:t>
            </a:r>
            <a:endParaRPr sz="800">
              <a:latin typeface="Meiryo" panose="020B0604030504040204" pitchFamily="34" charset="-128"/>
              <a:ea typeface="Meiryo" panose="020B0604030504040204" pitchFamily="34" charset="-128"/>
              <a:cs typeface="Arial Unicode MS"/>
            </a:endParaRPr>
          </a:p>
        </p:txBody>
      </p:sp>
      <p:sp>
        <p:nvSpPr>
          <p:cNvPr id="47" name="object 10">
            <a:extLst>
              <a:ext uri="{FF2B5EF4-FFF2-40B4-BE49-F238E27FC236}">
                <a16:creationId xmlns:a16="http://schemas.microsoft.com/office/drawing/2014/main" id="{0226B5DC-D403-B94A-BAEF-1516B3CCE170}"/>
              </a:ext>
            </a:extLst>
          </p:cNvPr>
          <p:cNvSpPr txBox="1"/>
          <p:nvPr/>
        </p:nvSpPr>
        <p:spPr>
          <a:xfrm>
            <a:off x="7501258" y="3469382"/>
            <a:ext cx="4391862" cy="135934"/>
          </a:xfrm>
          <a:prstGeom prst="rect">
            <a:avLst/>
          </a:prstGeom>
        </p:spPr>
        <p:txBody>
          <a:bodyPr vert="horz" wrap="square" lIns="0" tIns="12699" rIns="0" bIns="0" rtlCol="0">
            <a:spAutoFit/>
          </a:bodyPr>
          <a:lstStyle/>
          <a:p>
            <a:pPr marL="12699">
              <a:spcBef>
                <a:spcPts val="100"/>
              </a:spcBef>
            </a:pPr>
            <a:r>
              <a:rPr sz="800" spc="25">
                <a:solidFill>
                  <a:srgbClr val="333333"/>
                </a:solidFill>
                <a:latin typeface="Meiryo" panose="020B0604030504040204" pitchFamily="34" charset="-128"/>
                <a:ea typeface="Meiryo" panose="020B0604030504040204" pitchFamily="34" charset="-128"/>
                <a:cs typeface="Arial Unicode MS"/>
              </a:rPr>
              <a:t>動画再生数</a:t>
            </a:r>
            <a:r>
              <a:rPr sz="800" spc="-320">
                <a:solidFill>
                  <a:srgbClr val="333333"/>
                </a:solidFill>
                <a:latin typeface="Meiryo" panose="020B0604030504040204" pitchFamily="34" charset="-128"/>
                <a:ea typeface="Meiryo" panose="020B0604030504040204" pitchFamily="34" charset="-128"/>
                <a:cs typeface="Arial Unicode MS"/>
              </a:rPr>
              <a:t>、</a:t>
            </a:r>
            <a:r>
              <a:rPr sz="800" spc="25">
                <a:solidFill>
                  <a:srgbClr val="333333"/>
                </a:solidFill>
                <a:latin typeface="Meiryo" panose="020B0604030504040204" pitchFamily="34" charset="-128"/>
                <a:ea typeface="Meiryo" panose="020B0604030504040204" pitchFamily="34" charset="-128"/>
                <a:cs typeface="Arial Unicode MS"/>
              </a:rPr>
              <a:t>動画再生</a:t>
            </a:r>
            <a:r>
              <a:rPr sz="800" spc="-6">
                <a:solidFill>
                  <a:srgbClr val="333333"/>
                </a:solidFill>
                <a:latin typeface="Meiryo" panose="020B0604030504040204" pitchFamily="34" charset="-128"/>
                <a:ea typeface="Meiryo" panose="020B0604030504040204" pitchFamily="34" charset="-128"/>
                <a:cs typeface="Arial Unicode MS"/>
              </a:rPr>
              <a:t>完了</a:t>
            </a:r>
            <a:r>
              <a:rPr sz="800">
                <a:solidFill>
                  <a:srgbClr val="333333"/>
                </a:solidFill>
                <a:latin typeface="Meiryo" panose="020B0604030504040204" pitchFamily="34" charset="-128"/>
                <a:ea typeface="Meiryo" panose="020B0604030504040204" pitchFamily="34" charset="-128"/>
                <a:cs typeface="Arial Unicode MS"/>
              </a:rPr>
              <a:t>数</a:t>
            </a:r>
            <a:endParaRPr sz="800">
              <a:latin typeface="Meiryo" panose="020B0604030504040204" pitchFamily="34" charset="-128"/>
              <a:ea typeface="Meiryo" panose="020B0604030504040204" pitchFamily="34" charset="-128"/>
              <a:cs typeface="Arial Unicode MS"/>
            </a:endParaRPr>
          </a:p>
        </p:txBody>
      </p:sp>
      <p:sp>
        <p:nvSpPr>
          <p:cNvPr id="48" name="object 11">
            <a:extLst>
              <a:ext uri="{FF2B5EF4-FFF2-40B4-BE49-F238E27FC236}">
                <a16:creationId xmlns:a16="http://schemas.microsoft.com/office/drawing/2014/main" id="{DAC6C6A5-9B5B-C6AB-D5BA-53E54B84F193}"/>
              </a:ext>
            </a:extLst>
          </p:cNvPr>
          <p:cNvSpPr txBox="1"/>
          <p:nvPr/>
        </p:nvSpPr>
        <p:spPr>
          <a:xfrm>
            <a:off x="6414519" y="3479711"/>
            <a:ext cx="1467786" cy="135934"/>
          </a:xfrm>
          <a:prstGeom prst="rect">
            <a:avLst/>
          </a:prstGeom>
        </p:spPr>
        <p:txBody>
          <a:bodyPr vert="horz" wrap="square" lIns="0" tIns="12699" rIns="0" bIns="0" rtlCol="0">
            <a:spAutoFit/>
          </a:bodyPr>
          <a:lstStyle/>
          <a:p>
            <a:pPr marL="12699">
              <a:spcBef>
                <a:spcPts val="100"/>
              </a:spcBef>
            </a:pPr>
            <a:r>
              <a:rPr sz="800" spc="-65">
                <a:solidFill>
                  <a:srgbClr val="999999"/>
                </a:solidFill>
                <a:latin typeface="Meiryo" panose="020B0604030504040204" pitchFamily="34" charset="-128"/>
                <a:ea typeface="Meiryo" panose="020B0604030504040204" pitchFamily="34" charset="-128"/>
                <a:cs typeface="Arial Unicode MS"/>
              </a:rPr>
              <a:t>レ</a:t>
            </a:r>
            <a:r>
              <a:rPr sz="800" spc="-40">
                <a:solidFill>
                  <a:srgbClr val="999999"/>
                </a:solidFill>
                <a:latin typeface="Meiryo" panose="020B0604030504040204" pitchFamily="34" charset="-128"/>
                <a:ea typeface="Meiryo" panose="020B0604030504040204" pitchFamily="34" charset="-128"/>
                <a:cs typeface="Arial Unicode MS"/>
              </a:rPr>
              <a:t>ポ</a:t>
            </a:r>
            <a:r>
              <a:rPr sz="800" spc="-80">
                <a:solidFill>
                  <a:srgbClr val="999999"/>
                </a:solidFill>
                <a:latin typeface="Meiryo" panose="020B0604030504040204" pitchFamily="34" charset="-128"/>
                <a:ea typeface="Meiryo" panose="020B0604030504040204" pitchFamily="34" charset="-128"/>
                <a:cs typeface="Arial Unicode MS"/>
              </a:rPr>
              <a:t>ー</a:t>
            </a:r>
            <a:r>
              <a:rPr sz="800" spc="-65">
                <a:solidFill>
                  <a:srgbClr val="999999"/>
                </a:solidFill>
                <a:latin typeface="Meiryo" panose="020B0604030504040204" pitchFamily="34" charset="-128"/>
                <a:ea typeface="Meiryo" panose="020B0604030504040204" pitchFamily="34" charset="-128"/>
                <a:cs typeface="Arial Unicode MS"/>
              </a:rPr>
              <a:t>ト</a:t>
            </a:r>
            <a:r>
              <a:rPr sz="800" spc="-35">
                <a:solidFill>
                  <a:srgbClr val="999999"/>
                </a:solidFill>
                <a:latin typeface="Meiryo" panose="020B0604030504040204" pitchFamily="34" charset="-128"/>
                <a:ea typeface="Meiryo" panose="020B0604030504040204" pitchFamily="34" charset="-128"/>
                <a:cs typeface="Arial Unicode MS"/>
              </a:rPr>
              <a:t>項</a:t>
            </a:r>
            <a:r>
              <a:rPr sz="800">
                <a:solidFill>
                  <a:srgbClr val="999999"/>
                </a:solidFill>
                <a:latin typeface="Meiryo" panose="020B0604030504040204" pitchFamily="34" charset="-128"/>
                <a:ea typeface="Meiryo" panose="020B0604030504040204" pitchFamily="34" charset="-128"/>
                <a:cs typeface="Arial Unicode MS"/>
              </a:rPr>
              <a:t>目</a:t>
            </a:r>
            <a:endParaRPr sz="800">
              <a:latin typeface="Meiryo" panose="020B0604030504040204" pitchFamily="34" charset="-128"/>
              <a:ea typeface="Meiryo" panose="020B0604030504040204" pitchFamily="34" charset="-128"/>
              <a:cs typeface="Arial Unicode MS"/>
            </a:endParaRPr>
          </a:p>
        </p:txBody>
      </p:sp>
      <p:sp>
        <p:nvSpPr>
          <p:cNvPr id="49" name="object 12">
            <a:extLst>
              <a:ext uri="{FF2B5EF4-FFF2-40B4-BE49-F238E27FC236}">
                <a16:creationId xmlns:a16="http://schemas.microsoft.com/office/drawing/2014/main" id="{683A6147-CE3D-FADA-93FC-4215164F6849}"/>
              </a:ext>
            </a:extLst>
          </p:cNvPr>
          <p:cNvSpPr txBox="1"/>
          <p:nvPr/>
        </p:nvSpPr>
        <p:spPr>
          <a:xfrm>
            <a:off x="7501255" y="2860098"/>
            <a:ext cx="4391177" cy="135934"/>
          </a:xfrm>
          <a:prstGeom prst="rect">
            <a:avLst/>
          </a:prstGeom>
        </p:spPr>
        <p:txBody>
          <a:bodyPr vert="horz" wrap="square" lIns="0" tIns="12699" rIns="0" bIns="0" rtlCol="0">
            <a:spAutoFit/>
          </a:bodyPr>
          <a:lstStyle/>
          <a:p>
            <a:pPr marL="12699">
              <a:spcBef>
                <a:spcPts val="100"/>
              </a:spcBef>
            </a:pPr>
            <a:r>
              <a:rPr sz="800" spc="30">
                <a:solidFill>
                  <a:srgbClr val="333333"/>
                </a:solidFill>
                <a:latin typeface="Meiryo" panose="020B0604030504040204" pitchFamily="34" charset="-128"/>
                <a:ea typeface="Meiryo" panose="020B0604030504040204" pitchFamily="34" charset="-128"/>
                <a:cs typeface="Arial Unicode MS"/>
              </a:rPr>
              <a:t>動画</a:t>
            </a:r>
            <a:endParaRPr sz="800">
              <a:latin typeface="Meiryo" panose="020B0604030504040204" pitchFamily="34" charset="-128"/>
              <a:ea typeface="Meiryo" panose="020B0604030504040204" pitchFamily="34" charset="-128"/>
              <a:cs typeface="Arial Unicode MS"/>
            </a:endParaRPr>
          </a:p>
        </p:txBody>
      </p:sp>
      <p:sp>
        <p:nvSpPr>
          <p:cNvPr id="50" name="object 13">
            <a:extLst>
              <a:ext uri="{FF2B5EF4-FFF2-40B4-BE49-F238E27FC236}">
                <a16:creationId xmlns:a16="http://schemas.microsoft.com/office/drawing/2014/main" id="{4F1AC11E-034F-82FC-9768-870678629B45}"/>
              </a:ext>
            </a:extLst>
          </p:cNvPr>
          <p:cNvSpPr txBox="1"/>
          <p:nvPr/>
        </p:nvSpPr>
        <p:spPr>
          <a:xfrm>
            <a:off x="6414517" y="2868394"/>
            <a:ext cx="1062635" cy="135934"/>
          </a:xfrm>
          <a:prstGeom prst="rect">
            <a:avLst/>
          </a:prstGeom>
        </p:spPr>
        <p:txBody>
          <a:bodyPr vert="horz" wrap="square" lIns="0" tIns="12699" rIns="0" bIns="0" rtlCol="0">
            <a:spAutoFit/>
          </a:bodyPr>
          <a:lstStyle/>
          <a:p>
            <a:pPr marL="12699">
              <a:spcBef>
                <a:spcPts val="100"/>
              </a:spcBef>
            </a:pPr>
            <a:r>
              <a:rPr sz="800">
                <a:solidFill>
                  <a:srgbClr val="999999"/>
                </a:solidFill>
                <a:latin typeface="Meiryo" panose="020B0604030504040204" pitchFamily="34" charset="-128"/>
                <a:ea typeface="Meiryo" panose="020B0604030504040204" pitchFamily="34" charset="-128"/>
                <a:cs typeface="Arial Unicode MS"/>
              </a:rPr>
              <a:t>掲</a:t>
            </a:r>
            <a:r>
              <a:rPr sz="800" spc="-10">
                <a:solidFill>
                  <a:srgbClr val="999999"/>
                </a:solidFill>
                <a:latin typeface="Meiryo" panose="020B0604030504040204" pitchFamily="34" charset="-128"/>
                <a:ea typeface="Meiryo" panose="020B0604030504040204" pitchFamily="34" charset="-128"/>
                <a:cs typeface="Arial Unicode MS"/>
              </a:rPr>
              <a:t>載内</a:t>
            </a:r>
            <a:r>
              <a:rPr sz="800">
                <a:solidFill>
                  <a:srgbClr val="999999"/>
                </a:solidFill>
                <a:latin typeface="Meiryo" panose="020B0604030504040204" pitchFamily="34" charset="-128"/>
                <a:ea typeface="Meiryo" panose="020B0604030504040204" pitchFamily="34" charset="-128"/>
                <a:cs typeface="Arial Unicode MS"/>
              </a:rPr>
              <a:t>容</a:t>
            </a:r>
            <a:endParaRPr sz="800">
              <a:latin typeface="Meiryo" panose="020B0604030504040204" pitchFamily="34" charset="-128"/>
              <a:ea typeface="Meiryo" panose="020B0604030504040204" pitchFamily="34" charset="-128"/>
              <a:cs typeface="Arial Unicode MS"/>
            </a:endParaRPr>
          </a:p>
        </p:txBody>
      </p:sp>
      <p:sp>
        <p:nvSpPr>
          <p:cNvPr id="51" name="object 16">
            <a:extLst>
              <a:ext uri="{FF2B5EF4-FFF2-40B4-BE49-F238E27FC236}">
                <a16:creationId xmlns:a16="http://schemas.microsoft.com/office/drawing/2014/main" id="{2C7A942B-D30B-54DA-891F-7E665994F335}"/>
              </a:ext>
            </a:extLst>
          </p:cNvPr>
          <p:cNvSpPr txBox="1"/>
          <p:nvPr/>
        </p:nvSpPr>
        <p:spPr>
          <a:xfrm>
            <a:off x="6421641" y="3918951"/>
            <a:ext cx="1705901" cy="135934"/>
          </a:xfrm>
          <a:prstGeom prst="rect">
            <a:avLst/>
          </a:prstGeom>
        </p:spPr>
        <p:txBody>
          <a:bodyPr vert="horz" wrap="square" lIns="0" tIns="12699" rIns="0" bIns="0" rtlCol="0">
            <a:spAutoFit/>
          </a:bodyPr>
          <a:lstStyle/>
          <a:p>
            <a:pPr marL="12699">
              <a:spcBef>
                <a:spcPts val="100"/>
              </a:spcBef>
            </a:pPr>
            <a:r>
              <a:rPr sz="800" spc="-65">
                <a:solidFill>
                  <a:srgbClr val="999999"/>
                </a:solidFill>
                <a:latin typeface="Meiryo" panose="020B0604030504040204" pitchFamily="34" charset="-128"/>
                <a:ea typeface="Meiryo" panose="020B0604030504040204" pitchFamily="34" charset="-128"/>
                <a:cs typeface="Arial Unicode MS"/>
              </a:rPr>
              <a:t>レ</a:t>
            </a:r>
            <a:r>
              <a:rPr sz="800" spc="-40">
                <a:solidFill>
                  <a:srgbClr val="999999"/>
                </a:solidFill>
                <a:latin typeface="Meiryo" panose="020B0604030504040204" pitchFamily="34" charset="-128"/>
                <a:ea typeface="Meiryo" panose="020B0604030504040204" pitchFamily="34" charset="-128"/>
                <a:cs typeface="Arial Unicode MS"/>
              </a:rPr>
              <a:t>ポ</a:t>
            </a:r>
            <a:r>
              <a:rPr sz="800" spc="-80">
                <a:solidFill>
                  <a:srgbClr val="999999"/>
                </a:solidFill>
                <a:latin typeface="Meiryo" panose="020B0604030504040204" pitchFamily="34" charset="-128"/>
                <a:ea typeface="Meiryo" panose="020B0604030504040204" pitchFamily="34" charset="-128"/>
                <a:cs typeface="Arial Unicode MS"/>
              </a:rPr>
              <a:t>ー</a:t>
            </a:r>
            <a:r>
              <a:rPr sz="800" spc="-65">
                <a:solidFill>
                  <a:srgbClr val="999999"/>
                </a:solidFill>
                <a:latin typeface="Meiryo" panose="020B0604030504040204" pitchFamily="34" charset="-128"/>
                <a:ea typeface="Meiryo" panose="020B0604030504040204" pitchFamily="34" charset="-128"/>
                <a:cs typeface="Arial Unicode MS"/>
              </a:rPr>
              <a:t>ト</a:t>
            </a:r>
            <a:r>
              <a:rPr sz="800" spc="-20">
                <a:solidFill>
                  <a:srgbClr val="999999"/>
                </a:solidFill>
                <a:latin typeface="Meiryo" panose="020B0604030504040204" pitchFamily="34" charset="-128"/>
                <a:ea typeface="Meiryo" panose="020B0604030504040204" pitchFamily="34" charset="-128"/>
                <a:cs typeface="Arial Unicode MS"/>
              </a:rPr>
              <a:t>提</a:t>
            </a:r>
            <a:r>
              <a:rPr sz="800" spc="-50">
                <a:solidFill>
                  <a:srgbClr val="999999"/>
                </a:solidFill>
                <a:latin typeface="Meiryo" panose="020B0604030504040204" pitchFamily="34" charset="-128"/>
                <a:ea typeface="Meiryo" panose="020B0604030504040204" pitchFamily="34" charset="-128"/>
                <a:cs typeface="Arial Unicode MS"/>
              </a:rPr>
              <a:t>出</a:t>
            </a:r>
            <a:r>
              <a:rPr sz="800">
                <a:solidFill>
                  <a:srgbClr val="999999"/>
                </a:solidFill>
                <a:latin typeface="Meiryo" panose="020B0604030504040204" pitchFamily="34" charset="-128"/>
                <a:ea typeface="Meiryo" panose="020B0604030504040204" pitchFamily="34" charset="-128"/>
                <a:cs typeface="Arial Unicode MS"/>
              </a:rPr>
              <a:t>日</a:t>
            </a:r>
            <a:endParaRPr sz="800">
              <a:latin typeface="Meiryo" panose="020B0604030504040204" pitchFamily="34" charset="-128"/>
              <a:ea typeface="Meiryo" panose="020B0604030504040204" pitchFamily="34" charset="-128"/>
              <a:cs typeface="Arial Unicode MS"/>
            </a:endParaRPr>
          </a:p>
        </p:txBody>
      </p:sp>
      <p:sp>
        <p:nvSpPr>
          <p:cNvPr id="52" name="object 17">
            <a:extLst>
              <a:ext uri="{FF2B5EF4-FFF2-40B4-BE49-F238E27FC236}">
                <a16:creationId xmlns:a16="http://schemas.microsoft.com/office/drawing/2014/main" id="{18158916-84E2-365C-08DD-3D1A65C284AA}"/>
              </a:ext>
            </a:extLst>
          </p:cNvPr>
          <p:cNvSpPr txBox="1"/>
          <p:nvPr/>
        </p:nvSpPr>
        <p:spPr>
          <a:xfrm>
            <a:off x="6426243" y="4346314"/>
            <a:ext cx="568634" cy="135934"/>
          </a:xfrm>
          <a:prstGeom prst="rect">
            <a:avLst/>
          </a:prstGeom>
        </p:spPr>
        <p:txBody>
          <a:bodyPr vert="horz" wrap="square" lIns="0" tIns="12699" rIns="0" bIns="0" rtlCol="0">
            <a:spAutoFit/>
          </a:bodyPr>
          <a:lstStyle/>
          <a:p>
            <a:pPr marL="12699">
              <a:spcBef>
                <a:spcPts val="100"/>
              </a:spcBef>
            </a:pPr>
            <a:r>
              <a:rPr lang="ja-JP" altLang="en-US" sz="800">
                <a:solidFill>
                  <a:srgbClr val="999999"/>
                </a:solidFill>
                <a:latin typeface="Meiryo" panose="020B0604030504040204" pitchFamily="34" charset="-128"/>
                <a:ea typeface="Meiryo" panose="020B0604030504040204" pitchFamily="34" charset="-128"/>
                <a:cs typeface="Arial Unicode MS"/>
              </a:rPr>
              <a:t>価格</a:t>
            </a:r>
            <a:endParaRPr sz="800">
              <a:latin typeface="Meiryo" panose="020B0604030504040204" pitchFamily="34" charset="-128"/>
              <a:ea typeface="Meiryo" panose="020B0604030504040204" pitchFamily="34" charset="-128"/>
              <a:cs typeface="Arial Unicode MS"/>
            </a:endParaRPr>
          </a:p>
        </p:txBody>
      </p:sp>
      <p:sp>
        <p:nvSpPr>
          <p:cNvPr id="55" name="object 20">
            <a:extLst>
              <a:ext uri="{FF2B5EF4-FFF2-40B4-BE49-F238E27FC236}">
                <a16:creationId xmlns:a16="http://schemas.microsoft.com/office/drawing/2014/main" id="{6AF1B7CF-1659-70E4-438C-A04F92EA6C80}"/>
              </a:ext>
            </a:extLst>
          </p:cNvPr>
          <p:cNvSpPr/>
          <p:nvPr/>
        </p:nvSpPr>
        <p:spPr>
          <a:xfrm>
            <a:off x="6432321" y="2313635"/>
            <a:ext cx="5233002" cy="4571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800">
              <a:latin typeface="Meiryo" panose="020B0604030504040204" pitchFamily="34" charset="-128"/>
              <a:ea typeface="Meiryo" panose="020B0604030504040204" pitchFamily="34" charset="-128"/>
            </a:endParaRPr>
          </a:p>
        </p:txBody>
      </p:sp>
      <p:sp>
        <p:nvSpPr>
          <p:cNvPr id="56" name="object 21">
            <a:extLst>
              <a:ext uri="{FF2B5EF4-FFF2-40B4-BE49-F238E27FC236}">
                <a16:creationId xmlns:a16="http://schemas.microsoft.com/office/drawing/2014/main" id="{86B77213-1E5F-B7D4-DB3E-0231B066365C}"/>
              </a:ext>
            </a:extLst>
          </p:cNvPr>
          <p:cNvSpPr/>
          <p:nvPr/>
        </p:nvSpPr>
        <p:spPr>
          <a:xfrm>
            <a:off x="6432321" y="2757896"/>
            <a:ext cx="5258400" cy="45939"/>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800">
              <a:latin typeface="Meiryo" panose="020B0604030504040204" pitchFamily="34" charset="-128"/>
              <a:ea typeface="Meiryo" panose="020B0604030504040204" pitchFamily="34" charset="-128"/>
            </a:endParaRPr>
          </a:p>
        </p:txBody>
      </p:sp>
      <p:sp>
        <p:nvSpPr>
          <p:cNvPr id="57" name="object 22">
            <a:extLst>
              <a:ext uri="{FF2B5EF4-FFF2-40B4-BE49-F238E27FC236}">
                <a16:creationId xmlns:a16="http://schemas.microsoft.com/office/drawing/2014/main" id="{95276AE9-E130-E853-46F5-0D5699775AA8}"/>
              </a:ext>
            </a:extLst>
          </p:cNvPr>
          <p:cNvSpPr/>
          <p:nvPr/>
        </p:nvSpPr>
        <p:spPr>
          <a:xfrm>
            <a:off x="6432321" y="3062906"/>
            <a:ext cx="5233002" cy="4571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800">
              <a:latin typeface="Meiryo" panose="020B0604030504040204" pitchFamily="34" charset="-128"/>
              <a:ea typeface="Meiryo" panose="020B0604030504040204" pitchFamily="34" charset="-128"/>
            </a:endParaRPr>
          </a:p>
        </p:txBody>
      </p:sp>
      <p:sp>
        <p:nvSpPr>
          <p:cNvPr id="58" name="object 24">
            <a:extLst>
              <a:ext uri="{FF2B5EF4-FFF2-40B4-BE49-F238E27FC236}">
                <a16:creationId xmlns:a16="http://schemas.microsoft.com/office/drawing/2014/main" id="{E32047FB-4270-B652-64DA-FC4B85B39484}"/>
              </a:ext>
            </a:extLst>
          </p:cNvPr>
          <p:cNvSpPr/>
          <p:nvPr/>
        </p:nvSpPr>
        <p:spPr>
          <a:xfrm>
            <a:off x="6435417" y="3367694"/>
            <a:ext cx="5233002" cy="4571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800">
              <a:latin typeface="Meiryo" panose="020B0604030504040204" pitchFamily="34" charset="-128"/>
              <a:ea typeface="Meiryo" panose="020B0604030504040204" pitchFamily="34" charset="-128"/>
            </a:endParaRPr>
          </a:p>
        </p:txBody>
      </p:sp>
      <p:sp>
        <p:nvSpPr>
          <p:cNvPr id="59" name="object 25">
            <a:extLst>
              <a:ext uri="{FF2B5EF4-FFF2-40B4-BE49-F238E27FC236}">
                <a16:creationId xmlns:a16="http://schemas.microsoft.com/office/drawing/2014/main" id="{E7245DF3-3C08-27ED-8C87-0823C64656F2}"/>
              </a:ext>
            </a:extLst>
          </p:cNvPr>
          <p:cNvSpPr/>
          <p:nvPr/>
        </p:nvSpPr>
        <p:spPr>
          <a:xfrm>
            <a:off x="6432321" y="3710521"/>
            <a:ext cx="5233002" cy="4571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800">
              <a:latin typeface="Meiryo" panose="020B0604030504040204" pitchFamily="34" charset="-128"/>
              <a:ea typeface="Meiryo" panose="020B0604030504040204" pitchFamily="34" charset="-128"/>
            </a:endParaRPr>
          </a:p>
        </p:txBody>
      </p:sp>
      <p:sp>
        <p:nvSpPr>
          <p:cNvPr id="60" name="object 26">
            <a:extLst>
              <a:ext uri="{FF2B5EF4-FFF2-40B4-BE49-F238E27FC236}">
                <a16:creationId xmlns:a16="http://schemas.microsoft.com/office/drawing/2014/main" id="{1BA0A4C3-86FB-5F47-6D45-2529DC40D964}"/>
              </a:ext>
            </a:extLst>
          </p:cNvPr>
          <p:cNvSpPr/>
          <p:nvPr/>
        </p:nvSpPr>
        <p:spPr>
          <a:xfrm flipV="1">
            <a:off x="6432321" y="4154754"/>
            <a:ext cx="5233002" cy="9608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800">
              <a:latin typeface="Meiryo" panose="020B0604030504040204" pitchFamily="34" charset="-128"/>
              <a:ea typeface="Meiryo" panose="020B0604030504040204" pitchFamily="34" charset="-128"/>
            </a:endParaRPr>
          </a:p>
        </p:txBody>
      </p:sp>
      <p:sp>
        <p:nvSpPr>
          <p:cNvPr id="61" name="object 27">
            <a:extLst>
              <a:ext uri="{FF2B5EF4-FFF2-40B4-BE49-F238E27FC236}">
                <a16:creationId xmlns:a16="http://schemas.microsoft.com/office/drawing/2014/main" id="{EE4407E5-3A13-BA93-7B7C-0321B2532F58}"/>
              </a:ext>
            </a:extLst>
          </p:cNvPr>
          <p:cNvSpPr/>
          <p:nvPr/>
        </p:nvSpPr>
        <p:spPr>
          <a:xfrm>
            <a:off x="6431634" y="4569158"/>
            <a:ext cx="5233002" cy="4571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800">
              <a:latin typeface="Meiryo" panose="020B0604030504040204" pitchFamily="34" charset="-128"/>
              <a:ea typeface="Meiryo" panose="020B0604030504040204" pitchFamily="34" charset="-128"/>
            </a:endParaRPr>
          </a:p>
        </p:txBody>
      </p:sp>
      <p:sp>
        <p:nvSpPr>
          <p:cNvPr id="62" name="object 32">
            <a:extLst>
              <a:ext uri="{FF2B5EF4-FFF2-40B4-BE49-F238E27FC236}">
                <a16:creationId xmlns:a16="http://schemas.microsoft.com/office/drawing/2014/main" id="{8972D6E8-B768-64C0-AB1D-38780273972C}"/>
              </a:ext>
            </a:extLst>
          </p:cNvPr>
          <p:cNvSpPr txBox="1"/>
          <p:nvPr/>
        </p:nvSpPr>
        <p:spPr>
          <a:xfrm>
            <a:off x="6407731" y="2011346"/>
            <a:ext cx="980401" cy="182100"/>
          </a:xfrm>
          <a:prstGeom prst="rect">
            <a:avLst/>
          </a:prstGeom>
        </p:spPr>
        <p:txBody>
          <a:bodyPr vert="horz" wrap="square" lIns="0" tIns="12699" rIns="0" bIns="0" rtlCol="0">
            <a:spAutoFit/>
          </a:bodyPr>
          <a:lstStyle/>
          <a:p>
            <a:pPr marL="12699">
              <a:spcBef>
                <a:spcPts val="100"/>
              </a:spcBef>
            </a:pPr>
            <a:r>
              <a:rPr sz="1100" b="1" spc="-10" err="1">
                <a:solidFill>
                  <a:srgbClr val="333333"/>
                </a:solidFill>
                <a:latin typeface="Meiryo" panose="020B0604030504040204" pitchFamily="34" charset="-128"/>
                <a:ea typeface="Meiryo" panose="020B0604030504040204" pitchFamily="34" charset="-128"/>
                <a:cs typeface="HiraMinProN-W6"/>
              </a:rPr>
              <a:t>概</a:t>
            </a:r>
            <a:r>
              <a:rPr sz="1100" b="1" err="1">
                <a:solidFill>
                  <a:srgbClr val="333333"/>
                </a:solidFill>
                <a:latin typeface="Meiryo" panose="020B0604030504040204" pitchFamily="34" charset="-128"/>
                <a:ea typeface="Meiryo" panose="020B0604030504040204" pitchFamily="34" charset="-128"/>
                <a:cs typeface="HiraMinProN-W6"/>
              </a:rPr>
              <a:t>要</a:t>
            </a:r>
            <a:endParaRPr sz="1100">
              <a:latin typeface="Meiryo" panose="020B0604030504040204" pitchFamily="34" charset="-128"/>
              <a:ea typeface="Meiryo" panose="020B0604030504040204" pitchFamily="34" charset="-128"/>
              <a:cs typeface="HiraMinProN-W6"/>
            </a:endParaRPr>
          </a:p>
        </p:txBody>
      </p:sp>
      <p:sp>
        <p:nvSpPr>
          <p:cNvPr id="63" name="object 51">
            <a:extLst>
              <a:ext uri="{FF2B5EF4-FFF2-40B4-BE49-F238E27FC236}">
                <a16:creationId xmlns:a16="http://schemas.microsoft.com/office/drawing/2014/main" id="{04F8D0E2-6F94-8A95-B9E0-444239A380D7}"/>
              </a:ext>
            </a:extLst>
          </p:cNvPr>
          <p:cNvSpPr txBox="1"/>
          <p:nvPr/>
        </p:nvSpPr>
        <p:spPr>
          <a:xfrm>
            <a:off x="587922" y="6222314"/>
            <a:ext cx="5492867" cy="278253"/>
          </a:xfrm>
          <a:prstGeom prst="rect">
            <a:avLst/>
          </a:prstGeom>
        </p:spPr>
        <p:txBody>
          <a:bodyPr vert="horz" wrap="square" lIns="0" tIns="14005" rIns="0" bIns="0" rtlCol="0">
            <a:spAutoFit/>
          </a:bodyPr>
          <a:lstStyle/>
          <a:p>
            <a:pPr marL="133350" marR="5602" indent="-119063">
              <a:lnSpc>
                <a:spcPct val="119100"/>
              </a:lnSpc>
              <a:spcBef>
                <a:spcPts val="110"/>
              </a:spcBef>
            </a:pPr>
            <a:r>
              <a:rPr sz="700" spc="-11">
                <a:solidFill>
                  <a:schemeClr val="bg1">
                    <a:lumMod val="65000"/>
                  </a:schemeClr>
                </a:solidFill>
                <a:latin typeface="Meiryo" panose="020B0604030504040204" pitchFamily="34" charset="-128"/>
                <a:ea typeface="Meiryo" panose="020B0604030504040204" pitchFamily="34" charset="-128"/>
                <a:cs typeface="Arial Unicode MS"/>
              </a:rPr>
              <a:t>※</a:t>
            </a:r>
            <a:r>
              <a:rPr lang="en-US" sz="700" spc="-11">
                <a:solidFill>
                  <a:schemeClr val="bg1">
                    <a:lumMod val="65000"/>
                  </a:schemeClr>
                </a:solidFill>
                <a:latin typeface="Meiryo" panose="020B0604030504040204" pitchFamily="34" charset="-128"/>
                <a:ea typeface="Meiryo" panose="020B0604030504040204" pitchFamily="34" charset="-128"/>
                <a:cs typeface="Arial Unicode MS"/>
              </a:rPr>
              <a:t> </a:t>
            </a:r>
            <a:r>
              <a:rPr sz="700" spc="-6">
                <a:solidFill>
                  <a:schemeClr val="bg1">
                    <a:lumMod val="65000"/>
                  </a:schemeClr>
                </a:solidFill>
                <a:latin typeface="Meiryo" panose="020B0604030504040204" pitchFamily="34" charset="-128"/>
                <a:ea typeface="Meiryo" panose="020B0604030504040204" pitchFamily="34" charset="-128"/>
                <a:cs typeface="Arial Unicode MS"/>
              </a:rPr>
              <a:t>ペー</a:t>
            </a:r>
            <a:r>
              <a:rPr sz="700">
                <a:solidFill>
                  <a:schemeClr val="bg1">
                    <a:lumMod val="65000"/>
                  </a:schemeClr>
                </a:solidFill>
                <a:latin typeface="Meiryo" panose="020B0604030504040204" pitchFamily="34" charset="-128"/>
                <a:ea typeface="Meiryo" panose="020B0604030504040204" pitchFamily="34" charset="-128"/>
                <a:cs typeface="Arial Unicode MS"/>
              </a:rPr>
              <a:t>ジデ</a:t>
            </a:r>
            <a:r>
              <a:rPr sz="700" spc="-39">
                <a:solidFill>
                  <a:schemeClr val="bg1">
                    <a:lumMod val="65000"/>
                  </a:schemeClr>
                </a:solidFill>
                <a:latin typeface="Meiryo" panose="020B0604030504040204" pitchFamily="34" charset="-128"/>
                <a:ea typeface="Meiryo" panose="020B0604030504040204" pitchFamily="34" charset="-128"/>
                <a:cs typeface="Arial Unicode MS"/>
              </a:rPr>
              <a:t>ザ</a:t>
            </a:r>
            <a:r>
              <a:rPr sz="700" spc="-72">
                <a:solidFill>
                  <a:schemeClr val="bg1">
                    <a:lumMod val="65000"/>
                  </a:schemeClr>
                </a:solidFill>
                <a:latin typeface="Meiryo" panose="020B0604030504040204" pitchFamily="34" charset="-128"/>
                <a:ea typeface="Meiryo" panose="020B0604030504040204" pitchFamily="34" charset="-128"/>
                <a:cs typeface="Arial Unicode MS"/>
              </a:rPr>
              <a:t>イ</a:t>
            </a:r>
            <a:r>
              <a:rPr sz="700" spc="-28">
                <a:solidFill>
                  <a:schemeClr val="bg1">
                    <a:lumMod val="65000"/>
                  </a:schemeClr>
                </a:solidFill>
                <a:latin typeface="Meiryo" panose="020B0604030504040204" pitchFamily="34" charset="-128"/>
                <a:ea typeface="Meiryo" panose="020B0604030504040204" pitchFamily="34" charset="-128"/>
                <a:cs typeface="Arial Unicode MS"/>
              </a:rPr>
              <a:t>ン</a:t>
            </a:r>
            <a:r>
              <a:rPr sz="700" spc="-39">
                <a:solidFill>
                  <a:schemeClr val="bg1">
                    <a:lumMod val="65000"/>
                  </a:schemeClr>
                </a:solidFill>
                <a:latin typeface="Meiryo" panose="020B0604030504040204" pitchFamily="34" charset="-128"/>
                <a:ea typeface="Meiryo" panose="020B0604030504040204" pitchFamily="34" charset="-128"/>
                <a:cs typeface="Arial Unicode MS"/>
              </a:rPr>
              <a:t>お</a:t>
            </a:r>
            <a:r>
              <a:rPr sz="700" spc="-50">
                <a:solidFill>
                  <a:schemeClr val="bg1">
                    <a:lumMod val="65000"/>
                  </a:schemeClr>
                </a:solidFill>
                <a:latin typeface="Meiryo" panose="020B0604030504040204" pitchFamily="34" charset="-128"/>
                <a:ea typeface="Meiryo" panose="020B0604030504040204" pitchFamily="34" charset="-128"/>
                <a:cs typeface="Arial Unicode MS"/>
              </a:rPr>
              <a:t>よ</a:t>
            </a:r>
            <a:r>
              <a:rPr sz="700" spc="-11">
                <a:solidFill>
                  <a:schemeClr val="bg1">
                    <a:lumMod val="65000"/>
                  </a:schemeClr>
                </a:solidFill>
                <a:latin typeface="Meiryo" panose="020B0604030504040204" pitchFamily="34" charset="-128"/>
                <a:ea typeface="Meiryo" panose="020B0604030504040204" pitchFamily="34" charset="-128"/>
                <a:cs typeface="Arial Unicode MS"/>
              </a:rPr>
              <a:t>び</a:t>
            </a:r>
            <a:r>
              <a:rPr sz="700" spc="-61">
                <a:solidFill>
                  <a:schemeClr val="bg1">
                    <a:lumMod val="65000"/>
                  </a:schemeClr>
                </a:solidFill>
                <a:latin typeface="Meiryo" panose="020B0604030504040204" pitchFamily="34" charset="-128"/>
                <a:ea typeface="Meiryo" panose="020B0604030504040204" pitchFamily="34" charset="-128"/>
                <a:cs typeface="Arial Unicode MS"/>
              </a:rPr>
              <a:t>メ</a:t>
            </a:r>
            <a:r>
              <a:rPr sz="700" spc="-105">
                <a:solidFill>
                  <a:schemeClr val="bg1">
                    <a:lumMod val="65000"/>
                  </a:schemeClr>
                </a:solidFill>
                <a:latin typeface="Meiryo" panose="020B0604030504040204" pitchFamily="34" charset="-128"/>
                <a:ea typeface="Meiryo" panose="020B0604030504040204" pitchFamily="34" charset="-128"/>
                <a:cs typeface="Arial Unicode MS"/>
              </a:rPr>
              <a:t>ニ</a:t>
            </a:r>
            <a:r>
              <a:rPr sz="700" spc="-28">
                <a:solidFill>
                  <a:schemeClr val="bg1">
                    <a:lumMod val="65000"/>
                  </a:schemeClr>
                </a:solidFill>
                <a:latin typeface="Meiryo" panose="020B0604030504040204" pitchFamily="34" charset="-128"/>
                <a:ea typeface="Meiryo" panose="020B0604030504040204" pitchFamily="34" charset="-128"/>
                <a:cs typeface="Arial Unicode MS"/>
              </a:rPr>
              <a:t>ュ</a:t>
            </a:r>
            <a:r>
              <a:rPr sz="700" spc="28">
                <a:solidFill>
                  <a:schemeClr val="bg1">
                    <a:lumMod val="65000"/>
                  </a:schemeClr>
                </a:solidFill>
                <a:latin typeface="Meiryo" panose="020B0604030504040204" pitchFamily="34" charset="-128"/>
                <a:ea typeface="Meiryo" panose="020B0604030504040204" pitchFamily="34" charset="-128"/>
                <a:cs typeface="Arial Unicode MS"/>
              </a:rPr>
              <a:t>ー概</a:t>
            </a:r>
            <a:r>
              <a:rPr sz="700">
                <a:solidFill>
                  <a:schemeClr val="bg1">
                    <a:lumMod val="65000"/>
                  </a:schemeClr>
                </a:solidFill>
                <a:latin typeface="Meiryo" panose="020B0604030504040204" pitchFamily="34" charset="-128"/>
                <a:ea typeface="Meiryo" panose="020B0604030504040204" pitchFamily="34" charset="-128"/>
                <a:cs typeface="Arial Unicode MS"/>
              </a:rPr>
              <a:t>要</a:t>
            </a:r>
            <a:r>
              <a:rPr sz="700" spc="-6">
                <a:solidFill>
                  <a:schemeClr val="bg1">
                    <a:lumMod val="65000"/>
                  </a:schemeClr>
                </a:solidFill>
                <a:latin typeface="Meiryo" panose="020B0604030504040204" pitchFamily="34" charset="-128"/>
                <a:ea typeface="Meiryo" panose="020B0604030504040204" pitchFamily="34" charset="-128"/>
                <a:cs typeface="Arial Unicode MS"/>
              </a:rPr>
              <a:t>を</a:t>
            </a:r>
            <a:r>
              <a:rPr sz="700" spc="28">
                <a:solidFill>
                  <a:schemeClr val="bg1">
                    <a:lumMod val="65000"/>
                  </a:schemeClr>
                </a:solidFill>
                <a:latin typeface="Meiryo" panose="020B0604030504040204" pitchFamily="34" charset="-128"/>
                <a:ea typeface="Meiryo" panose="020B0604030504040204" pitchFamily="34" charset="-128"/>
                <a:cs typeface="Arial Unicode MS"/>
              </a:rPr>
              <a:t>予</a:t>
            </a:r>
            <a:r>
              <a:rPr sz="700" spc="6">
                <a:solidFill>
                  <a:schemeClr val="bg1">
                    <a:lumMod val="65000"/>
                  </a:schemeClr>
                </a:solidFill>
                <a:latin typeface="Meiryo" panose="020B0604030504040204" pitchFamily="34" charset="-128"/>
                <a:ea typeface="Meiryo" panose="020B0604030504040204" pitchFamily="34" charset="-128"/>
                <a:cs typeface="Arial Unicode MS"/>
              </a:rPr>
              <a:t>告</a:t>
            </a:r>
            <a:r>
              <a:rPr sz="700" spc="-61">
                <a:solidFill>
                  <a:schemeClr val="bg1">
                    <a:lumMod val="65000"/>
                  </a:schemeClr>
                </a:solidFill>
                <a:latin typeface="Meiryo" panose="020B0604030504040204" pitchFamily="34" charset="-128"/>
                <a:ea typeface="Meiryo" panose="020B0604030504040204" pitchFamily="34" charset="-128"/>
                <a:cs typeface="Arial Unicode MS"/>
              </a:rPr>
              <a:t>な</a:t>
            </a:r>
            <a:r>
              <a:rPr sz="700" spc="-72">
                <a:solidFill>
                  <a:schemeClr val="bg1">
                    <a:lumMod val="65000"/>
                  </a:schemeClr>
                </a:solidFill>
                <a:latin typeface="Meiryo" panose="020B0604030504040204" pitchFamily="34" charset="-128"/>
                <a:ea typeface="Meiryo" panose="020B0604030504040204" pitchFamily="34" charset="-128"/>
                <a:cs typeface="Arial Unicode MS"/>
              </a:rPr>
              <a:t>く</a:t>
            </a:r>
            <a:r>
              <a:rPr sz="700" spc="28">
                <a:solidFill>
                  <a:schemeClr val="bg1">
                    <a:lumMod val="65000"/>
                  </a:schemeClr>
                </a:solidFill>
                <a:latin typeface="Meiryo" panose="020B0604030504040204" pitchFamily="34" charset="-128"/>
                <a:ea typeface="Meiryo" panose="020B0604030504040204" pitchFamily="34" charset="-128"/>
                <a:cs typeface="Arial Unicode MS"/>
              </a:rPr>
              <a:t>変</a:t>
            </a:r>
            <a:r>
              <a:rPr sz="700">
                <a:solidFill>
                  <a:schemeClr val="bg1">
                    <a:lumMod val="65000"/>
                  </a:schemeClr>
                </a:solidFill>
                <a:latin typeface="Meiryo" panose="020B0604030504040204" pitchFamily="34" charset="-128"/>
                <a:ea typeface="Meiryo" panose="020B0604030504040204" pitchFamily="34" charset="-128"/>
                <a:cs typeface="Arial Unicode MS"/>
              </a:rPr>
              <a:t>更</a:t>
            </a:r>
            <a:r>
              <a:rPr sz="700" spc="-39">
                <a:solidFill>
                  <a:schemeClr val="bg1">
                    <a:lumMod val="65000"/>
                  </a:schemeClr>
                </a:solidFill>
                <a:latin typeface="Meiryo" panose="020B0604030504040204" pitchFamily="34" charset="-128"/>
                <a:ea typeface="Meiryo" panose="020B0604030504040204" pitchFamily="34" charset="-128"/>
                <a:cs typeface="Arial Unicode MS"/>
              </a:rPr>
              <a:t>す</a:t>
            </a:r>
            <a:r>
              <a:rPr sz="700" spc="-6">
                <a:solidFill>
                  <a:schemeClr val="bg1">
                    <a:lumMod val="65000"/>
                  </a:schemeClr>
                </a:solidFill>
                <a:latin typeface="Meiryo" panose="020B0604030504040204" pitchFamily="34" charset="-128"/>
                <a:ea typeface="Meiryo" panose="020B0604030504040204" pitchFamily="34" charset="-128"/>
                <a:cs typeface="Arial Unicode MS"/>
              </a:rPr>
              <a:t>る</a:t>
            </a:r>
            <a:r>
              <a:rPr sz="700" spc="28">
                <a:solidFill>
                  <a:schemeClr val="bg1">
                    <a:lumMod val="65000"/>
                  </a:schemeClr>
                </a:solidFill>
                <a:latin typeface="Meiryo" panose="020B0604030504040204" pitchFamily="34" charset="-128"/>
                <a:ea typeface="Meiryo" panose="020B0604030504040204" pitchFamily="34" charset="-128"/>
                <a:cs typeface="Arial Unicode MS"/>
              </a:rPr>
              <a:t>場</a:t>
            </a:r>
            <a:r>
              <a:rPr sz="700" spc="6">
                <a:solidFill>
                  <a:schemeClr val="bg1">
                    <a:lumMod val="65000"/>
                  </a:schemeClr>
                </a:solidFill>
                <a:latin typeface="Meiryo" panose="020B0604030504040204" pitchFamily="34" charset="-128"/>
                <a:ea typeface="Meiryo" panose="020B0604030504040204" pitchFamily="34" charset="-128"/>
                <a:cs typeface="Arial Unicode MS"/>
              </a:rPr>
              <a:t>合</a:t>
            </a:r>
            <a:r>
              <a:rPr sz="700" spc="-28">
                <a:solidFill>
                  <a:schemeClr val="bg1">
                    <a:lumMod val="65000"/>
                  </a:schemeClr>
                </a:solidFill>
                <a:latin typeface="Meiryo" panose="020B0604030504040204" pitchFamily="34" charset="-128"/>
                <a:ea typeface="Meiryo" panose="020B0604030504040204" pitchFamily="34" charset="-128"/>
                <a:cs typeface="Arial Unicode MS"/>
              </a:rPr>
              <a:t>が</a:t>
            </a:r>
            <a:r>
              <a:rPr sz="700" spc="-33">
                <a:solidFill>
                  <a:schemeClr val="bg1">
                    <a:lumMod val="65000"/>
                  </a:schemeClr>
                </a:solidFill>
                <a:latin typeface="Meiryo" panose="020B0604030504040204" pitchFamily="34" charset="-128"/>
                <a:ea typeface="Meiryo" panose="020B0604030504040204" pitchFamily="34" charset="-128"/>
                <a:cs typeface="Arial Unicode MS"/>
              </a:rPr>
              <a:t>ござ</a:t>
            </a:r>
            <a:r>
              <a:rPr sz="700" spc="-28">
                <a:solidFill>
                  <a:schemeClr val="bg1">
                    <a:lumMod val="65000"/>
                  </a:schemeClr>
                </a:solidFill>
                <a:latin typeface="Meiryo" panose="020B0604030504040204" pitchFamily="34" charset="-128"/>
                <a:ea typeface="Meiryo" panose="020B0604030504040204" pitchFamily="34" charset="-128"/>
                <a:cs typeface="Arial Unicode MS"/>
              </a:rPr>
              <a:t>い</a:t>
            </a:r>
            <a:r>
              <a:rPr sz="700" spc="-33">
                <a:solidFill>
                  <a:schemeClr val="bg1">
                    <a:lumMod val="65000"/>
                  </a:schemeClr>
                </a:solidFill>
                <a:latin typeface="Meiryo" panose="020B0604030504040204" pitchFamily="34" charset="-128"/>
                <a:ea typeface="Meiryo" panose="020B0604030504040204" pitchFamily="34" charset="-128"/>
                <a:cs typeface="Arial Unicode MS"/>
              </a:rPr>
              <a:t>ま</a:t>
            </a:r>
            <a:r>
              <a:rPr lang="ja-JP" altLang="en-US" sz="700" spc="-22">
                <a:solidFill>
                  <a:schemeClr val="bg1">
                    <a:lumMod val="65000"/>
                  </a:schemeClr>
                </a:solidFill>
                <a:latin typeface="Meiryo" panose="020B0604030504040204" pitchFamily="34" charset="-128"/>
                <a:ea typeface="Meiryo" panose="020B0604030504040204" pitchFamily="34" charset="-128"/>
                <a:cs typeface="Arial Unicode MS"/>
              </a:rPr>
              <a:t>す。</a:t>
            </a:r>
            <a:r>
              <a:rPr lang="ja-JP" altLang="en-US" sz="700" spc="-20">
                <a:solidFill>
                  <a:schemeClr val="bg1">
                    <a:lumMod val="65000"/>
                  </a:schemeClr>
                </a:solidFill>
                <a:latin typeface="Meiryo" panose="020B0604030504040204" pitchFamily="34" charset="-128"/>
                <a:ea typeface="Meiryo" panose="020B0604030504040204" pitchFamily="34" charset="-128"/>
                <a:cs typeface="Arial Unicode MS"/>
              </a:rPr>
              <a:t>詳</a:t>
            </a:r>
            <a:r>
              <a:rPr lang="ja-JP" altLang="en-US" sz="700" spc="-85">
                <a:solidFill>
                  <a:schemeClr val="bg1">
                    <a:lumMod val="65000"/>
                  </a:schemeClr>
                </a:solidFill>
                <a:latin typeface="Meiryo" panose="020B0604030504040204" pitchFamily="34" charset="-128"/>
                <a:ea typeface="Meiryo" panose="020B0604030504040204" pitchFamily="34" charset="-128"/>
                <a:cs typeface="Arial Unicode MS"/>
              </a:rPr>
              <a:t>し</a:t>
            </a:r>
            <a:r>
              <a:rPr lang="ja-JP" altLang="en-US" sz="700" spc="-80">
                <a:solidFill>
                  <a:schemeClr val="bg1">
                    <a:lumMod val="65000"/>
                  </a:schemeClr>
                </a:solidFill>
                <a:latin typeface="Meiryo" panose="020B0604030504040204" pitchFamily="34" charset="-128"/>
                <a:ea typeface="Meiryo" panose="020B0604030504040204" pitchFamily="34" charset="-128"/>
                <a:cs typeface="Arial Unicode MS"/>
              </a:rPr>
              <a:t>く</a:t>
            </a:r>
            <a:r>
              <a:rPr lang="ja-JP" altLang="en-US" sz="700">
                <a:solidFill>
                  <a:schemeClr val="bg1">
                    <a:lumMod val="65000"/>
                  </a:schemeClr>
                </a:solidFill>
                <a:latin typeface="Meiryo" panose="020B0604030504040204" pitchFamily="34" charset="-128"/>
                <a:ea typeface="Meiryo" panose="020B0604030504040204" pitchFamily="34" charset="-128"/>
                <a:cs typeface="Arial Unicode MS"/>
              </a:rPr>
              <a:t>は担当</a:t>
            </a:r>
            <a:r>
              <a:rPr lang="ja-JP" altLang="en-US" sz="700" spc="25">
                <a:solidFill>
                  <a:schemeClr val="bg1">
                    <a:lumMod val="65000"/>
                  </a:schemeClr>
                </a:solidFill>
                <a:latin typeface="Meiryo" panose="020B0604030504040204" pitchFamily="34" charset="-128"/>
                <a:ea typeface="Meiryo" panose="020B0604030504040204" pitchFamily="34" charset="-128"/>
                <a:cs typeface="Arial Unicode MS"/>
              </a:rPr>
              <a:t>営</a:t>
            </a:r>
            <a:r>
              <a:rPr lang="ja-JP" altLang="en-US" sz="700">
                <a:solidFill>
                  <a:schemeClr val="bg1">
                    <a:lumMod val="65000"/>
                  </a:schemeClr>
                </a:solidFill>
                <a:latin typeface="Meiryo" panose="020B0604030504040204" pitchFamily="34" charset="-128"/>
                <a:ea typeface="Meiryo" panose="020B0604030504040204" pitchFamily="34" charset="-128"/>
                <a:cs typeface="Arial Unicode MS"/>
              </a:rPr>
              <a:t>業</a:t>
            </a:r>
            <a:r>
              <a:rPr lang="ja-JP" altLang="en-US" sz="700" spc="-30">
                <a:solidFill>
                  <a:schemeClr val="bg1">
                    <a:lumMod val="65000"/>
                  </a:schemeClr>
                </a:solidFill>
                <a:latin typeface="Meiryo" panose="020B0604030504040204" pitchFamily="34" charset="-128"/>
                <a:ea typeface="Meiryo" panose="020B0604030504040204" pitchFamily="34" charset="-128"/>
                <a:cs typeface="Arial Unicode MS"/>
              </a:rPr>
              <a:t>に</a:t>
            </a:r>
            <a:r>
              <a:rPr lang="ja-JP" altLang="en-US" sz="700" spc="5">
                <a:solidFill>
                  <a:schemeClr val="bg1">
                    <a:lumMod val="65000"/>
                  </a:schemeClr>
                </a:solidFill>
                <a:latin typeface="Meiryo" panose="020B0604030504040204" pitchFamily="34" charset="-128"/>
                <a:ea typeface="Meiryo" panose="020B0604030504040204" pitchFamily="34" charset="-128"/>
                <a:cs typeface="Arial Unicode MS"/>
              </a:rPr>
              <a:t>お</a:t>
            </a:r>
            <a:r>
              <a:rPr lang="ja-JP" altLang="en-US" sz="700">
                <a:solidFill>
                  <a:schemeClr val="bg1">
                    <a:lumMod val="65000"/>
                  </a:schemeClr>
                </a:solidFill>
                <a:latin typeface="Meiryo" panose="020B0604030504040204" pitchFamily="34" charset="-128"/>
                <a:ea typeface="Meiryo" panose="020B0604030504040204" pitchFamily="34" charset="-128"/>
                <a:cs typeface="Arial Unicode MS"/>
              </a:rPr>
              <a:t>問い</a:t>
            </a:r>
            <a:r>
              <a:rPr lang="ja-JP" altLang="en-US" sz="700" spc="5">
                <a:solidFill>
                  <a:schemeClr val="bg1">
                    <a:lumMod val="65000"/>
                  </a:schemeClr>
                </a:solidFill>
                <a:latin typeface="Meiryo" panose="020B0604030504040204" pitchFamily="34" charset="-128"/>
                <a:ea typeface="Meiryo" panose="020B0604030504040204" pitchFamily="34" charset="-128"/>
                <a:cs typeface="Arial Unicode MS"/>
              </a:rPr>
              <a:t>合</a:t>
            </a:r>
            <a:r>
              <a:rPr lang="ja-JP" altLang="en-US" sz="700" spc="-5">
                <a:solidFill>
                  <a:schemeClr val="bg1">
                    <a:lumMod val="65000"/>
                  </a:schemeClr>
                </a:solidFill>
                <a:latin typeface="Meiryo" panose="020B0604030504040204" pitchFamily="34" charset="-128"/>
                <a:ea typeface="Meiryo" panose="020B0604030504040204" pitchFamily="34" charset="-128"/>
                <a:cs typeface="Arial Unicode MS"/>
              </a:rPr>
              <a:t>わ</a:t>
            </a:r>
            <a:r>
              <a:rPr lang="ja-JP" altLang="en-US" sz="700" spc="-60">
                <a:solidFill>
                  <a:schemeClr val="bg1">
                    <a:lumMod val="65000"/>
                  </a:schemeClr>
                </a:solidFill>
                <a:latin typeface="Meiryo" panose="020B0604030504040204" pitchFamily="34" charset="-128"/>
                <a:ea typeface="Meiryo" panose="020B0604030504040204" pitchFamily="34" charset="-128"/>
                <a:cs typeface="Arial Unicode MS"/>
              </a:rPr>
              <a:t>せ</a:t>
            </a:r>
            <a:r>
              <a:rPr lang="ja-JP" altLang="en-US" sz="700" spc="-85">
                <a:solidFill>
                  <a:schemeClr val="bg1">
                    <a:lumMod val="65000"/>
                  </a:schemeClr>
                </a:solidFill>
                <a:latin typeface="Meiryo" panose="020B0604030504040204" pitchFamily="34" charset="-128"/>
                <a:ea typeface="Meiryo" panose="020B0604030504040204" pitchFamily="34" charset="-128"/>
                <a:cs typeface="Arial Unicode MS"/>
              </a:rPr>
              <a:t>く</a:t>
            </a:r>
            <a:r>
              <a:rPr lang="ja-JP" altLang="en-US" sz="700" spc="-30">
                <a:solidFill>
                  <a:schemeClr val="bg1">
                    <a:lumMod val="65000"/>
                  </a:schemeClr>
                </a:solidFill>
                <a:latin typeface="Meiryo" panose="020B0604030504040204" pitchFamily="34" charset="-128"/>
                <a:ea typeface="Meiryo" panose="020B0604030504040204" pitchFamily="34" charset="-128"/>
                <a:cs typeface="Arial Unicode MS"/>
              </a:rPr>
              <a:t>だ</a:t>
            </a:r>
            <a:r>
              <a:rPr lang="ja-JP" altLang="en-US" sz="700" spc="-45">
                <a:solidFill>
                  <a:schemeClr val="bg1">
                    <a:lumMod val="65000"/>
                  </a:schemeClr>
                </a:solidFill>
                <a:latin typeface="Meiryo" panose="020B0604030504040204" pitchFamily="34" charset="-128"/>
                <a:ea typeface="Meiryo" panose="020B0604030504040204" pitchFamily="34" charset="-128"/>
                <a:cs typeface="Arial Unicode MS"/>
              </a:rPr>
              <a:t>さ</a:t>
            </a:r>
            <a:r>
              <a:rPr lang="ja-JP" altLang="en-US" sz="700">
                <a:solidFill>
                  <a:schemeClr val="bg1">
                    <a:lumMod val="65000"/>
                  </a:schemeClr>
                </a:solidFill>
                <a:latin typeface="Meiryo" panose="020B0604030504040204" pitchFamily="34" charset="-128"/>
                <a:ea typeface="Meiryo" panose="020B0604030504040204" pitchFamily="34" charset="-128"/>
                <a:cs typeface="Arial Unicode MS"/>
              </a:rPr>
              <a:t>い。</a:t>
            </a:r>
            <a:endParaRPr lang="en-US" altLang="ja-JP" sz="700" spc="-347">
              <a:solidFill>
                <a:schemeClr val="bg1">
                  <a:lumMod val="65000"/>
                </a:schemeClr>
              </a:solidFill>
              <a:latin typeface="Meiryo" panose="020B0604030504040204" pitchFamily="34" charset="-128"/>
              <a:ea typeface="Meiryo" panose="020B0604030504040204" pitchFamily="34" charset="-128"/>
              <a:cs typeface="Arial Unicode MS"/>
            </a:endParaRPr>
          </a:p>
          <a:p>
            <a:pPr marL="133350" marR="5602" indent="-119063">
              <a:lnSpc>
                <a:spcPct val="119100"/>
              </a:lnSpc>
              <a:spcBef>
                <a:spcPts val="110"/>
              </a:spcBef>
            </a:pPr>
            <a:r>
              <a:rPr lang="ja-JP" altLang="en-US" sz="700" spc="-347">
                <a:solidFill>
                  <a:schemeClr val="bg1">
                    <a:lumMod val="65000"/>
                  </a:schemeClr>
                </a:solidFill>
                <a:latin typeface="Meiryo" panose="020B0604030504040204" pitchFamily="34" charset="-128"/>
                <a:ea typeface="Meiryo" panose="020B0604030504040204" pitchFamily="34" charset="-128"/>
                <a:cs typeface="Arial Unicode MS"/>
              </a:rPr>
              <a:t> </a:t>
            </a:r>
            <a:r>
              <a:rPr lang="en-US" altLang="ja-JP" sz="700" spc="-347">
                <a:solidFill>
                  <a:schemeClr val="bg1">
                    <a:lumMod val="65000"/>
                  </a:schemeClr>
                </a:solidFill>
                <a:latin typeface="Meiryo" panose="020B0604030504040204" pitchFamily="34" charset="-128"/>
                <a:ea typeface="Meiryo" panose="020B0604030504040204" pitchFamily="34" charset="-128"/>
                <a:cs typeface="Arial Unicode MS"/>
              </a:rPr>
              <a:t>  </a:t>
            </a:r>
            <a:r>
              <a:rPr lang="en-US" altLang="ja-JP" sz="700">
                <a:solidFill>
                  <a:schemeClr val="bg1">
                    <a:lumMod val="65000"/>
                  </a:schemeClr>
                </a:solidFill>
                <a:latin typeface="Meiryo" panose="020B0604030504040204" pitchFamily="34" charset="-128"/>
                <a:ea typeface="Meiryo" panose="020B0604030504040204" pitchFamily="34" charset="-128"/>
                <a:cs typeface="Arial Unicode MS"/>
              </a:rPr>
              <a:t>※</a:t>
            </a:r>
            <a:r>
              <a:rPr lang="ja-JP" altLang="en-US" sz="700">
                <a:solidFill>
                  <a:schemeClr val="bg1">
                    <a:lumMod val="65000"/>
                  </a:schemeClr>
                </a:solidFill>
                <a:latin typeface="Meiryo" panose="020B0604030504040204" pitchFamily="34" charset="-128"/>
                <a:ea typeface="Meiryo" panose="020B0604030504040204" pitchFamily="34" charset="-128"/>
                <a:cs typeface="Arial Unicode MS"/>
              </a:rPr>
              <a:t>一部端末で表示が異なる場合があります。</a:t>
            </a:r>
            <a:endParaRPr lang="ja-JP" altLang="en-US" sz="700" spc="25">
              <a:solidFill>
                <a:schemeClr val="bg1">
                  <a:lumMod val="65000"/>
                </a:schemeClr>
              </a:solidFill>
              <a:latin typeface="Meiryo" panose="020B0604030504040204" pitchFamily="34" charset="-128"/>
              <a:ea typeface="Meiryo" panose="020B0604030504040204" pitchFamily="34" charset="-128"/>
              <a:cs typeface="Arial Unicode MS"/>
            </a:endParaRPr>
          </a:p>
        </p:txBody>
      </p:sp>
      <p:sp>
        <p:nvSpPr>
          <p:cNvPr id="64" name="object 5">
            <a:extLst>
              <a:ext uri="{FF2B5EF4-FFF2-40B4-BE49-F238E27FC236}">
                <a16:creationId xmlns:a16="http://schemas.microsoft.com/office/drawing/2014/main" id="{D9AB66D4-6F64-EC06-42AB-9838F3175DC6}"/>
              </a:ext>
            </a:extLst>
          </p:cNvPr>
          <p:cNvSpPr txBox="1"/>
          <p:nvPr/>
        </p:nvSpPr>
        <p:spPr>
          <a:xfrm>
            <a:off x="7503984" y="5007819"/>
            <a:ext cx="378321" cy="182097"/>
          </a:xfrm>
          <a:prstGeom prst="rect">
            <a:avLst/>
          </a:prstGeom>
        </p:spPr>
        <p:txBody>
          <a:bodyPr vert="horz" wrap="square" lIns="0" tIns="58416" rIns="0" bIns="0" rtlCol="0">
            <a:spAutoFit/>
          </a:bodyPr>
          <a:lstStyle/>
          <a:p>
            <a:r>
              <a:rPr lang="ja-JP" altLang="en-US" sz="800">
                <a:latin typeface="Meiryo" panose="020B0604030504040204" pitchFamily="34" charset="-128"/>
                <a:ea typeface="Meiryo" panose="020B0604030504040204" pitchFamily="34" charset="-128"/>
              </a:rPr>
              <a:t>動画</a:t>
            </a:r>
            <a:endParaRPr sz="800">
              <a:latin typeface="Meiryo" panose="020B0604030504040204" pitchFamily="34" charset="-128"/>
              <a:ea typeface="Meiryo" panose="020B0604030504040204" pitchFamily="34" charset="-128"/>
              <a:cs typeface="Arial Unicode MS"/>
            </a:endParaRPr>
          </a:p>
        </p:txBody>
      </p:sp>
      <p:sp>
        <p:nvSpPr>
          <p:cNvPr id="65" name="object 17">
            <a:extLst>
              <a:ext uri="{FF2B5EF4-FFF2-40B4-BE49-F238E27FC236}">
                <a16:creationId xmlns:a16="http://schemas.microsoft.com/office/drawing/2014/main" id="{61C34F26-5173-507D-BED2-2191807CA6CD}"/>
              </a:ext>
            </a:extLst>
          </p:cNvPr>
          <p:cNvSpPr txBox="1"/>
          <p:nvPr/>
        </p:nvSpPr>
        <p:spPr>
          <a:xfrm>
            <a:off x="6431634" y="5069521"/>
            <a:ext cx="956498" cy="135934"/>
          </a:xfrm>
          <a:prstGeom prst="rect">
            <a:avLst/>
          </a:prstGeom>
        </p:spPr>
        <p:txBody>
          <a:bodyPr vert="horz" wrap="square" lIns="0" tIns="12699" rIns="0" bIns="0" rtlCol="0">
            <a:spAutoFit/>
          </a:bodyPr>
          <a:lstStyle/>
          <a:p>
            <a:pPr marL="12699">
              <a:spcBef>
                <a:spcPts val="100"/>
              </a:spcBef>
            </a:pPr>
            <a:r>
              <a:rPr lang="ja-JP" altLang="en-US" sz="800">
                <a:solidFill>
                  <a:srgbClr val="999999"/>
                </a:solidFill>
                <a:latin typeface="Meiryo" panose="020B0604030504040204" pitchFamily="34" charset="-128"/>
                <a:ea typeface="Meiryo" panose="020B0604030504040204" pitchFamily="34" charset="-128"/>
                <a:cs typeface="Arial Unicode MS"/>
              </a:rPr>
              <a:t>クリエイティブ詳細</a:t>
            </a:r>
            <a:endParaRPr sz="800">
              <a:latin typeface="Meiryo" panose="020B0604030504040204" pitchFamily="34" charset="-128"/>
              <a:ea typeface="Meiryo" panose="020B0604030504040204" pitchFamily="34" charset="-128"/>
              <a:cs typeface="Arial Unicode MS"/>
            </a:endParaRPr>
          </a:p>
        </p:txBody>
      </p:sp>
      <p:sp>
        <p:nvSpPr>
          <p:cNvPr id="66" name="object 27">
            <a:extLst>
              <a:ext uri="{FF2B5EF4-FFF2-40B4-BE49-F238E27FC236}">
                <a16:creationId xmlns:a16="http://schemas.microsoft.com/office/drawing/2014/main" id="{A1EFD219-ADBC-BEFA-B352-D1A55195B959}"/>
              </a:ext>
            </a:extLst>
          </p:cNvPr>
          <p:cNvSpPr/>
          <p:nvPr/>
        </p:nvSpPr>
        <p:spPr>
          <a:xfrm>
            <a:off x="6421836" y="5840961"/>
            <a:ext cx="5233002" cy="4571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800">
              <a:latin typeface="Meiryo" panose="020B0604030504040204" pitchFamily="34" charset="-128"/>
              <a:ea typeface="Meiryo" panose="020B0604030504040204" pitchFamily="34" charset="-128"/>
            </a:endParaRPr>
          </a:p>
        </p:txBody>
      </p:sp>
      <p:sp>
        <p:nvSpPr>
          <p:cNvPr id="68" name="object 17">
            <a:extLst>
              <a:ext uri="{FF2B5EF4-FFF2-40B4-BE49-F238E27FC236}">
                <a16:creationId xmlns:a16="http://schemas.microsoft.com/office/drawing/2014/main" id="{F6718CFC-AEBB-88C0-B106-DB29C017BE11}"/>
              </a:ext>
            </a:extLst>
          </p:cNvPr>
          <p:cNvSpPr txBox="1"/>
          <p:nvPr/>
        </p:nvSpPr>
        <p:spPr>
          <a:xfrm>
            <a:off x="6431634" y="4672728"/>
            <a:ext cx="568634" cy="135934"/>
          </a:xfrm>
          <a:prstGeom prst="rect">
            <a:avLst/>
          </a:prstGeom>
        </p:spPr>
        <p:txBody>
          <a:bodyPr vert="horz" wrap="square" lIns="0" tIns="12699" rIns="0" bIns="0" rtlCol="0">
            <a:spAutoFit/>
          </a:bodyPr>
          <a:lstStyle/>
          <a:p>
            <a:pPr marL="12699">
              <a:spcBef>
                <a:spcPts val="100"/>
              </a:spcBef>
            </a:pPr>
            <a:r>
              <a:rPr lang="ja-JP" altLang="en-US" sz="800">
                <a:solidFill>
                  <a:srgbClr val="999999"/>
                </a:solidFill>
                <a:latin typeface="Meiryo" panose="020B0604030504040204" pitchFamily="34" charset="-128"/>
                <a:ea typeface="Meiryo" panose="020B0604030504040204" pitchFamily="34" charset="-128"/>
                <a:cs typeface="Arial Unicode MS"/>
              </a:rPr>
              <a:t>想定再生数</a:t>
            </a:r>
            <a:endParaRPr lang="en-US" sz="800">
              <a:solidFill>
                <a:srgbClr val="999999"/>
              </a:solidFill>
              <a:latin typeface="Meiryo" panose="020B0604030504040204" pitchFamily="34" charset="-128"/>
              <a:ea typeface="Meiryo" panose="020B0604030504040204" pitchFamily="34" charset="-128"/>
              <a:cs typeface="Arial Unicode MS"/>
            </a:endParaRPr>
          </a:p>
        </p:txBody>
      </p:sp>
      <p:sp>
        <p:nvSpPr>
          <p:cNvPr id="69" name="object 27">
            <a:extLst>
              <a:ext uri="{FF2B5EF4-FFF2-40B4-BE49-F238E27FC236}">
                <a16:creationId xmlns:a16="http://schemas.microsoft.com/office/drawing/2014/main" id="{2BACC6EB-5F92-BFFB-3393-E3C914209455}"/>
              </a:ext>
            </a:extLst>
          </p:cNvPr>
          <p:cNvSpPr/>
          <p:nvPr/>
        </p:nvSpPr>
        <p:spPr>
          <a:xfrm>
            <a:off x="6407730" y="4862557"/>
            <a:ext cx="5233002" cy="4571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800">
              <a:latin typeface="Meiryo" panose="020B0604030504040204" pitchFamily="34" charset="-128"/>
              <a:ea typeface="Meiryo" panose="020B0604030504040204" pitchFamily="34" charset="-128"/>
            </a:endParaRPr>
          </a:p>
        </p:txBody>
      </p:sp>
      <p:sp>
        <p:nvSpPr>
          <p:cNvPr id="72" name="object 5">
            <a:extLst>
              <a:ext uri="{FF2B5EF4-FFF2-40B4-BE49-F238E27FC236}">
                <a16:creationId xmlns:a16="http://schemas.microsoft.com/office/drawing/2014/main" id="{8458A63B-393D-97CD-E2B0-60275FE0A690}"/>
              </a:ext>
            </a:extLst>
          </p:cNvPr>
          <p:cNvSpPr txBox="1"/>
          <p:nvPr/>
        </p:nvSpPr>
        <p:spPr>
          <a:xfrm>
            <a:off x="7503984" y="4631023"/>
            <a:ext cx="4393842" cy="182097"/>
          </a:xfrm>
          <a:prstGeom prst="rect">
            <a:avLst/>
          </a:prstGeom>
        </p:spPr>
        <p:txBody>
          <a:bodyPr vert="horz" wrap="square" lIns="0" tIns="58416" rIns="0" bIns="0" rtlCol="0">
            <a:spAutoFit/>
          </a:bodyPr>
          <a:lstStyle/>
          <a:p>
            <a:pPr marL="15239">
              <a:spcBef>
                <a:spcPts val="459"/>
              </a:spcBef>
            </a:pPr>
            <a:r>
              <a:rPr lang="en-US" altLang="ja-JP" sz="800" dirty="0">
                <a:solidFill>
                  <a:srgbClr val="333333"/>
                </a:solidFill>
                <a:latin typeface="Meiryo" panose="020B0604030504040204" pitchFamily="34" charset="-128"/>
                <a:ea typeface="Meiryo" panose="020B0604030504040204" pitchFamily="34" charset="-128"/>
                <a:cs typeface="Arial Unicode MS"/>
              </a:rPr>
              <a:t>20</a:t>
            </a:r>
            <a:r>
              <a:rPr lang="ja-JP" altLang="en-US" sz="800" dirty="0">
                <a:solidFill>
                  <a:srgbClr val="333333"/>
                </a:solidFill>
                <a:latin typeface="Meiryo" panose="020B0604030504040204" pitchFamily="34" charset="-128"/>
                <a:ea typeface="Meiryo" panose="020B0604030504040204" pitchFamily="34" charset="-128"/>
                <a:cs typeface="Arial Unicode MS"/>
              </a:rPr>
              <a:t>万～</a:t>
            </a:r>
            <a:r>
              <a:rPr lang="en-US" altLang="ja-JP" sz="800" dirty="0">
                <a:solidFill>
                  <a:srgbClr val="333333"/>
                </a:solidFill>
                <a:latin typeface="Meiryo" panose="020B0604030504040204" pitchFamily="34" charset="-128"/>
                <a:ea typeface="Meiryo" panose="020B0604030504040204" pitchFamily="34" charset="-128"/>
                <a:cs typeface="Arial Unicode MS"/>
              </a:rPr>
              <a:t>40</a:t>
            </a:r>
            <a:r>
              <a:rPr lang="ja-JP" altLang="en-US" sz="800" dirty="0">
                <a:solidFill>
                  <a:srgbClr val="333333"/>
                </a:solidFill>
                <a:latin typeface="Meiryo" panose="020B0604030504040204" pitchFamily="34" charset="-128"/>
                <a:ea typeface="Meiryo" panose="020B0604030504040204" pitchFamily="34" charset="-128"/>
                <a:cs typeface="Arial Unicode MS"/>
              </a:rPr>
              <a:t>万回</a:t>
            </a:r>
            <a:endParaRPr sz="800" dirty="0">
              <a:latin typeface="Meiryo" panose="020B0604030504040204" pitchFamily="34" charset="-128"/>
              <a:ea typeface="Meiryo" panose="020B0604030504040204" pitchFamily="34" charset="-128"/>
              <a:cs typeface="Arial Unicode MS"/>
            </a:endParaRPr>
          </a:p>
        </p:txBody>
      </p:sp>
      <p:sp>
        <p:nvSpPr>
          <p:cNvPr id="73" name="object 5">
            <a:extLst>
              <a:ext uri="{FF2B5EF4-FFF2-40B4-BE49-F238E27FC236}">
                <a16:creationId xmlns:a16="http://schemas.microsoft.com/office/drawing/2014/main" id="{CE431F13-F95D-BFD5-A7BB-F1FAB807B486}"/>
              </a:ext>
            </a:extLst>
          </p:cNvPr>
          <p:cNvSpPr txBox="1"/>
          <p:nvPr/>
        </p:nvSpPr>
        <p:spPr>
          <a:xfrm>
            <a:off x="7487830" y="5895326"/>
            <a:ext cx="4393842" cy="356504"/>
          </a:xfrm>
          <a:prstGeom prst="rect">
            <a:avLst/>
          </a:prstGeom>
        </p:spPr>
        <p:txBody>
          <a:bodyPr vert="horz" wrap="square" lIns="0" tIns="58416" rIns="0" bIns="0" rtlCol="0">
            <a:spAutoFit/>
          </a:bodyPr>
          <a:lstStyle/>
          <a:p>
            <a:pPr marL="15239">
              <a:spcBef>
                <a:spcPts val="459"/>
              </a:spcBef>
            </a:pPr>
            <a:r>
              <a:rPr sz="800" spc="15">
                <a:solidFill>
                  <a:srgbClr val="333333"/>
                </a:solidFill>
                <a:latin typeface="Meiryo" panose="020B0604030504040204" pitchFamily="34" charset="-128"/>
                <a:ea typeface="Meiryo" panose="020B0604030504040204" pitchFamily="34" charset="-128"/>
                <a:cs typeface="Arial Unicode MS"/>
              </a:rPr>
              <a:t>DIGEST</a:t>
            </a:r>
            <a:r>
              <a:rPr sz="800" spc="100">
                <a:solidFill>
                  <a:srgbClr val="333333"/>
                </a:solidFill>
                <a:latin typeface="Meiryo" panose="020B0604030504040204" pitchFamily="34" charset="-128"/>
                <a:ea typeface="Meiryo" panose="020B0604030504040204" pitchFamily="34" charset="-128"/>
                <a:cs typeface="Arial Unicode MS"/>
              </a:rPr>
              <a:t> </a:t>
            </a:r>
            <a:r>
              <a:rPr sz="800" spc="65">
                <a:solidFill>
                  <a:srgbClr val="333333"/>
                </a:solidFill>
                <a:latin typeface="Meiryo" panose="020B0604030504040204" pitchFamily="34" charset="-128"/>
                <a:ea typeface="Meiryo" panose="020B0604030504040204" pitchFamily="34" charset="-128"/>
                <a:cs typeface="Arial Unicode MS"/>
              </a:rPr>
              <a:t>Spot</a:t>
            </a:r>
            <a:r>
              <a:rPr sz="800">
                <a:solidFill>
                  <a:srgbClr val="333333"/>
                </a:solidFill>
                <a:latin typeface="Meiryo" panose="020B0604030504040204" pitchFamily="34" charset="-128"/>
                <a:ea typeface="Meiryo" panose="020B0604030504040204" pitchFamily="34" charset="-128"/>
                <a:cs typeface="Arial Unicode MS"/>
              </a:rPr>
              <a:t>の</a:t>
            </a:r>
            <a:r>
              <a:rPr sz="800" spc="25">
                <a:solidFill>
                  <a:srgbClr val="333333"/>
                </a:solidFill>
                <a:latin typeface="Meiryo" panose="020B0604030504040204" pitchFamily="34" charset="-128"/>
                <a:ea typeface="Meiryo" panose="020B0604030504040204" pitchFamily="34" charset="-128"/>
                <a:cs typeface="Arial Unicode MS"/>
              </a:rPr>
              <a:t>実</a:t>
            </a:r>
            <a:r>
              <a:rPr sz="800" spc="6">
                <a:solidFill>
                  <a:srgbClr val="333333"/>
                </a:solidFill>
                <a:latin typeface="Meiryo" panose="020B0604030504040204" pitchFamily="34" charset="-128"/>
                <a:ea typeface="Meiryo" panose="020B0604030504040204" pitchFamily="34" charset="-128"/>
                <a:cs typeface="Arial Unicode MS"/>
              </a:rPr>
              <a:t>施</a:t>
            </a:r>
            <a:r>
              <a:rPr sz="800" spc="25">
                <a:solidFill>
                  <a:srgbClr val="333333"/>
                </a:solidFill>
                <a:latin typeface="Meiryo" panose="020B0604030504040204" pitchFamily="34" charset="-128"/>
                <a:ea typeface="Meiryo" panose="020B0604030504040204" pitchFamily="34" charset="-128"/>
                <a:cs typeface="Arial Unicode MS"/>
              </a:rPr>
              <a:t>が必</a:t>
            </a:r>
            <a:r>
              <a:rPr sz="800" spc="-30">
                <a:solidFill>
                  <a:srgbClr val="333333"/>
                </a:solidFill>
                <a:latin typeface="Meiryo" panose="020B0604030504040204" pitchFamily="34" charset="-128"/>
                <a:ea typeface="Meiryo" panose="020B0604030504040204" pitchFamily="34" charset="-128"/>
                <a:cs typeface="Arial Unicode MS"/>
              </a:rPr>
              <a:t>須</a:t>
            </a:r>
            <a:r>
              <a:rPr sz="800" spc="-40">
                <a:solidFill>
                  <a:srgbClr val="333333"/>
                </a:solidFill>
                <a:latin typeface="Meiryo" panose="020B0604030504040204" pitchFamily="34" charset="-128"/>
                <a:ea typeface="Meiryo" panose="020B0604030504040204" pitchFamily="34" charset="-128"/>
                <a:cs typeface="Arial Unicode MS"/>
              </a:rPr>
              <a:t>と</a:t>
            </a:r>
            <a:r>
              <a:rPr sz="800" spc="-45">
                <a:solidFill>
                  <a:srgbClr val="333333"/>
                </a:solidFill>
                <a:latin typeface="Meiryo" panose="020B0604030504040204" pitchFamily="34" charset="-128"/>
                <a:ea typeface="Meiryo" panose="020B0604030504040204" pitchFamily="34" charset="-128"/>
                <a:cs typeface="Arial Unicode MS"/>
              </a:rPr>
              <a:t>な</a:t>
            </a:r>
            <a:r>
              <a:rPr sz="800" spc="-65">
                <a:solidFill>
                  <a:srgbClr val="333333"/>
                </a:solidFill>
                <a:latin typeface="Meiryo" panose="020B0604030504040204" pitchFamily="34" charset="-128"/>
                <a:ea typeface="Meiryo" panose="020B0604030504040204" pitchFamily="34" charset="-128"/>
                <a:cs typeface="Arial Unicode MS"/>
              </a:rPr>
              <a:t>り</a:t>
            </a:r>
            <a:r>
              <a:rPr sz="800" spc="-30">
                <a:solidFill>
                  <a:srgbClr val="333333"/>
                </a:solidFill>
                <a:latin typeface="Meiryo" panose="020B0604030504040204" pitchFamily="34" charset="-128"/>
                <a:ea typeface="Meiryo" panose="020B0604030504040204" pitchFamily="34" charset="-128"/>
                <a:cs typeface="Arial Unicode MS"/>
              </a:rPr>
              <a:t>ま</a:t>
            </a:r>
            <a:r>
              <a:rPr sz="800" spc="-65">
                <a:solidFill>
                  <a:srgbClr val="333333"/>
                </a:solidFill>
                <a:latin typeface="Meiryo" panose="020B0604030504040204" pitchFamily="34" charset="-128"/>
                <a:ea typeface="Meiryo" panose="020B0604030504040204" pitchFamily="34" charset="-128"/>
                <a:cs typeface="Arial Unicode MS"/>
              </a:rPr>
              <a:t>す</a:t>
            </a:r>
            <a:r>
              <a:rPr sz="800">
                <a:solidFill>
                  <a:srgbClr val="333333"/>
                </a:solidFill>
                <a:latin typeface="Meiryo" panose="020B0604030504040204" pitchFamily="34" charset="-128"/>
                <a:ea typeface="Meiryo" panose="020B0604030504040204" pitchFamily="34" charset="-128"/>
                <a:cs typeface="Arial Unicode MS"/>
              </a:rPr>
              <a:t>。</a:t>
            </a:r>
            <a:endParaRPr sz="800">
              <a:latin typeface="Meiryo" panose="020B0604030504040204" pitchFamily="34" charset="-128"/>
              <a:ea typeface="Meiryo" panose="020B0604030504040204" pitchFamily="34" charset="-128"/>
              <a:cs typeface="Arial Unicode MS"/>
            </a:endParaRPr>
          </a:p>
          <a:p>
            <a:pPr marL="12699">
              <a:spcBef>
                <a:spcPts val="359"/>
              </a:spcBef>
            </a:pPr>
            <a:r>
              <a:rPr sz="800" spc="-20">
                <a:solidFill>
                  <a:srgbClr val="333333"/>
                </a:solidFill>
                <a:latin typeface="Meiryo" panose="020B0604030504040204" pitchFamily="34" charset="-128"/>
                <a:ea typeface="Meiryo" panose="020B0604030504040204" pitchFamily="34" charset="-128"/>
                <a:cs typeface="Arial Unicode MS"/>
              </a:rPr>
              <a:t>そ</a:t>
            </a:r>
            <a:r>
              <a:rPr sz="800">
                <a:solidFill>
                  <a:srgbClr val="333333"/>
                </a:solidFill>
                <a:latin typeface="Meiryo" panose="020B0604030504040204" pitchFamily="34" charset="-128"/>
                <a:ea typeface="Meiryo" panose="020B0604030504040204" pitchFamily="34" charset="-128"/>
                <a:cs typeface="Arial Unicode MS"/>
              </a:rPr>
              <a:t>の他の</a:t>
            </a:r>
            <a:r>
              <a:rPr sz="800" spc="25">
                <a:solidFill>
                  <a:srgbClr val="333333"/>
                </a:solidFill>
                <a:latin typeface="Meiryo" panose="020B0604030504040204" pitchFamily="34" charset="-128"/>
                <a:ea typeface="Meiryo" panose="020B0604030504040204" pitchFamily="34" charset="-128"/>
                <a:cs typeface="Arial Unicode MS"/>
              </a:rPr>
              <a:t>内</a:t>
            </a:r>
            <a:r>
              <a:rPr sz="800" spc="6">
                <a:solidFill>
                  <a:srgbClr val="333333"/>
                </a:solidFill>
                <a:latin typeface="Meiryo" panose="020B0604030504040204" pitchFamily="34" charset="-128"/>
                <a:ea typeface="Meiryo" panose="020B0604030504040204" pitchFamily="34" charset="-128"/>
                <a:cs typeface="Arial Unicode MS"/>
              </a:rPr>
              <a:t>容</a:t>
            </a:r>
            <a:r>
              <a:rPr sz="800">
                <a:solidFill>
                  <a:srgbClr val="333333"/>
                </a:solidFill>
                <a:latin typeface="Meiryo" panose="020B0604030504040204" pitchFamily="34" charset="-128"/>
                <a:ea typeface="Meiryo" panose="020B0604030504040204" pitchFamily="34" charset="-128"/>
                <a:cs typeface="Arial Unicode MS"/>
              </a:rPr>
              <a:t>は</a:t>
            </a:r>
            <a:r>
              <a:rPr sz="800" spc="15">
                <a:solidFill>
                  <a:srgbClr val="333333"/>
                </a:solidFill>
                <a:latin typeface="Meiryo" panose="020B0604030504040204" pitchFamily="34" charset="-128"/>
                <a:ea typeface="Meiryo" panose="020B0604030504040204" pitchFamily="34" charset="-128"/>
                <a:cs typeface="Arial Unicode MS"/>
              </a:rPr>
              <a:t>DIGEST</a:t>
            </a:r>
            <a:r>
              <a:rPr sz="800" spc="105">
                <a:solidFill>
                  <a:srgbClr val="333333"/>
                </a:solidFill>
                <a:latin typeface="Meiryo" panose="020B0604030504040204" pitchFamily="34" charset="-128"/>
                <a:ea typeface="Meiryo" panose="020B0604030504040204" pitchFamily="34" charset="-128"/>
                <a:cs typeface="Arial Unicode MS"/>
              </a:rPr>
              <a:t> </a:t>
            </a:r>
            <a:r>
              <a:rPr sz="800" spc="65">
                <a:solidFill>
                  <a:srgbClr val="333333"/>
                </a:solidFill>
                <a:latin typeface="Meiryo" panose="020B0604030504040204" pitchFamily="34" charset="-128"/>
                <a:ea typeface="Meiryo" panose="020B0604030504040204" pitchFamily="34" charset="-128"/>
                <a:cs typeface="Arial Unicode MS"/>
              </a:rPr>
              <a:t>Spot</a:t>
            </a:r>
            <a:r>
              <a:rPr sz="800" spc="-6">
                <a:solidFill>
                  <a:srgbClr val="333333"/>
                </a:solidFill>
                <a:latin typeface="Meiryo" panose="020B0604030504040204" pitchFamily="34" charset="-128"/>
                <a:ea typeface="Meiryo" panose="020B0604030504040204" pitchFamily="34" charset="-128"/>
                <a:cs typeface="Arial Unicode MS"/>
              </a:rPr>
              <a:t>に</a:t>
            </a:r>
            <a:r>
              <a:rPr sz="800" spc="25">
                <a:solidFill>
                  <a:srgbClr val="333333"/>
                </a:solidFill>
                <a:latin typeface="Meiryo" panose="020B0604030504040204" pitchFamily="34" charset="-128"/>
                <a:ea typeface="Meiryo" panose="020B0604030504040204" pitchFamily="34" charset="-128"/>
                <a:cs typeface="Arial Unicode MS"/>
              </a:rPr>
              <a:t>準</a:t>
            </a:r>
            <a:r>
              <a:rPr sz="800">
                <a:solidFill>
                  <a:srgbClr val="333333"/>
                </a:solidFill>
                <a:latin typeface="Meiryo" panose="020B0604030504040204" pitchFamily="34" charset="-128"/>
                <a:ea typeface="Meiryo" panose="020B0604030504040204" pitchFamily="34" charset="-128"/>
                <a:cs typeface="Arial Unicode MS"/>
              </a:rPr>
              <a:t>拠</a:t>
            </a:r>
            <a:r>
              <a:rPr sz="800" spc="-15">
                <a:solidFill>
                  <a:srgbClr val="333333"/>
                </a:solidFill>
                <a:latin typeface="Meiryo" panose="020B0604030504040204" pitchFamily="34" charset="-128"/>
                <a:ea typeface="Meiryo" panose="020B0604030504040204" pitchFamily="34" charset="-128"/>
                <a:cs typeface="Arial Unicode MS"/>
              </a:rPr>
              <a:t>い</a:t>
            </a:r>
            <a:r>
              <a:rPr sz="800" spc="-45">
                <a:solidFill>
                  <a:srgbClr val="333333"/>
                </a:solidFill>
                <a:latin typeface="Meiryo" panose="020B0604030504040204" pitchFamily="34" charset="-128"/>
                <a:ea typeface="Meiryo" panose="020B0604030504040204" pitchFamily="34" charset="-128"/>
                <a:cs typeface="Arial Unicode MS"/>
              </a:rPr>
              <a:t>た</a:t>
            </a:r>
            <a:r>
              <a:rPr sz="800" spc="-50">
                <a:solidFill>
                  <a:srgbClr val="333333"/>
                </a:solidFill>
                <a:latin typeface="Meiryo" panose="020B0604030504040204" pitchFamily="34" charset="-128"/>
                <a:ea typeface="Meiryo" panose="020B0604030504040204" pitchFamily="34" charset="-128"/>
                <a:cs typeface="Arial Unicode MS"/>
              </a:rPr>
              <a:t>し</a:t>
            </a:r>
            <a:r>
              <a:rPr sz="800" spc="-30">
                <a:solidFill>
                  <a:srgbClr val="333333"/>
                </a:solidFill>
                <a:latin typeface="Meiryo" panose="020B0604030504040204" pitchFamily="34" charset="-128"/>
                <a:ea typeface="Meiryo" panose="020B0604030504040204" pitchFamily="34" charset="-128"/>
                <a:cs typeface="Arial Unicode MS"/>
              </a:rPr>
              <a:t>ま</a:t>
            </a:r>
            <a:r>
              <a:rPr sz="800" spc="-65">
                <a:solidFill>
                  <a:srgbClr val="333333"/>
                </a:solidFill>
                <a:latin typeface="Meiryo" panose="020B0604030504040204" pitchFamily="34" charset="-128"/>
                <a:ea typeface="Meiryo" panose="020B0604030504040204" pitchFamily="34" charset="-128"/>
                <a:cs typeface="Arial Unicode MS"/>
              </a:rPr>
              <a:t>す</a:t>
            </a:r>
            <a:r>
              <a:rPr sz="800">
                <a:solidFill>
                  <a:srgbClr val="333333"/>
                </a:solidFill>
                <a:latin typeface="Meiryo" panose="020B0604030504040204" pitchFamily="34" charset="-128"/>
                <a:ea typeface="Meiryo" panose="020B0604030504040204" pitchFamily="34" charset="-128"/>
                <a:cs typeface="Arial Unicode MS"/>
              </a:rPr>
              <a:t>。</a:t>
            </a:r>
            <a:endParaRPr sz="800">
              <a:latin typeface="Meiryo" panose="020B0604030504040204" pitchFamily="34" charset="-128"/>
              <a:ea typeface="Meiryo" panose="020B0604030504040204" pitchFamily="34" charset="-128"/>
              <a:cs typeface="Arial Unicode MS"/>
            </a:endParaRPr>
          </a:p>
        </p:txBody>
      </p:sp>
      <p:sp>
        <p:nvSpPr>
          <p:cNvPr id="74" name="object 17">
            <a:extLst>
              <a:ext uri="{FF2B5EF4-FFF2-40B4-BE49-F238E27FC236}">
                <a16:creationId xmlns:a16="http://schemas.microsoft.com/office/drawing/2014/main" id="{6DBDB685-A38E-5419-376C-90E58A3C1752}"/>
              </a:ext>
            </a:extLst>
          </p:cNvPr>
          <p:cNvSpPr txBox="1"/>
          <p:nvPr/>
        </p:nvSpPr>
        <p:spPr>
          <a:xfrm>
            <a:off x="6431634" y="6028579"/>
            <a:ext cx="568634" cy="135934"/>
          </a:xfrm>
          <a:prstGeom prst="rect">
            <a:avLst/>
          </a:prstGeom>
        </p:spPr>
        <p:txBody>
          <a:bodyPr vert="horz" wrap="square" lIns="0" tIns="12699" rIns="0" bIns="0" rtlCol="0">
            <a:spAutoFit/>
          </a:bodyPr>
          <a:lstStyle/>
          <a:p>
            <a:pPr marL="12699">
              <a:spcBef>
                <a:spcPts val="100"/>
              </a:spcBef>
            </a:pPr>
            <a:r>
              <a:rPr sz="800">
                <a:solidFill>
                  <a:srgbClr val="999999"/>
                </a:solidFill>
                <a:latin typeface="Meiryo" panose="020B0604030504040204" pitchFamily="34" charset="-128"/>
                <a:ea typeface="Meiryo" panose="020B0604030504040204" pitchFamily="34" charset="-128"/>
                <a:cs typeface="Arial Unicode MS"/>
              </a:rPr>
              <a:t>備考</a:t>
            </a:r>
            <a:endParaRPr sz="800">
              <a:latin typeface="Meiryo" panose="020B0604030504040204" pitchFamily="34" charset="-128"/>
              <a:ea typeface="Meiryo" panose="020B0604030504040204" pitchFamily="34" charset="-128"/>
              <a:cs typeface="Arial Unicode MS"/>
            </a:endParaRPr>
          </a:p>
        </p:txBody>
      </p:sp>
      <p:sp>
        <p:nvSpPr>
          <p:cNvPr id="75" name="object 27">
            <a:extLst>
              <a:ext uri="{FF2B5EF4-FFF2-40B4-BE49-F238E27FC236}">
                <a16:creationId xmlns:a16="http://schemas.microsoft.com/office/drawing/2014/main" id="{7C5C6FB9-5123-49CC-F20A-DB70819D24DE}"/>
              </a:ext>
            </a:extLst>
          </p:cNvPr>
          <p:cNvSpPr/>
          <p:nvPr/>
        </p:nvSpPr>
        <p:spPr>
          <a:xfrm>
            <a:off x="6420871" y="6347221"/>
            <a:ext cx="5233002" cy="4571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800">
              <a:latin typeface="Meiryo" panose="020B0604030504040204" pitchFamily="34" charset="-128"/>
              <a:ea typeface="Meiryo" panose="020B0604030504040204" pitchFamily="34" charset="-128"/>
            </a:endParaRPr>
          </a:p>
        </p:txBody>
      </p:sp>
      <p:sp>
        <p:nvSpPr>
          <p:cNvPr id="76" name="object 5">
            <a:extLst>
              <a:ext uri="{FF2B5EF4-FFF2-40B4-BE49-F238E27FC236}">
                <a16:creationId xmlns:a16="http://schemas.microsoft.com/office/drawing/2014/main" id="{EECB022F-2BA4-E428-BA23-F51E1CF01F45}"/>
              </a:ext>
            </a:extLst>
          </p:cNvPr>
          <p:cNvSpPr txBox="1"/>
          <p:nvPr/>
        </p:nvSpPr>
        <p:spPr>
          <a:xfrm>
            <a:off x="7497611" y="5426340"/>
            <a:ext cx="623557" cy="305208"/>
          </a:xfrm>
          <a:prstGeom prst="rect">
            <a:avLst/>
          </a:prstGeom>
        </p:spPr>
        <p:txBody>
          <a:bodyPr vert="horz" wrap="square" lIns="0" tIns="58416" rIns="0" bIns="0" rtlCol="0">
            <a:spAutoFit/>
          </a:bodyPr>
          <a:lstStyle/>
          <a:p>
            <a:r>
              <a:rPr lang="en" altLang="ja-JP" sz="800">
                <a:latin typeface="Meiryo" panose="020B0604030504040204" pitchFamily="34" charset="-128"/>
                <a:ea typeface="Meiryo" panose="020B0604030504040204" pitchFamily="34" charset="-128"/>
              </a:rPr>
              <a:t>JASRAC</a:t>
            </a:r>
            <a:r>
              <a:rPr lang="ja-JP" altLang="en-US" sz="800">
                <a:latin typeface="Meiryo" panose="020B0604030504040204" pitchFamily="34" charset="-128"/>
                <a:ea typeface="Meiryo" panose="020B0604030504040204" pitchFamily="34" charset="-128"/>
              </a:rPr>
              <a:t>楽曲</a:t>
            </a:r>
          </a:p>
          <a:p>
            <a:endParaRPr sz="800">
              <a:latin typeface="Meiryo" panose="020B0604030504040204" pitchFamily="34" charset="-128"/>
              <a:ea typeface="Meiryo" panose="020B0604030504040204" pitchFamily="34" charset="-128"/>
              <a:cs typeface="Arial Unicode MS"/>
            </a:endParaRPr>
          </a:p>
        </p:txBody>
      </p:sp>
      <p:sp>
        <p:nvSpPr>
          <p:cNvPr id="77" name="object 5">
            <a:extLst>
              <a:ext uri="{FF2B5EF4-FFF2-40B4-BE49-F238E27FC236}">
                <a16:creationId xmlns:a16="http://schemas.microsoft.com/office/drawing/2014/main" id="{4029166B-DB0C-8E2A-4995-E055BC81E2D8}"/>
              </a:ext>
            </a:extLst>
          </p:cNvPr>
          <p:cNvSpPr txBox="1"/>
          <p:nvPr/>
        </p:nvSpPr>
        <p:spPr>
          <a:xfrm>
            <a:off x="8234869" y="4928460"/>
            <a:ext cx="1493921" cy="305208"/>
          </a:xfrm>
          <a:prstGeom prst="rect">
            <a:avLst/>
          </a:prstGeom>
        </p:spPr>
        <p:txBody>
          <a:bodyPr vert="horz" wrap="square" lIns="0" tIns="58416" rIns="0" bIns="0" rtlCol="0">
            <a:spAutoFit/>
          </a:bodyPr>
          <a:lstStyle/>
          <a:p>
            <a:r>
              <a:rPr lang="en-US" altLang="ja-JP" sz="800">
                <a:latin typeface="Meiryo" panose="020B0604030504040204" pitchFamily="34" charset="-128"/>
                <a:ea typeface="Meiryo" panose="020B0604030504040204" pitchFamily="34" charset="-128"/>
              </a:rPr>
              <a:t>1</a:t>
            </a:r>
            <a:r>
              <a:rPr lang="ja-JP" altLang="en-US" sz="800">
                <a:latin typeface="Meiryo" panose="020B0604030504040204" pitchFamily="34" charset="-128"/>
                <a:ea typeface="Meiryo" panose="020B0604030504040204" pitchFamily="34" charset="-128"/>
              </a:rPr>
              <a:t>点：</a:t>
            </a:r>
            <a:endParaRPr lang="en-US" altLang="ja-JP" sz="800">
              <a:latin typeface="Meiryo" panose="020B0604030504040204" pitchFamily="34" charset="-128"/>
              <a:ea typeface="Meiryo" panose="020B0604030504040204" pitchFamily="34" charset="-128"/>
            </a:endParaRPr>
          </a:p>
          <a:p>
            <a:r>
              <a:rPr lang="ja-JP" altLang="en-US" sz="800">
                <a:latin typeface="Meiryo" panose="020B0604030504040204" pitchFamily="34" charset="-128"/>
                <a:ea typeface="Meiryo" panose="020B0604030504040204" pitchFamily="34" charset="-128"/>
              </a:rPr>
              <a:t>　縦</a:t>
            </a:r>
            <a:r>
              <a:rPr lang="en-US" altLang="ja-JP" sz="800">
                <a:latin typeface="Meiryo" panose="020B0604030504040204" pitchFamily="34" charset="-128"/>
                <a:ea typeface="Meiryo" panose="020B0604030504040204" pitchFamily="34" charset="-128"/>
              </a:rPr>
              <a:t>720</a:t>
            </a:r>
            <a:r>
              <a:rPr lang="en" altLang="ja-JP" sz="800">
                <a:latin typeface="Meiryo" panose="020B0604030504040204" pitchFamily="34" charset="-128"/>
                <a:ea typeface="Meiryo" panose="020B0604030504040204" pitchFamily="34" charset="-128"/>
              </a:rPr>
              <a:t>px </a:t>
            </a:r>
            <a:r>
              <a:rPr lang="ja-JP" altLang="en-US" sz="800">
                <a:latin typeface="Meiryo" panose="020B0604030504040204" pitchFamily="34" charset="-128"/>
                <a:ea typeface="Meiryo" panose="020B0604030504040204" pitchFamily="34" charset="-128"/>
              </a:rPr>
              <a:t>横</a:t>
            </a:r>
            <a:r>
              <a:rPr lang="en-US" altLang="ja-JP" sz="800">
                <a:latin typeface="Meiryo" panose="020B0604030504040204" pitchFamily="34" charset="-128"/>
                <a:ea typeface="Meiryo" panose="020B0604030504040204" pitchFamily="34" charset="-128"/>
              </a:rPr>
              <a:t>1280</a:t>
            </a:r>
            <a:r>
              <a:rPr lang="en" altLang="ja-JP" sz="800">
                <a:latin typeface="Meiryo" panose="020B0604030504040204" pitchFamily="34" charset="-128"/>
                <a:ea typeface="Meiryo" panose="020B0604030504040204" pitchFamily="34" charset="-128"/>
              </a:rPr>
              <a:t>px</a:t>
            </a:r>
            <a:endParaRPr lang="ja-JP" altLang="en-US" sz="800">
              <a:latin typeface="Meiryo" panose="020B0604030504040204" pitchFamily="34" charset="-128"/>
              <a:ea typeface="Meiryo" panose="020B0604030504040204" pitchFamily="34" charset="-128"/>
            </a:endParaRPr>
          </a:p>
        </p:txBody>
      </p:sp>
      <p:sp>
        <p:nvSpPr>
          <p:cNvPr id="78" name="object 5">
            <a:extLst>
              <a:ext uri="{FF2B5EF4-FFF2-40B4-BE49-F238E27FC236}">
                <a16:creationId xmlns:a16="http://schemas.microsoft.com/office/drawing/2014/main" id="{81569817-0F40-683A-367F-131A5858B811}"/>
              </a:ext>
            </a:extLst>
          </p:cNvPr>
          <p:cNvSpPr txBox="1"/>
          <p:nvPr/>
        </p:nvSpPr>
        <p:spPr>
          <a:xfrm>
            <a:off x="8234869" y="5410738"/>
            <a:ext cx="3646803" cy="305208"/>
          </a:xfrm>
          <a:prstGeom prst="rect">
            <a:avLst/>
          </a:prstGeom>
        </p:spPr>
        <p:txBody>
          <a:bodyPr vert="horz" wrap="square" lIns="0" tIns="58416" rIns="0" bIns="0" rtlCol="0">
            <a:spAutoFit/>
          </a:bodyPr>
          <a:lstStyle/>
          <a:p>
            <a:r>
              <a:rPr lang="ja-JP" altLang="en-US" sz="800">
                <a:latin typeface="Meiryo" panose="020B0604030504040204" pitchFamily="34" charset="-128"/>
                <a:ea typeface="Meiryo" panose="020B0604030504040204" pitchFamily="34" charset="-128"/>
              </a:rPr>
              <a:t>許諾番号</a:t>
            </a:r>
          </a:p>
          <a:p>
            <a:endParaRPr sz="800">
              <a:latin typeface="Meiryo" panose="020B0604030504040204" pitchFamily="34" charset="-128"/>
              <a:ea typeface="Meiryo" panose="020B0604030504040204" pitchFamily="34" charset="-128"/>
              <a:cs typeface="Arial Unicode MS"/>
            </a:endParaRPr>
          </a:p>
        </p:txBody>
      </p:sp>
      <p:sp>
        <p:nvSpPr>
          <p:cNvPr id="79" name="object 5">
            <a:extLst>
              <a:ext uri="{FF2B5EF4-FFF2-40B4-BE49-F238E27FC236}">
                <a16:creationId xmlns:a16="http://schemas.microsoft.com/office/drawing/2014/main" id="{C9A1B22C-2134-B06F-3DBD-7CAF8B6F4FEF}"/>
              </a:ext>
            </a:extLst>
          </p:cNvPr>
          <p:cNvSpPr txBox="1"/>
          <p:nvPr/>
        </p:nvSpPr>
        <p:spPr>
          <a:xfrm>
            <a:off x="9480875" y="4925330"/>
            <a:ext cx="2411557" cy="305208"/>
          </a:xfrm>
          <a:prstGeom prst="rect">
            <a:avLst/>
          </a:prstGeom>
        </p:spPr>
        <p:txBody>
          <a:bodyPr vert="horz" wrap="square" lIns="0" tIns="58416" rIns="0" bIns="0" rtlCol="0">
            <a:spAutoFit/>
          </a:bodyPr>
          <a:lstStyle/>
          <a:p>
            <a:r>
              <a:rPr lang="ja-JP" altLang="en-US" sz="800">
                <a:latin typeface="Meiryo" panose="020B0604030504040204" pitchFamily="34" charset="-128"/>
                <a:ea typeface="Meiryo" panose="020B0604030504040204" pitchFamily="34" charset="-128"/>
              </a:rPr>
              <a:t>音声有り </a:t>
            </a:r>
            <a:r>
              <a:rPr lang="en-US" altLang="ja-JP" sz="800">
                <a:latin typeface="Meiryo" panose="020B0604030504040204" pitchFamily="34" charset="-128"/>
                <a:ea typeface="Meiryo" panose="020B0604030504040204" pitchFamily="34" charset="-128"/>
              </a:rPr>
              <a:t>/ </a:t>
            </a:r>
            <a:r>
              <a:rPr lang="ja-JP" altLang="en-US" sz="800">
                <a:latin typeface="Meiryo" panose="020B0604030504040204" pitchFamily="34" charset="-128"/>
                <a:ea typeface="Meiryo" panose="020B0604030504040204" pitchFamily="34" charset="-128"/>
              </a:rPr>
              <a:t>字幕有り </a:t>
            </a:r>
            <a:r>
              <a:rPr lang="en-US" altLang="ja-JP" sz="800">
                <a:latin typeface="Meiryo" panose="020B0604030504040204" pitchFamily="34" charset="-128"/>
                <a:ea typeface="Meiryo" panose="020B0604030504040204" pitchFamily="34" charset="-128"/>
              </a:rPr>
              <a:t>/ 60</a:t>
            </a:r>
            <a:r>
              <a:rPr lang="ja-JP" altLang="en-US" sz="800">
                <a:latin typeface="Meiryo" panose="020B0604030504040204" pitchFamily="34" charset="-128"/>
                <a:ea typeface="Meiryo" panose="020B0604030504040204" pitchFamily="34" charset="-128"/>
              </a:rPr>
              <a:t>秒以内 </a:t>
            </a:r>
            <a:r>
              <a:rPr lang="en-US" altLang="ja-JP" sz="800">
                <a:latin typeface="Meiryo" panose="020B0604030504040204" pitchFamily="34" charset="-128"/>
                <a:ea typeface="Meiryo" panose="020B0604030504040204" pitchFamily="34" charset="-128"/>
              </a:rPr>
              <a:t>/ </a:t>
            </a:r>
            <a:r>
              <a:rPr lang="en" altLang="ja-JP" sz="800">
                <a:latin typeface="Meiryo" panose="020B0604030504040204" pitchFamily="34" charset="-128"/>
                <a:ea typeface="Meiryo" panose="020B0604030504040204" pitchFamily="34" charset="-128"/>
              </a:rPr>
              <a:t>mpeg4</a:t>
            </a:r>
            <a:r>
              <a:rPr lang="ja-JP" altLang="en" sz="800">
                <a:latin typeface="Meiryo" panose="020B0604030504040204" pitchFamily="34" charset="-128"/>
                <a:ea typeface="Meiryo" panose="020B0604030504040204" pitchFamily="34" charset="-128"/>
              </a:rPr>
              <a:t>（</a:t>
            </a:r>
            <a:r>
              <a:rPr lang="en" altLang="ja-JP" sz="800">
                <a:latin typeface="Meiryo" panose="020B0604030504040204" pitchFamily="34" charset="-128"/>
                <a:ea typeface="Meiryo" panose="020B0604030504040204" pitchFamily="34" charset="-128"/>
              </a:rPr>
              <a:t>MP4</a:t>
            </a:r>
            <a:r>
              <a:rPr lang="ja-JP" altLang="en" sz="800">
                <a:latin typeface="Meiryo" panose="020B0604030504040204" pitchFamily="34" charset="-128"/>
                <a:ea typeface="Meiryo" panose="020B0604030504040204" pitchFamily="34" charset="-128"/>
              </a:rPr>
              <a:t>）</a:t>
            </a:r>
            <a:r>
              <a:rPr lang="ja-JP" altLang="en-US" sz="800">
                <a:latin typeface="Meiryo" panose="020B0604030504040204" pitchFamily="34" charset="-128"/>
                <a:ea typeface="Meiryo" panose="020B0604030504040204" pitchFamily="34" charset="-128"/>
              </a:rPr>
              <a:t>形式 </a:t>
            </a:r>
            <a:r>
              <a:rPr lang="en-US" altLang="ja-JP" sz="800">
                <a:latin typeface="Meiryo" panose="020B0604030504040204" pitchFamily="34" charset="-128"/>
                <a:ea typeface="Meiryo" panose="020B0604030504040204" pitchFamily="34" charset="-128"/>
              </a:rPr>
              <a:t>/ 50</a:t>
            </a:r>
            <a:r>
              <a:rPr lang="en" altLang="ja-JP" sz="800">
                <a:latin typeface="Meiryo" panose="020B0604030504040204" pitchFamily="34" charset="-128"/>
                <a:ea typeface="Meiryo" panose="020B0604030504040204" pitchFamily="34" charset="-128"/>
              </a:rPr>
              <a:t>MB</a:t>
            </a:r>
            <a:r>
              <a:rPr lang="ja-JP" altLang="en-US" sz="800">
                <a:latin typeface="Meiryo" panose="020B0604030504040204" pitchFamily="34" charset="-128"/>
                <a:ea typeface="Meiryo" panose="020B0604030504040204" pitchFamily="34" charset="-128"/>
              </a:rPr>
              <a:t>以内</a:t>
            </a:r>
            <a:r>
              <a:rPr lang="en-US" altLang="ja-JP" sz="800">
                <a:latin typeface="Meiryo" panose="020B0604030504040204" pitchFamily="34" charset="-128"/>
                <a:ea typeface="Meiryo" panose="020B0604030504040204" pitchFamily="34" charset="-128"/>
              </a:rPr>
              <a:t> / </a:t>
            </a:r>
            <a:r>
              <a:rPr lang="ja-JP" altLang="en-US" sz="800">
                <a:latin typeface="Meiryo" panose="020B0604030504040204" pitchFamily="34" charset="-128"/>
                <a:ea typeface="Meiryo" panose="020B0604030504040204" pitchFamily="34" charset="-128"/>
              </a:rPr>
              <a:t>フレームレート</a:t>
            </a:r>
            <a:r>
              <a:rPr lang="en-US" altLang="ja-JP" sz="800">
                <a:latin typeface="Meiryo" panose="020B0604030504040204" pitchFamily="34" charset="-128"/>
                <a:ea typeface="Meiryo" panose="020B0604030504040204" pitchFamily="34" charset="-128"/>
              </a:rPr>
              <a:t>24fps </a:t>
            </a:r>
            <a:endParaRPr lang="ja-JP" altLang="en-US" sz="800">
              <a:latin typeface="Meiryo" panose="020B0604030504040204" pitchFamily="34" charset="-128"/>
              <a:ea typeface="Meiryo" panose="020B0604030504040204" pitchFamily="34" charset="-128"/>
            </a:endParaRPr>
          </a:p>
        </p:txBody>
      </p:sp>
      <p:sp>
        <p:nvSpPr>
          <p:cNvPr id="80" name="object 5">
            <a:extLst>
              <a:ext uri="{FF2B5EF4-FFF2-40B4-BE49-F238E27FC236}">
                <a16:creationId xmlns:a16="http://schemas.microsoft.com/office/drawing/2014/main" id="{D9E6B4FC-F108-2ACF-C1E3-33FD15E290AE}"/>
              </a:ext>
            </a:extLst>
          </p:cNvPr>
          <p:cNvSpPr txBox="1"/>
          <p:nvPr/>
        </p:nvSpPr>
        <p:spPr>
          <a:xfrm>
            <a:off x="9498845" y="5361806"/>
            <a:ext cx="2947038" cy="428318"/>
          </a:xfrm>
          <a:prstGeom prst="rect">
            <a:avLst/>
          </a:prstGeom>
        </p:spPr>
        <p:txBody>
          <a:bodyPr vert="horz" wrap="square" lIns="0" tIns="58416" rIns="0" bIns="0" rtlCol="0">
            <a:spAutoFit/>
          </a:bodyPr>
          <a:lstStyle/>
          <a:p>
            <a:r>
              <a:rPr lang="ja-JP" altLang="en-US" sz="800">
                <a:latin typeface="Meiryo" panose="020B0604030504040204" pitchFamily="34" charset="-128"/>
                <a:ea typeface="Meiryo" panose="020B0604030504040204" pitchFamily="34" charset="-128"/>
              </a:rPr>
              <a:t>対象楽曲を使用している場合、配信日前日までに</a:t>
            </a:r>
            <a:endParaRPr lang="en-US" altLang="ja-JP" sz="800">
              <a:latin typeface="Meiryo" panose="020B0604030504040204" pitchFamily="34" charset="-128"/>
              <a:ea typeface="Meiryo" panose="020B0604030504040204" pitchFamily="34" charset="-128"/>
            </a:endParaRPr>
          </a:p>
          <a:p>
            <a:r>
              <a:rPr lang="en" altLang="ja-JP" sz="800">
                <a:latin typeface="Meiryo" panose="020B0604030504040204" pitchFamily="34" charset="-128"/>
                <a:ea typeface="Meiryo" panose="020B0604030504040204" pitchFamily="34" charset="-128"/>
              </a:rPr>
              <a:t>JASRAC</a:t>
            </a:r>
            <a:r>
              <a:rPr lang="ja-JP" altLang="en-US" sz="800">
                <a:latin typeface="Meiryo" panose="020B0604030504040204" pitchFamily="34" charset="-128"/>
                <a:ea typeface="Meiryo" panose="020B0604030504040204" pitchFamily="34" charset="-128"/>
              </a:rPr>
              <a:t>へインターネット</a:t>
            </a:r>
            <a:r>
              <a:rPr lang="en" altLang="ja-JP" sz="800">
                <a:latin typeface="Meiryo" panose="020B0604030504040204" pitchFamily="34" charset="-128"/>
                <a:ea typeface="Meiryo" panose="020B0604030504040204" pitchFamily="34" charset="-128"/>
              </a:rPr>
              <a:t>CM</a:t>
            </a:r>
            <a:r>
              <a:rPr lang="ja-JP" altLang="en-US" sz="800">
                <a:latin typeface="Meiryo" panose="020B0604030504040204" pitchFamily="34" charset="-128"/>
                <a:ea typeface="Meiryo" panose="020B0604030504040204" pitchFamily="34" charset="-128"/>
              </a:rPr>
              <a:t>配信利用申込書を提出</a:t>
            </a:r>
            <a:endParaRPr lang="en-US" altLang="ja-JP" sz="800">
              <a:latin typeface="Meiryo" panose="020B0604030504040204" pitchFamily="34" charset="-128"/>
              <a:ea typeface="Meiryo" panose="020B0604030504040204" pitchFamily="34" charset="-128"/>
            </a:endParaRPr>
          </a:p>
          <a:p>
            <a:r>
              <a:rPr lang="ja-JP" altLang="en-US" sz="800">
                <a:latin typeface="Meiryo" panose="020B0604030504040204" pitchFamily="34" charset="-128"/>
                <a:ea typeface="Meiryo" panose="020B0604030504040204" pitchFamily="34" charset="-128"/>
              </a:rPr>
              <a:t>してください。</a:t>
            </a:r>
          </a:p>
        </p:txBody>
      </p:sp>
      <p:sp>
        <p:nvSpPr>
          <p:cNvPr id="81" name="object 27">
            <a:extLst>
              <a:ext uri="{FF2B5EF4-FFF2-40B4-BE49-F238E27FC236}">
                <a16:creationId xmlns:a16="http://schemas.microsoft.com/office/drawing/2014/main" id="{E962AD5A-3FE5-5C25-6372-02CA39FCC5CA}"/>
              </a:ext>
            </a:extLst>
          </p:cNvPr>
          <p:cNvSpPr/>
          <p:nvPr/>
        </p:nvSpPr>
        <p:spPr>
          <a:xfrm>
            <a:off x="7503984" y="5312311"/>
            <a:ext cx="4186737" cy="45719"/>
          </a:xfrm>
          <a:custGeom>
            <a:avLst/>
            <a:gdLst/>
            <a:ahLst/>
            <a:cxnLst/>
            <a:rect l="l" t="t" r="r" b="b"/>
            <a:pathLst>
              <a:path w="3644900">
                <a:moveTo>
                  <a:pt x="0" y="0"/>
                </a:moveTo>
                <a:lnTo>
                  <a:pt x="3644900" y="0"/>
                </a:lnTo>
              </a:path>
            </a:pathLst>
          </a:custGeom>
          <a:ln w="19050"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wrap="square" lIns="0" tIns="0" rIns="0" bIns="0" rtlCol="0"/>
          <a:lstStyle/>
          <a:p>
            <a:endParaRPr sz="800">
              <a:latin typeface="Meiryo" panose="020B0604030504040204" pitchFamily="34" charset="-128"/>
              <a:ea typeface="Meiryo" panose="020B0604030504040204" pitchFamily="34" charset="-128"/>
            </a:endParaRPr>
          </a:p>
        </p:txBody>
      </p:sp>
      <p:sp>
        <p:nvSpPr>
          <p:cNvPr id="91" name="object 17">
            <a:extLst>
              <a:ext uri="{FF2B5EF4-FFF2-40B4-BE49-F238E27FC236}">
                <a16:creationId xmlns:a16="http://schemas.microsoft.com/office/drawing/2014/main" id="{94AAD8CF-253E-342C-70D5-A4646FE2106B}"/>
              </a:ext>
            </a:extLst>
          </p:cNvPr>
          <p:cNvSpPr txBox="1"/>
          <p:nvPr/>
        </p:nvSpPr>
        <p:spPr>
          <a:xfrm>
            <a:off x="6427412" y="5328017"/>
            <a:ext cx="956498" cy="197489"/>
          </a:xfrm>
          <a:prstGeom prst="rect">
            <a:avLst/>
          </a:prstGeom>
        </p:spPr>
        <p:txBody>
          <a:bodyPr vert="horz" wrap="square" lIns="0" tIns="12699" rIns="0" bIns="0" rtlCol="0">
            <a:spAutoFit/>
          </a:bodyPr>
          <a:lstStyle/>
          <a:p>
            <a:pPr marL="12699">
              <a:spcBef>
                <a:spcPts val="100"/>
              </a:spcBef>
            </a:pPr>
            <a:r>
              <a:rPr lang="en-US" altLang="ja-JP" sz="600">
                <a:solidFill>
                  <a:srgbClr val="999999"/>
                </a:solidFill>
                <a:latin typeface="Meiryo" panose="020B0604030504040204" pitchFamily="34" charset="-128"/>
                <a:ea typeface="Meiryo" panose="020B0604030504040204" pitchFamily="34" charset="-128"/>
                <a:cs typeface="Arial Unicode MS"/>
              </a:rPr>
              <a:t>※</a:t>
            </a:r>
            <a:r>
              <a:rPr lang="ja-JP" altLang="en-US" sz="600">
                <a:solidFill>
                  <a:srgbClr val="999999"/>
                </a:solidFill>
                <a:latin typeface="Meiryo" panose="020B0604030504040204" pitchFamily="34" charset="-128"/>
                <a:ea typeface="Meiryo" panose="020B0604030504040204" pitchFamily="34" charset="-128"/>
                <a:cs typeface="Arial Unicode MS"/>
              </a:rPr>
              <a:t>別途入稿シート内の規定に準拠してください。</a:t>
            </a:r>
            <a:endParaRPr sz="600">
              <a:latin typeface="Meiryo" panose="020B0604030504040204" pitchFamily="34" charset="-128"/>
              <a:ea typeface="Meiryo" panose="020B0604030504040204" pitchFamily="34" charset="-128"/>
              <a:cs typeface="Arial Unicode MS"/>
            </a:endParaRPr>
          </a:p>
        </p:txBody>
      </p:sp>
    </p:spTree>
    <p:extLst>
      <p:ext uri="{BB962C8B-B14F-4D97-AF65-F5344CB8AC3E}">
        <p14:creationId xmlns:p14="http://schemas.microsoft.com/office/powerpoint/2010/main" val="18793029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7B8B84-52B9-CB69-6FAF-E05AC5F1EBA9}"/>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C30B750-9D8B-3676-93E2-BA464CCF1E10}"/>
              </a:ext>
            </a:extLst>
          </p:cNvPr>
          <p:cNvSpPr>
            <a:spLocks noGrp="1"/>
          </p:cNvSpPr>
          <p:nvPr>
            <p:ph type="body" sz="quarter" idx="12"/>
          </p:nvPr>
        </p:nvSpPr>
        <p:spPr>
          <a:xfrm>
            <a:off x="587922" y="67514"/>
            <a:ext cx="968503" cy="410840"/>
          </a:xfrm>
        </p:spPr>
        <p:txBody>
          <a:bodyPr/>
          <a:lstStyle/>
          <a:p>
            <a:pPr marL="0" indent="0">
              <a:buNone/>
            </a:pPr>
            <a:r>
              <a:rPr lang="ja-JP" altLang="en-US"/>
              <a:t>オプション</a:t>
            </a:r>
          </a:p>
        </p:txBody>
      </p:sp>
      <p:pic>
        <p:nvPicPr>
          <p:cNvPr id="6" name="図プレースホルダー 8" descr="アイコン&#10;&#10;自動的に生成された説明">
            <a:extLst>
              <a:ext uri="{FF2B5EF4-FFF2-40B4-BE49-F238E27FC236}">
                <a16:creationId xmlns:a16="http://schemas.microsoft.com/office/drawing/2014/main" id="{028A047C-A579-A5AF-5F36-49ADF90AA74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84615530-29AE-335E-FCC9-045714EA4755}"/>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en-US" altLang="ja-JP" sz="2000">
                <a:latin typeface="メイリオ" panose="020B0604030504040204" pitchFamily="34" charset="-128"/>
                <a:ea typeface="メイリオ" panose="020B0604030504040204" pitchFamily="34" charset="-128"/>
              </a:rPr>
              <a:t>DIGEST Spot Video </a:t>
            </a:r>
            <a:r>
              <a:rPr lang="ja-JP" altLang="en-US" sz="2000">
                <a:latin typeface="メイリオ" panose="020B0604030504040204" pitchFamily="34" charset="-128"/>
                <a:ea typeface="メイリオ" panose="020B0604030504040204" pitchFamily="34" charset="-128"/>
              </a:rPr>
              <a:t>オプション</a:t>
            </a:r>
            <a:endParaRPr lang="en-US" altLang="ja-JP" sz="2000">
              <a:latin typeface="メイリオ" panose="020B0604030504040204" pitchFamily="34" charset="-128"/>
              <a:ea typeface="メイリオ" panose="020B0604030504040204" pitchFamily="34" charset="-128"/>
            </a:endParaRPr>
          </a:p>
        </p:txBody>
      </p:sp>
      <p:sp>
        <p:nvSpPr>
          <p:cNvPr id="11" name="object 5">
            <a:extLst>
              <a:ext uri="{FF2B5EF4-FFF2-40B4-BE49-F238E27FC236}">
                <a16:creationId xmlns:a16="http://schemas.microsoft.com/office/drawing/2014/main" id="{649ED33B-B99B-0202-124F-75C889D5C3DB}"/>
              </a:ext>
            </a:extLst>
          </p:cNvPr>
          <p:cNvSpPr txBox="1"/>
          <p:nvPr/>
        </p:nvSpPr>
        <p:spPr>
          <a:xfrm>
            <a:off x="1073482" y="1015187"/>
            <a:ext cx="7708900" cy="854080"/>
          </a:xfrm>
          <a:prstGeom prst="rect">
            <a:avLst/>
          </a:prstGeom>
        </p:spPr>
        <p:txBody>
          <a:bodyPr vert="horz" wrap="square" lIns="0" tIns="12700" rIns="0" bIns="0" rtlCol="0">
            <a:spAutoFit/>
          </a:bodyPr>
          <a:lstStyle/>
          <a:p>
            <a:pPr marL="12700">
              <a:spcBef>
                <a:spcPts val="100"/>
              </a:spcBef>
            </a:pPr>
            <a:r>
              <a:rPr lang="ja-JP" altLang="en-US" sz="2200" b="1" spc="15">
                <a:solidFill>
                  <a:srgbClr val="002060"/>
                </a:solidFill>
                <a:latin typeface="Meiryo" panose="020B0604030504040204" pitchFamily="34" charset="-128"/>
                <a:ea typeface="Meiryo" panose="020B0604030504040204" pitchFamily="34" charset="-128"/>
                <a:cs typeface="HiraMinProN-W6"/>
              </a:rPr>
              <a:t>動画素材可否</a:t>
            </a:r>
            <a:endParaRPr lang="en-US" altLang="ja-JP" sz="2200" b="1" spc="15">
              <a:solidFill>
                <a:srgbClr val="002060"/>
              </a:solidFill>
              <a:latin typeface="Meiryo" panose="020B0604030504040204" pitchFamily="34" charset="-128"/>
              <a:ea typeface="Meiryo" panose="020B0604030504040204" pitchFamily="34" charset="-128"/>
              <a:cs typeface="HiraMinProN-W6"/>
            </a:endParaRPr>
          </a:p>
          <a:p>
            <a:pPr marL="12700">
              <a:spcBef>
                <a:spcPts val="100"/>
              </a:spcBef>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HiraMinProN-W6"/>
              </a:rPr>
              <a:t>制作可否審査の際には「可否判断シート」をご提出ください。</a:t>
            </a:r>
          </a:p>
          <a:p>
            <a:pPr marL="12700">
              <a:spcBef>
                <a:spcPts val="100"/>
              </a:spcBef>
            </a:pPr>
            <a:endParaRPr lang="ja-JP" altLang="en-US" sz="2000">
              <a:latin typeface="Meiryo" panose="020B0604030504040204" pitchFamily="34" charset="-128"/>
              <a:ea typeface="Meiryo" panose="020B0604030504040204" pitchFamily="34" charset="-128"/>
              <a:cs typeface="HiraMinProN-W6"/>
            </a:endParaRPr>
          </a:p>
        </p:txBody>
      </p:sp>
      <p:sp>
        <p:nvSpPr>
          <p:cNvPr id="12" name="object 3">
            <a:extLst>
              <a:ext uri="{FF2B5EF4-FFF2-40B4-BE49-F238E27FC236}">
                <a16:creationId xmlns:a16="http://schemas.microsoft.com/office/drawing/2014/main" id="{7324AA84-617F-AD45-489D-464D3C7443D9}"/>
              </a:ext>
            </a:extLst>
          </p:cNvPr>
          <p:cNvSpPr txBox="1"/>
          <p:nvPr/>
        </p:nvSpPr>
        <p:spPr>
          <a:xfrm>
            <a:off x="989344" y="5929873"/>
            <a:ext cx="6347687" cy="457396"/>
          </a:xfrm>
          <a:prstGeom prst="rect">
            <a:avLst/>
          </a:prstGeom>
        </p:spPr>
        <p:txBody>
          <a:bodyPr vert="horz" wrap="square" lIns="0" tIns="36412" rIns="0" bIns="0" rtlCol="0">
            <a:spAutoFit/>
          </a:bodyPr>
          <a:lstStyle/>
          <a:p>
            <a:pPr marL="12700">
              <a:spcBef>
                <a:spcPts val="260"/>
              </a:spcBef>
            </a:pPr>
            <a:r>
              <a:rPr lang="en-US" altLang="ja-JP" sz="800" spc="-10">
                <a:solidFill>
                  <a:srgbClr val="999999"/>
                </a:solidFill>
                <a:latin typeface="Meiryo" panose="020B0604030504040204" pitchFamily="34" charset="-128"/>
                <a:ea typeface="Meiryo" panose="020B0604030504040204" pitchFamily="34" charset="-128"/>
                <a:cs typeface="Arial Unicode MS"/>
              </a:rPr>
              <a:t>※ </a:t>
            </a:r>
            <a:r>
              <a:rPr lang="ja-JP" altLang="en-US" sz="800" spc="-10">
                <a:solidFill>
                  <a:srgbClr val="999999"/>
                </a:solidFill>
                <a:latin typeface="Meiryo" panose="020B0604030504040204" pitchFamily="34" charset="-128"/>
                <a:ea typeface="Meiryo" panose="020B0604030504040204" pitchFamily="34" charset="-128"/>
                <a:cs typeface="Arial Unicode MS"/>
              </a:rPr>
              <a:t>あくまで一例であり、記載のないケースにおいても、本サービスの利用をお断りすることがあります。あらかじめご了承ください。</a:t>
            </a:r>
            <a:endParaRPr lang="ja-JP" altLang="en-US" sz="800">
              <a:latin typeface="Meiryo" panose="020B0604030504040204" pitchFamily="34" charset="-128"/>
              <a:ea typeface="Meiryo" panose="020B0604030504040204" pitchFamily="34" charset="-128"/>
              <a:cs typeface="Arial Unicode MS"/>
            </a:endParaRPr>
          </a:p>
          <a:p>
            <a:pPr marL="12700">
              <a:spcBef>
                <a:spcPts val="160"/>
              </a:spcBef>
            </a:pPr>
            <a:r>
              <a:rPr lang="en-US" altLang="ja-JP" sz="800" spc="-25">
                <a:solidFill>
                  <a:srgbClr val="999999"/>
                </a:solidFill>
                <a:latin typeface="Meiryo" panose="020B0604030504040204" pitchFamily="34" charset="-128"/>
                <a:ea typeface="Meiryo" panose="020B0604030504040204" pitchFamily="34" charset="-128"/>
                <a:cs typeface="Arial Unicode MS"/>
              </a:rPr>
              <a:t>※ </a:t>
            </a:r>
            <a:r>
              <a:rPr lang="ja-JP" altLang="en-US" sz="800">
                <a:solidFill>
                  <a:srgbClr val="999999"/>
                </a:solidFill>
                <a:latin typeface="Meiryo" panose="020B0604030504040204" pitchFamily="34" charset="-128"/>
                <a:ea typeface="Meiryo" panose="020B0604030504040204" pitchFamily="34" charset="-128"/>
                <a:cs typeface="Arial Unicode MS"/>
              </a:rPr>
              <a:t>企</a:t>
            </a:r>
            <a:r>
              <a:rPr lang="ja-JP" altLang="en-US" sz="800" spc="-170">
                <a:solidFill>
                  <a:srgbClr val="999999"/>
                </a:solidFill>
                <a:latin typeface="Meiryo" panose="020B0604030504040204" pitchFamily="34" charset="-128"/>
                <a:ea typeface="Meiryo" panose="020B0604030504040204" pitchFamily="34" charset="-128"/>
                <a:cs typeface="Arial Unicode MS"/>
              </a:rPr>
              <a:t>業・</a:t>
            </a:r>
            <a:r>
              <a:rPr lang="ja-JP" altLang="en-US" sz="800">
                <a:solidFill>
                  <a:srgbClr val="999999"/>
                </a:solidFill>
                <a:latin typeface="Meiryo" panose="020B0604030504040204" pitchFamily="34" charset="-128"/>
                <a:ea typeface="Meiryo" panose="020B0604030504040204" pitchFamily="34" charset="-128"/>
                <a:cs typeface="Arial Unicode MS"/>
              </a:rPr>
              <a:t>商材可否</a:t>
            </a:r>
            <a:r>
              <a:rPr lang="ja-JP" altLang="en-US" sz="800" spc="-345">
                <a:solidFill>
                  <a:srgbClr val="999999"/>
                </a:solidFill>
                <a:latin typeface="Meiryo" panose="020B0604030504040204" pitchFamily="34" charset="-128"/>
                <a:ea typeface="Meiryo" panose="020B0604030504040204" pitchFamily="34" charset="-128"/>
                <a:cs typeface="Arial Unicode MS"/>
              </a:rPr>
              <a:t>、</a:t>
            </a:r>
            <a:r>
              <a:rPr lang="ja-JP" altLang="en-US" sz="800">
                <a:solidFill>
                  <a:srgbClr val="999999"/>
                </a:solidFill>
                <a:latin typeface="Meiryo" panose="020B0604030504040204" pitchFamily="34" charset="-128"/>
                <a:ea typeface="Meiryo" panose="020B0604030504040204" pitchFamily="34" charset="-128"/>
                <a:cs typeface="Arial Unicode MS"/>
              </a:rPr>
              <a:t>制作可</a:t>
            </a:r>
            <a:r>
              <a:rPr lang="ja-JP" altLang="en-US" sz="800" spc="-15">
                <a:solidFill>
                  <a:srgbClr val="999999"/>
                </a:solidFill>
                <a:latin typeface="Meiryo" panose="020B0604030504040204" pitchFamily="34" charset="-128"/>
                <a:ea typeface="Meiryo" panose="020B0604030504040204" pitchFamily="34" charset="-128"/>
                <a:cs typeface="Arial Unicode MS"/>
              </a:rPr>
              <a:t>否</a:t>
            </a:r>
            <a:r>
              <a:rPr lang="ja-JP" altLang="en-US" sz="800" spc="-60">
                <a:solidFill>
                  <a:srgbClr val="999999"/>
                </a:solidFill>
                <a:latin typeface="Meiryo" panose="020B0604030504040204" pitchFamily="34" charset="-128"/>
                <a:ea typeface="Meiryo" panose="020B0604030504040204" pitchFamily="34" charset="-128"/>
                <a:cs typeface="Arial Unicode MS"/>
              </a:rPr>
              <a:t>に</a:t>
            </a:r>
            <a:r>
              <a:rPr lang="ja-JP" altLang="en-US" sz="800" spc="-45">
                <a:solidFill>
                  <a:srgbClr val="999999"/>
                </a:solidFill>
                <a:latin typeface="Meiryo" panose="020B0604030504040204" pitchFamily="34" charset="-128"/>
                <a:ea typeface="Meiryo" panose="020B0604030504040204" pitchFamily="34" charset="-128"/>
                <a:cs typeface="Arial Unicode MS"/>
              </a:rPr>
              <a:t>つ</a:t>
            </a:r>
            <a:r>
              <a:rPr lang="ja-JP" altLang="en-US" sz="800" spc="-80">
                <a:solidFill>
                  <a:srgbClr val="999999"/>
                </a:solidFill>
                <a:latin typeface="Meiryo" panose="020B0604030504040204" pitchFamily="34" charset="-128"/>
                <a:ea typeface="Meiryo" panose="020B0604030504040204" pitchFamily="34" charset="-128"/>
                <a:cs typeface="Arial Unicode MS"/>
              </a:rPr>
              <a:t>い</a:t>
            </a:r>
            <a:r>
              <a:rPr lang="ja-JP" altLang="en-US" sz="800" spc="-55">
                <a:solidFill>
                  <a:srgbClr val="999999"/>
                </a:solidFill>
                <a:latin typeface="Meiryo" panose="020B0604030504040204" pitchFamily="34" charset="-128"/>
                <a:ea typeface="Meiryo" panose="020B0604030504040204" pitchFamily="34" charset="-128"/>
                <a:cs typeface="Arial Unicode MS"/>
              </a:rPr>
              <a:t>て</a:t>
            </a:r>
            <a:r>
              <a:rPr lang="ja-JP" altLang="en-US" sz="800" spc="-15">
                <a:solidFill>
                  <a:srgbClr val="999999"/>
                </a:solidFill>
                <a:latin typeface="Meiryo" panose="020B0604030504040204" pitchFamily="34" charset="-128"/>
                <a:ea typeface="Meiryo" panose="020B0604030504040204" pitchFamily="34" charset="-128"/>
                <a:cs typeface="Arial Unicode MS"/>
              </a:rPr>
              <a:t>は</a:t>
            </a:r>
            <a:r>
              <a:rPr lang="ja-JP" altLang="en-US" sz="800">
                <a:solidFill>
                  <a:srgbClr val="999999"/>
                </a:solidFill>
                <a:latin typeface="Meiryo" panose="020B0604030504040204" pitchFamily="34" charset="-128"/>
                <a:ea typeface="Meiryo" panose="020B0604030504040204" pitchFamily="34" charset="-128"/>
                <a:cs typeface="Arial Unicode MS"/>
              </a:rPr>
              <a:t>都度審</a:t>
            </a:r>
            <a:r>
              <a:rPr lang="ja-JP" altLang="en-US" sz="800" spc="-10">
                <a:solidFill>
                  <a:srgbClr val="999999"/>
                </a:solidFill>
                <a:latin typeface="Meiryo" panose="020B0604030504040204" pitchFamily="34" charset="-128"/>
                <a:ea typeface="Meiryo" panose="020B0604030504040204" pitchFamily="34" charset="-128"/>
                <a:cs typeface="Arial Unicode MS"/>
              </a:rPr>
              <a:t>査</a:t>
            </a:r>
            <a:r>
              <a:rPr lang="ja-JP" altLang="en-US" sz="800">
                <a:solidFill>
                  <a:srgbClr val="999999"/>
                </a:solidFill>
                <a:latin typeface="Meiryo" panose="020B0604030504040204" pitchFamily="34" charset="-128"/>
                <a:ea typeface="Meiryo" panose="020B0604030504040204" pitchFamily="34" charset="-128"/>
                <a:cs typeface="Arial Unicode MS"/>
              </a:rPr>
              <a:t>が必</a:t>
            </a:r>
            <a:r>
              <a:rPr lang="ja-JP" altLang="en-US" sz="800" spc="-55">
                <a:solidFill>
                  <a:srgbClr val="999999"/>
                </a:solidFill>
                <a:latin typeface="Meiryo" panose="020B0604030504040204" pitchFamily="34" charset="-128"/>
                <a:ea typeface="Meiryo" panose="020B0604030504040204" pitchFamily="34" charset="-128"/>
                <a:cs typeface="Arial Unicode MS"/>
              </a:rPr>
              <a:t>須</a:t>
            </a:r>
            <a:r>
              <a:rPr lang="ja-JP" altLang="en-US" sz="800" spc="-70">
                <a:solidFill>
                  <a:srgbClr val="999999"/>
                </a:solidFill>
                <a:latin typeface="Meiryo" panose="020B0604030504040204" pitchFamily="34" charset="-128"/>
                <a:ea typeface="Meiryo" panose="020B0604030504040204" pitchFamily="34" charset="-128"/>
                <a:cs typeface="Arial Unicode MS"/>
              </a:rPr>
              <a:t>とな</a:t>
            </a:r>
            <a:r>
              <a:rPr lang="ja-JP" altLang="en-US" sz="800" spc="-90">
                <a:solidFill>
                  <a:srgbClr val="999999"/>
                </a:solidFill>
                <a:latin typeface="Meiryo" panose="020B0604030504040204" pitchFamily="34" charset="-128"/>
                <a:ea typeface="Meiryo" panose="020B0604030504040204" pitchFamily="34" charset="-128"/>
                <a:cs typeface="Arial Unicode MS"/>
              </a:rPr>
              <a:t>り</a:t>
            </a:r>
            <a:r>
              <a:rPr lang="ja-JP" altLang="en-US" sz="800" spc="-60">
                <a:solidFill>
                  <a:srgbClr val="999999"/>
                </a:solidFill>
                <a:latin typeface="Meiryo" panose="020B0604030504040204" pitchFamily="34" charset="-128"/>
                <a:ea typeface="Meiryo" panose="020B0604030504040204" pitchFamily="34" charset="-128"/>
                <a:cs typeface="Arial Unicode MS"/>
              </a:rPr>
              <a:t>ま</a:t>
            </a:r>
            <a:r>
              <a:rPr lang="ja-JP" altLang="en-US" sz="800" spc="-95">
                <a:solidFill>
                  <a:srgbClr val="999999"/>
                </a:solidFill>
                <a:latin typeface="Meiryo" panose="020B0604030504040204" pitchFamily="34" charset="-128"/>
                <a:ea typeface="Meiryo" panose="020B0604030504040204" pitchFamily="34" charset="-128"/>
                <a:cs typeface="Arial Unicode MS"/>
              </a:rPr>
              <a:t>す</a:t>
            </a:r>
            <a:r>
              <a:rPr lang="ja-JP" altLang="en-US" sz="800">
                <a:solidFill>
                  <a:srgbClr val="999999"/>
                </a:solidFill>
                <a:latin typeface="Meiryo" panose="020B0604030504040204" pitchFamily="34" charset="-128"/>
                <a:ea typeface="Meiryo" panose="020B0604030504040204" pitchFamily="34" charset="-128"/>
                <a:cs typeface="Arial Unicode MS"/>
              </a:rPr>
              <a:t>。</a:t>
            </a:r>
          </a:p>
          <a:p>
            <a:pPr marL="12700">
              <a:spcBef>
                <a:spcPts val="160"/>
              </a:spcBef>
            </a:pPr>
            <a:r>
              <a:rPr lang="ja-JP" altLang="en-US" sz="800">
                <a:solidFill>
                  <a:srgbClr val="999999"/>
                </a:solidFill>
                <a:latin typeface="Meiryo" panose="020B0604030504040204" pitchFamily="34" charset="-128"/>
                <a:ea typeface="Meiryo" panose="020B0604030504040204" pitchFamily="34" charset="-128"/>
                <a:cs typeface="Arial Unicode MS"/>
              </a:rPr>
              <a:t>　</a:t>
            </a:r>
            <a:endParaRPr lang="ja-JP" altLang="en-US" sz="800">
              <a:solidFill>
                <a:schemeClr val="bg1">
                  <a:lumMod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7A2FB8B-2969-737E-FD08-EEC4D576B213}"/>
              </a:ext>
            </a:extLst>
          </p:cNvPr>
          <p:cNvSpPr txBox="1"/>
          <p:nvPr/>
        </p:nvSpPr>
        <p:spPr>
          <a:xfrm>
            <a:off x="1073482" y="1661510"/>
            <a:ext cx="5545872" cy="3230343"/>
          </a:xfrm>
          <a:prstGeom prst="rect">
            <a:avLst/>
          </a:prstGeom>
          <a:noFill/>
        </p:spPr>
        <p:txBody>
          <a:bodyPr wrap="square" lIns="0" tIns="39698"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動画素材可否について</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別途動画の可否が必要となります。 以下の項目については不可となります。</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rPr>
              <a:t>20</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歳未満の方への飲酒喫煙を想起させるもの、性的表現、暴力的表現、</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　ナショナリズムを煽るもの、その他公序良俗に反するもの</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・薬機法、景品表示法、その他法令を遵守していないもの</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rPr>
              <a:t>1</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コマ目が単一色のみ、また、内容が不明なもの</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・記事内容とマッチしないもの</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・ユーザーの事実誤認を誘発する恐れのある内容</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・その他弊社が不適切と判断した内容</a:t>
            </a:r>
          </a:p>
        </p:txBody>
      </p:sp>
      <p:sp>
        <p:nvSpPr>
          <p:cNvPr id="14" name="テキスト ボックス 5">
            <a:extLst>
              <a:ext uri="{FF2B5EF4-FFF2-40B4-BE49-F238E27FC236}">
                <a16:creationId xmlns:a16="http://schemas.microsoft.com/office/drawing/2014/main" id="{C6122FDA-A801-9DE2-576F-0F5BCFC8D44F}"/>
              </a:ext>
            </a:extLst>
          </p:cNvPr>
          <p:cNvSpPr txBox="1"/>
          <p:nvPr/>
        </p:nvSpPr>
        <p:spPr>
          <a:xfrm>
            <a:off x="1073482" y="3809431"/>
            <a:ext cx="5545872" cy="1275677"/>
          </a:xfrm>
          <a:prstGeom prst="rect">
            <a:avLst/>
          </a:prstGeom>
          <a:noFill/>
        </p:spPr>
        <p:txBody>
          <a:bodyPr wrap="square" lIns="0" tIns="39698" rIns="0" bIns="0" rtlCol="0" anchor="t">
            <a:noAutofit/>
          </a:bodyPr>
          <a:lstStyle/>
          <a:p>
            <a:pPr>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音声について</a:t>
            </a:r>
          </a:p>
          <a:p>
            <a:pPr>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音声や</a:t>
            </a:r>
            <a:r>
              <a:rPr lang="en" altLang="ja-JP" sz="1000">
                <a:solidFill>
                  <a:schemeClr val="tx1">
                    <a:lumMod val="75000"/>
                    <a:lumOff val="25000"/>
                  </a:schemeClr>
                </a:solidFill>
                <a:latin typeface="Meiryo" panose="020B0604030504040204" pitchFamily="34" charset="-128"/>
                <a:ea typeface="Meiryo" panose="020B0604030504040204" pitchFamily="34" charset="-128"/>
                <a:cs typeface="Arial" charset="0"/>
              </a:rPr>
              <a:t>BGM</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を必ず付けてください。</a:t>
            </a:r>
            <a:endParaRPr lang="ja-JP" altLang="en-US" sz="1000" b="1">
              <a:solidFill>
                <a:srgbClr val="00B90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ja-JP" altLang="en-US" sz="1100" b="1">
              <a:solidFill>
                <a:srgbClr val="00B90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5" name="テキスト ボックス 5">
            <a:extLst>
              <a:ext uri="{FF2B5EF4-FFF2-40B4-BE49-F238E27FC236}">
                <a16:creationId xmlns:a16="http://schemas.microsoft.com/office/drawing/2014/main" id="{D0BC0EB7-3F1F-6884-0243-1DCD1B3CAB0B}"/>
              </a:ext>
            </a:extLst>
          </p:cNvPr>
          <p:cNvSpPr txBox="1"/>
          <p:nvPr/>
        </p:nvSpPr>
        <p:spPr>
          <a:xfrm>
            <a:off x="1073482" y="4387098"/>
            <a:ext cx="4998486" cy="1275677"/>
          </a:xfrm>
          <a:prstGeom prst="rect">
            <a:avLst/>
          </a:prstGeom>
          <a:noFill/>
        </p:spPr>
        <p:txBody>
          <a:bodyPr wrap="square" lIns="0" tIns="39698" rIns="0" bIns="0" rtlCol="0" anchor="t">
            <a:noAutofit/>
          </a:bodyPr>
          <a:lstStyle/>
          <a:p>
            <a:pPr>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字幕について</a:t>
            </a:r>
          </a:p>
          <a:p>
            <a:pPr>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サウンド</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rPr>
              <a:t>OFF</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で再生するユーザーへの配慮のため、</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字幕なしの動画は原則不可とさせていただきます。</a:t>
            </a:r>
          </a:p>
          <a:p>
            <a:pPr latinLnBrk="1">
              <a:lnSpc>
                <a:spcPct val="150000"/>
              </a:lnSpc>
              <a:buClr>
                <a:srgbClr val="0AC200"/>
              </a:buClr>
            </a:pPr>
            <a:endParaRPr lang="ja-JP" altLang="en-US" sz="1050" b="1">
              <a:solidFill>
                <a:srgbClr val="00B90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6" name="テキスト ボックス 5">
            <a:extLst>
              <a:ext uri="{FF2B5EF4-FFF2-40B4-BE49-F238E27FC236}">
                <a16:creationId xmlns:a16="http://schemas.microsoft.com/office/drawing/2014/main" id="{89FCC8B8-66C1-FA01-1325-E5686B65D229}"/>
              </a:ext>
            </a:extLst>
          </p:cNvPr>
          <p:cNvSpPr txBox="1"/>
          <p:nvPr/>
        </p:nvSpPr>
        <p:spPr>
          <a:xfrm>
            <a:off x="6646128" y="1661510"/>
            <a:ext cx="5545872" cy="880183"/>
          </a:xfrm>
          <a:prstGeom prst="rect">
            <a:avLst/>
          </a:prstGeom>
          <a:noFill/>
        </p:spPr>
        <p:txBody>
          <a:bodyPr wrap="square" lIns="0" tIns="39698"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ループ、複数動画の繋ぎ合わせについて</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ループ表示、また、</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rPr>
              <a:t>15</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秒動画を単純に</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rPr>
              <a:t>2</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つ繋ぎ合わせて</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rPr>
              <a:t>30</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秒とするような</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動画は不可となります。最大</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rPr>
              <a:t>60</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秒までの、</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rPr>
              <a:t>1</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本の動画でご入稿ください。</a:t>
            </a:r>
          </a:p>
        </p:txBody>
      </p:sp>
      <p:sp>
        <p:nvSpPr>
          <p:cNvPr id="17" name="テキスト ボックス 5">
            <a:extLst>
              <a:ext uri="{FF2B5EF4-FFF2-40B4-BE49-F238E27FC236}">
                <a16:creationId xmlns:a16="http://schemas.microsoft.com/office/drawing/2014/main" id="{99E6CB1E-D511-1C01-6485-23E983072653}"/>
              </a:ext>
            </a:extLst>
          </p:cNvPr>
          <p:cNvSpPr txBox="1"/>
          <p:nvPr/>
        </p:nvSpPr>
        <p:spPr>
          <a:xfrm>
            <a:off x="6639398" y="2483309"/>
            <a:ext cx="5545872" cy="880183"/>
          </a:xfrm>
          <a:prstGeom prst="rect">
            <a:avLst/>
          </a:prstGeom>
          <a:noFill/>
        </p:spPr>
        <p:txBody>
          <a:bodyPr wrap="square" lIns="0" tIns="39698"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動画の見え方について</a:t>
            </a:r>
          </a:p>
          <a:p>
            <a:pPr latinLnBrk="1">
              <a:lnSpc>
                <a:spcPct val="150000"/>
              </a:lnSpc>
              <a:buClr>
                <a:srgbClr val="0AC200"/>
              </a:buClr>
            </a:pP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a:rPr>
              <a:t>Wi-Fi</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a:rPr>
              <a:t>環境または、ユーザーの設定で許可している場合には、自動再生</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a:rPr>
              <a:t>されます。</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a:rPr>
              <a:t>一部端末で挙動が異なる場合もございます。また、</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動画内</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の再生マークをタップした場合も再生されます。</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en-US" altLang="ja-JP" sz="1000">
                <a:solidFill>
                  <a:schemeClr val="tx1">
                    <a:lumMod val="75000"/>
                    <a:lumOff val="25000"/>
                  </a:schemeClr>
                </a:solidFill>
                <a:latin typeface="Meiryo" panose="020B0604030504040204" pitchFamily="34" charset="-128"/>
                <a:ea typeface="Meiryo" panose="020B0604030504040204" pitchFamily="34" charset="-128"/>
              </a:rPr>
              <a:t>1</a:t>
            </a:r>
            <a:r>
              <a:rPr lang="ja-JP" altLang="en-US" sz="1000">
                <a:solidFill>
                  <a:schemeClr val="tx1">
                    <a:lumMod val="75000"/>
                    <a:lumOff val="25000"/>
                  </a:schemeClr>
                </a:solidFill>
                <a:latin typeface="Meiryo" panose="020B0604030504040204" pitchFamily="34" charset="-128"/>
                <a:ea typeface="Meiryo" panose="020B0604030504040204" pitchFamily="34" charset="-128"/>
              </a:rPr>
              <a:t>コマ目には動画の訴求内容がわかりやすいものを指定ください。</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pPr latinLnBrk="1">
              <a:lnSpc>
                <a:spcPct val="150000"/>
              </a:lnSpc>
              <a:buClr>
                <a:srgbClr val="0AC200"/>
              </a:buClr>
            </a:pPr>
            <a:r>
              <a:rPr lang="en-US" altLang="ja-JP" sz="1000">
                <a:solidFill>
                  <a:schemeClr val="tx1">
                    <a:lumMod val="75000"/>
                    <a:lumOff val="25000"/>
                  </a:schemeClr>
                </a:solidFill>
                <a:latin typeface="Meiryo" panose="020B0604030504040204" pitchFamily="34" charset="-128"/>
                <a:ea typeface="Meiryo" panose="020B0604030504040204" pitchFamily="34" charset="-128"/>
              </a:rPr>
              <a:t>1</a:t>
            </a:r>
            <a:r>
              <a:rPr lang="ja-JP" altLang="en-US" sz="1000">
                <a:solidFill>
                  <a:schemeClr val="tx1">
                    <a:lumMod val="75000"/>
                    <a:lumOff val="25000"/>
                  </a:schemeClr>
                </a:solidFill>
                <a:latin typeface="Meiryo" panose="020B0604030504040204" pitchFamily="34" charset="-128"/>
                <a:ea typeface="Meiryo" panose="020B0604030504040204" pitchFamily="34" charset="-128"/>
              </a:rPr>
              <a:t>コマ目が単一色のみの画像、また、記事内容とマッチしない内容は</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rPr>
              <a:t>不可となります。</a:t>
            </a:r>
          </a:p>
          <a:p>
            <a:pPr latinLnBrk="1">
              <a:lnSpc>
                <a:spcPct val="150000"/>
              </a:lnSpc>
              <a:buClr>
                <a:srgbClr val="0AC200"/>
              </a:buClr>
            </a:pPr>
            <a:endParaRPr lang="en-US" altLang="ja-JP" sz="105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en-US" altLang="ja-JP" sz="105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a:lnSpc>
                <a:spcPct val="150000"/>
              </a:lnSpc>
              <a:buClr>
                <a:srgbClr val="0AC200"/>
              </a:buClr>
            </a:pPr>
            <a:br>
              <a:rPr lang="ja-JP" altLang="en-US" sz="1400">
                <a:latin typeface="Meiryo" panose="020B0604030504040204" pitchFamily="34" charset="-128"/>
                <a:ea typeface="Meiryo" panose="020B0604030504040204" pitchFamily="34" charset="-128"/>
              </a:rPr>
            </a:br>
            <a:endParaRPr lang="ja-JP" altLang="en-US" sz="105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8" name="テキスト ボックス 5">
            <a:extLst>
              <a:ext uri="{FF2B5EF4-FFF2-40B4-BE49-F238E27FC236}">
                <a16:creationId xmlns:a16="http://schemas.microsoft.com/office/drawing/2014/main" id="{B65619CE-85C9-8273-A901-5AD9F6A1E4C6}"/>
              </a:ext>
            </a:extLst>
          </p:cNvPr>
          <p:cNvSpPr txBox="1"/>
          <p:nvPr/>
        </p:nvSpPr>
        <p:spPr>
          <a:xfrm>
            <a:off x="6646128" y="4195428"/>
            <a:ext cx="5545872" cy="880183"/>
          </a:xfrm>
          <a:prstGeom prst="rect">
            <a:avLst/>
          </a:prstGeom>
          <a:noFill/>
        </p:spPr>
        <p:txBody>
          <a:bodyPr wrap="square" lIns="0" tIns="39698"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当日イベントなどの日時表記について</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配信日以降も一定期間は掲載されるため、「本日開催」や「本日公開」</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などの表記は事実にそぐわなくなってしまうのでご遠慮ください。</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rPr>
              <a:t>1/1</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（日）より開催」など日付での表記を基本とし、正確な表現となる</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よう作成ください。</a:t>
            </a:r>
          </a:p>
        </p:txBody>
      </p:sp>
      <p:sp>
        <p:nvSpPr>
          <p:cNvPr id="19" name="正方形/長方形 18">
            <a:extLst>
              <a:ext uri="{FF2B5EF4-FFF2-40B4-BE49-F238E27FC236}">
                <a16:creationId xmlns:a16="http://schemas.microsoft.com/office/drawing/2014/main" id="{4F162DB3-8CF9-7A59-B001-E88E633B3AEA}"/>
              </a:ext>
            </a:extLst>
          </p:cNvPr>
          <p:cNvSpPr/>
          <p:nvPr/>
        </p:nvSpPr>
        <p:spPr>
          <a:xfrm>
            <a:off x="989344" y="5211959"/>
            <a:ext cx="4658553" cy="719428"/>
          </a:xfrm>
          <a:prstGeom prst="rect">
            <a:avLst/>
          </a:prstGeom>
        </p:spPr>
        <p:txBody>
          <a:bodyPr wrap="square">
            <a:spAutoFit/>
          </a:bodyPr>
          <a:lstStyle/>
          <a:p>
            <a:r>
              <a:rPr lang="ja-JP" altLang="en-US" sz="1200" b="1">
                <a:solidFill>
                  <a:srgbClr val="002060"/>
                </a:solidFill>
                <a:latin typeface="Meiryo" panose="020B0604030504040204" pitchFamily="34" charset="-128"/>
                <a:ea typeface="Meiryo" panose="020B0604030504040204" pitchFamily="34" charset="-128"/>
              </a:rPr>
              <a:t>動画の削除対応</a:t>
            </a:r>
            <a:endParaRPr lang="en-US" altLang="ja-JP" sz="1200" b="1">
              <a:solidFill>
                <a:srgbClr val="002060"/>
              </a:solidFill>
              <a:latin typeface="Meiryo" panose="020B0604030504040204" pitchFamily="34" charset="-128"/>
              <a:ea typeface="Meiryo" panose="020B0604030504040204" pitchFamily="34" charset="-128"/>
            </a:endParaRPr>
          </a:p>
          <a:p>
            <a:pPr>
              <a:lnSpc>
                <a:spcPct val="150000"/>
              </a:lnSpc>
            </a:pPr>
            <a:r>
              <a:rPr lang="ja-JP" altLang="en-US" sz="1000">
                <a:solidFill>
                  <a:schemeClr val="tx1">
                    <a:lumMod val="75000"/>
                    <a:lumOff val="25000"/>
                  </a:schemeClr>
                </a:solidFill>
                <a:latin typeface="Meiryo" panose="020B0604030504040204" pitchFamily="34" charset="-128"/>
                <a:ea typeface="Meiryo" panose="020B0604030504040204" pitchFamily="34" charset="-128"/>
              </a:rPr>
              <a:t>動画の削除対応についてレポート対象期間（</a:t>
            </a:r>
            <a:r>
              <a:rPr lang="en-US" altLang="ja-JP" sz="1000">
                <a:solidFill>
                  <a:schemeClr val="tx1">
                    <a:lumMod val="75000"/>
                    <a:lumOff val="25000"/>
                  </a:schemeClr>
                </a:solidFill>
                <a:latin typeface="Meiryo" panose="020B0604030504040204" pitchFamily="34" charset="-128"/>
                <a:ea typeface="Meiryo" panose="020B0604030504040204" pitchFamily="34" charset="-128"/>
              </a:rPr>
              <a:t>7</a:t>
            </a:r>
            <a:r>
              <a:rPr lang="ja-JP" altLang="en-US" sz="1000">
                <a:solidFill>
                  <a:schemeClr val="tx1">
                    <a:lumMod val="75000"/>
                    <a:lumOff val="25000"/>
                  </a:schemeClr>
                </a:solidFill>
                <a:latin typeface="Meiryo" panose="020B0604030504040204" pitchFamily="34" charset="-128"/>
                <a:ea typeface="Meiryo" panose="020B0604030504040204" pitchFamily="34" charset="-128"/>
              </a:rPr>
              <a:t>日間）が終了した翌営業日に、記事内から動画を削除いたします。</a:t>
            </a:r>
          </a:p>
        </p:txBody>
      </p:sp>
    </p:spTree>
    <p:extLst>
      <p:ext uri="{BB962C8B-B14F-4D97-AF65-F5344CB8AC3E}">
        <p14:creationId xmlns:p14="http://schemas.microsoft.com/office/powerpoint/2010/main" val="1334031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5"/>
          <p:cNvSpPr txBox="1">
            <a:spLocks noGrp="1"/>
          </p:cNvSpPr>
          <p:nvPr>
            <p:ph type="body" idx="1"/>
          </p:nvPr>
        </p:nvSpPr>
        <p:spPr>
          <a:xfrm>
            <a:off x="587922" y="67514"/>
            <a:ext cx="968503" cy="410840"/>
          </a:xfrm>
          <a:prstGeom prst="rect">
            <a:avLst/>
          </a:prstGeom>
          <a:noFill/>
          <a:ln>
            <a:noFill/>
          </a:ln>
        </p:spPr>
        <p:txBody>
          <a:bodyPr spcFirstLastPara="1" wrap="square" lIns="0" tIns="36000" rIns="0" bIns="0" anchor="ctr" anchorCtr="0">
            <a:noAutofit/>
          </a:bodyPr>
          <a:lstStyle/>
          <a:p>
            <a:pPr marL="0" lvl="0" indent="0" algn="l" rtl="0">
              <a:lnSpc>
                <a:spcPct val="90000"/>
              </a:lnSpc>
              <a:spcBef>
                <a:spcPts val="0"/>
              </a:spcBef>
              <a:spcAft>
                <a:spcPts val="0"/>
              </a:spcAft>
              <a:buClr>
                <a:schemeClr val="lt1"/>
              </a:buClr>
              <a:buSzPts val="900"/>
              <a:buNone/>
            </a:pPr>
            <a:r>
              <a:rPr lang="ja-JP" sz="800">
                <a:latin typeface="+mn-ea"/>
                <a:ea typeface="+mn-ea"/>
              </a:rPr>
              <a:t>オプション</a:t>
            </a:r>
            <a:endParaRPr sz="800" dirty="0">
              <a:latin typeface="+mn-ea"/>
              <a:ea typeface="+mn-ea"/>
            </a:endParaRPr>
          </a:p>
        </p:txBody>
      </p:sp>
      <p:pic>
        <p:nvPicPr>
          <p:cNvPr id="135" name="Google Shape;135;p5" descr="アイコン&#10;&#10;自動的に生成された説明"/>
          <p:cNvPicPr preferRelativeResize="0">
            <a:picLocks noGrp="1"/>
          </p:cNvPicPr>
          <p:nvPr>
            <p:ph type="pic" idx="2"/>
          </p:nvPr>
        </p:nvPicPr>
        <p:blipFill rotWithShape="1">
          <a:blip r:embed="rId3">
            <a:alphaModFix/>
          </a:blip>
          <a:srcRect/>
          <a:stretch/>
        </p:blipFill>
        <p:spPr>
          <a:xfrm>
            <a:off x="56609" y="31805"/>
            <a:ext cx="498782" cy="497680"/>
          </a:xfrm>
          <a:prstGeom prst="rect">
            <a:avLst/>
          </a:prstGeom>
          <a:noFill/>
          <a:ln>
            <a:noFill/>
          </a:ln>
        </p:spPr>
      </p:pic>
      <p:sp>
        <p:nvSpPr>
          <p:cNvPr id="136" name="Google Shape;136;p5"/>
          <p:cNvSpPr txBox="1"/>
          <p:nvPr/>
        </p:nvSpPr>
        <p:spPr>
          <a:xfrm>
            <a:off x="1887808" y="196223"/>
            <a:ext cx="7996422" cy="564262"/>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ja-JP" sz="2000" b="1" i="0" u="none" strike="noStrike" cap="none">
                <a:solidFill>
                  <a:srgbClr val="00003E"/>
                </a:solidFill>
                <a:latin typeface="Meiryo"/>
                <a:ea typeface="Meiryo"/>
                <a:cs typeface="Meiryo"/>
                <a:sym typeface="Meiryo"/>
              </a:rPr>
              <a:t>ブランドリフトサーベイオプション</a:t>
            </a:r>
            <a:endParaRPr sz="2000" b="1" i="0" u="none" strike="noStrike" cap="none">
              <a:solidFill>
                <a:srgbClr val="00003E"/>
              </a:solidFill>
              <a:latin typeface="Meiryo"/>
              <a:ea typeface="Meiryo"/>
              <a:cs typeface="Meiryo"/>
              <a:sym typeface="Meiryo"/>
            </a:endParaRPr>
          </a:p>
        </p:txBody>
      </p:sp>
      <p:pic>
        <p:nvPicPr>
          <p:cNvPr id="137" name="Google Shape;137;p5"/>
          <p:cNvPicPr preferRelativeResize="0"/>
          <p:nvPr/>
        </p:nvPicPr>
        <p:blipFill rotWithShape="1">
          <a:blip r:embed="rId4">
            <a:alphaModFix/>
          </a:blip>
          <a:srcRect/>
          <a:stretch/>
        </p:blipFill>
        <p:spPr>
          <a:xfrm>
            <a:off x="9599436" y="4192896"/>
            <a:ext cx="303157" cy="303157"/>
          </a:xfrm>
          <a:prstGeom prst="rect">
            <a:avLst/>
          </a:prstGeom>
          <a:noFill/>
          <a:ln>
            <a:noFill/>
          </a:ln>
        </p:spPr>
      </p:pic>
      <p:pic>
        <p:nvPicPr>
          <p:cNvPr id="138" name="Google Shape;138;p5"/>
          <p:cNvPicPr preferRelativeResize="0"/>
          <p:nvPr/>
        </p:nvPicPr>
        <p:blipFill rotWithShape="1">
          <a:blip r:embed="rId5">
            <a:alphaModFix/>
          </a:blip>
          <a:srcRect/>
          <a:stretch/>
        </p:blipFill>
        <p:spPr>
          <a:xfrm>
            <a:off x="9934166" y="4192896"/>
            <a:ext cx="303157" cy="303157"/>
          </a:xfrm>
          <a:prstGeom prst="rect">
            <a:avLst/>
          </a:prstGeom>
          <a:noFill/>
          <a:ln>
            <a:noFill/>
          </a:ln>
        </p:spPr>
      </p:pic>
      <p:grpSp>
        <p:nvGrpSpPr>
          <p:cNvPr id="139" name="Google Shape;139;p5"/>
          <p:cNvGrpSpPr/>
          <p:nvPr/>
        </p:nvGrpSpPr>
        <p:grpSpPr>
          <a:xfrm>
            <a:off x="6285766" y="2037712"/>
            <a:ext cx="2501483" cy="2604264"/>
            <a:chOff x="6325317" y="2037712"/>
            <a:chExt cx="2501483" cy="2604264"/>
          </a:xfrm>
        </p:grpSpPr>
        <p:sp>
          <p:nvSpPr>
            <p:cNvPr id="140" name="Google Shape;140;p5"/>
            <p:cNvSpPr/>
            <p:nvPr/>
          </p:nvSpPr>
          <p:spPr>
            <a:xfrm>
              <a:off x="6325317" y="2037712"/>
              <a:ext cx="2501483" cy="274421"/>
            </a:xfrm>
            <a:prstGeom prst="chevron">
              <a:avLst>
                <a:gd name="adj" fmla="val 31421"/>
              </a:avLst>
            </a:prstGeom>
            <a:solidFill>
              <a:schemeClr val="accent1"/>
            </a:solidFill>
            <a:ln>
              <a:noFill/>
            </a:ln>
          </p:spPr>
          <p:txBody>
            <a:bodyPr spcFirstLastPara="1" wrap="square" lIns="91425" tIns="45700" rIns="91425" bIns="45700" anchor="b" anchorCtr="0">
              <a:noAutofit/>
            </a:bodyPr>
            <a:lstStyle/>
            <a:p>
              <a:pPr marL="0" marR="0" lvl="0" indent="0" algn="ctr" rtl="0">
                <a:spcBef>
                  <a:spcPts val="0"/>
                </a:spcBef>
                <a:spcAft>
                  <a:spcPts val="0"/>
                </a:spcAft>
                <a:buNone/>
              </a:pPr>
              <a:r>
                <a:rPr lang="ja-JP" sz="1050" b="1" i="0" u="none" strike="noStrike" cap="none">
                  <a:solidFill>
                    <a:schemeClr val="lt1"/>
                  </a:solidFill>
                  <a:latin typeface="+mn-ea"/>
                  <a:ea typeface="+mn-ea"/>
                  <a:cs typeface="Calibri"/>
                  <a:sym typeface="Calibri"/>
                </a:rPr>
                <a:t>サーベイを実施</a:t>
              </a:r>
              <a:endParaRPr sz="1050" b="1" i="0" u="none" strike="noStrike" cap="none" dirty="0">
                <a:solidFill>
                  <a:schemeClr val="lt1"/>
                </a:solidFill>
                <a:latin typeface="+mn-ea"/>
                <a:ea typeface="+mn-ea"/>
                <a:cs typeface="Calibri"/>
                <a:sym typeface="Calibri"/>
              </a:endParaRPr>
            </a:p>
          </p:txBody>
        </p:sp>
        <p:sp>
          <p:nvSpPr>
            <p:cNvPr id="141" name="Google Shape;141;p5"/>
            <p:cNvSpPr txBox="1"/>
            <p:nvPr/>
          </p:nvSpPr>
          <p:spPr>
            <a:xfrm>
              <a:off x="6600310" y="4426532"/>
              <a:ext cx="1963999"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800" b="0" i="0" u="none" strike="noStrike" cap="none">
                  <a:solidFill>
                    <a:srgbClr val="3F3F3F"/>
                  </a:solidFill>
                  <a:latin typeface="+mn-ea"/>
                  <a:ea typeface="+mn-ea"/>
                  <a:cs typeface="Calibri"/>
                  <a:sym typeface="Calibri"/>
                </a:rPr>
                <a:t>■ブランド認知、好意、利用意向 など</a:t>
              </a:r>
              <a:endParaRPr dirty="0">
                <a:latin typeface="+mn-ea"/>
                <a:ea typeface="+mn-ea"/>
              </a:endParaRPr>
            </a:p>
          </p:txBody>
        </p:sp>
        <p:sp>
          <p:nvSpPr>
            <p:cNvPr id="142" name="Google Shape;142;p5"/>
            <p:cNvSpPr txBox="1"/>
            <p:nvPr/>
          </p:nvSpPr>
          <p:spPr>
            <a:xfrm>
              <a:off x="6546774" y="2457972"/>
              <a:ext cx="535724" cy="2000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700" b="1">
                  <a:solidFill>
                    <a:srgbClr val="BFBFBF"/>
                  </a:solidFill>
                  <a:latin typeface="+mn-ea"/>
                  <a:ea typeface="+mn-ea"/>
                  <a:cs typeface="Calibri"/>
                  <a:sym typeface="Calibri"/>
                </a:rPr>
                <a:t>Sample</a:t>
              </a:r>
              <a:endParaRPr sz="700" b="1" dirty="0">
                <a:solidFill>
                  <a:srgbClr val="BFBFBF"/>
                </a:solidFill>
                <a:latin typeface="+mn-ea"/>
                <a:ea typeface="+mn-ea"/>
                <a:cs typeface="Calibri"/>
                <a:sym typeface="Calibri"/>
              </a:endParaRPr>
            </a:p>
          </p:txBody>
        </p:sp>
      </p:grpSp>
      <p:sp>
        <p:nvSpPr>
          <p:cNvPr id="143" name="Google Shape;143;p5"/>
          <p:cNvSpPr/>
          <p:nvPr/>
        </p:nvSpPr>
        <p:spPr>
          <a:xfrm>
            <a:off x="3137696" y="3375754"/>
            <a:ext cx="299258" cy="320342"/>
          </a:xfrm>
          <a:prstGeom prst="rightArrow">
            <a:avLst>
              <a:gd name="adj1" fmla="val 50000"/>
              <a:gd name="adj2" fmla="val 50000"/>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4" name="Google Shape;144;p5"/>
          <p:cNvSpPr/>
          <p:nvPr/>
        </p:nvSpPr>
        <p:spPr>
          <a:xfrm>
            <a:off x="5980715" y="3375754"/>
            <a:ext cx="299258" cy="320342"/>
          </a:xfrm>
          <a:prstGeom prst="rightArrow">
            <a:avLst>
              <a:gd name="adj1" fmla="val 50000"/>
              <a:gd name="adj2" fmla="val 50000"/>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5" name="Google Shape;145;p5"/>
          <p:cNvSpPr/>
          <p:nvPr/>
        </p:nvSpPr>
        <p:spPr>
          <a:xfrm>
            <a:off x="8835499" y="3375754"/>
            <a:ext cx="299258" cy="320342"/>
          </a:xfrm>
          <a:prstGeom prst="rightArrow">
            <a:avLst>
              <a:gd name="adj1" fmla="val 50000"/>
              <a:gd name="adj2" fmla="val 50000"/>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aphicFrame>
        <p:nvGraphicFramePr>
          <p:cNvPr id="146" name="Google Shape;146;p5"/>
          <p:cNvGraphicFramePr/>
          <p:nvPr/>
        </p:nvGraphicFramePr>
        <p:xfrm>
          <a:off x="587375" y="4961622"/>
          <a:ext cx="11017250" cy="1162575"/>
        </p:xfrm>
        <a:graphic>
          <a:graphicData uri="http://schemas.openxmlformats.org/drawingml/2006/table">
            <a:tbl>
              <a:tblPr firstRow="1" bandRow="1">
                <a:noFill/>
              </a:tblPr>
              <a:tblGrid>
                <a:gridCol w="2226025">
                  <a:extLst>
                    <a:ext uri="{9D8B030D-6E8A-4147-A177-3AD203B41FA5}">
                      <a16:colId xmlns:a16="http://schemas.microsoft.com/office/drawing/2014/main" val="20000"/>
                    </a:ext>
                  </a:extLst>
                </a:gridCol>
                <a:gridCol w="8791225">
                  <a:extLst>
                    <a:ext uri="{9D8B030D-6E8A-4147-A177-3AD203B41FA5}">
                      <a16:colId xmlns:a16="http://schemas.microsoft.com/office/drawing/2014/main" val="20001"/>
                    </a:ext>
                  </a:extLst>
                </a:gridCol>
              </a:tblGrid>
              <a:tr h="387525">
                <a:tc>
                  <a:txBody>
                    <a:bodyPr/>
                    <a:lstStyle/>
                    <a:p>
                      <a:pPr marL="0" marR="0" lvl="0" indent="0" algn="ctr" rtl="0">
                        <a:spcBef>
                          <a:spcPts val="0"/>
                        </a:spcBef>
                        <a:spcAft>
                          <a:spcPts val="0"/>
                        </a:spcAft>
                        <a:buNone/>
                      </a:pPr>
                      <a:r>
                        <a:rPr lang="ja-JP" sz="1050" b="1">
                          <a:solidFill>
                            <a:schemeClr val="lt1"/>
                          </a:solidFill>
                          <a:latin typeface="Meiryo"/>
                          <a:ea typeface="Meiryo"/>
                          <a:cs typeface="Meiryo"/>
                          <a:sym typeface="Meiryo"/>
                        </a:rPr>
                        <a:t>商品説明</a:t>
                      </a:r>
                      <a:endParaRPr dirty="0"/>
                    </a:p>
                  </a:txBody>
                  <a:tcPr marL="91450" marR="91450" marT="45725" marB="45725"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00000"/>
                        </a:lnSpc>
                        <a:spcBef>
                          <a:spcPts val="0"/>
                        </a:spcBef>
                        <a:spcAft>
                          <a:spcPts val="0"/>
                        </a:spcAft>
                        <a:buClr>
                          <a:srgbClr val="0C0C0C"/>
                        </a:buClr>
                        <a:buSzPts val="1050"/>
                        <a:buFont typeface="Calibri"/>
                        <a:buNone/>
                      </a:pPr>
                      <a:r>
                        <a:rPr lang="ja-JP" sz="1000" b="0">
                          <a:solidFill>
                            <a:srgbClr val="0C0C0C"/>
                          </a:solidFill>
                          <a:latin typeface="+mn-ea"/>
                          <a:ea typeface="+mn-ea"/>
                          <a:cs typeface="Calibri"/>
                          <a:sym typeface="Calibri"/>
                        </a:rPr>
                        <a:t>広告</a:t>
                      </a:r>
                      <a:r>
                        <a:rPr lang="ja-JP" altLang="en-US" sz="1000" b="0">
                          <a:solidFill>
                            <a:srgbClr val="0C0C0C"/>
                          </a:solidFill>
                          <a:latin typeface="+mn-ea"/>
                          <a:ea typeface="+mn-ea"/>
                          <a:cs typeface="Calibri"/>
                          <a:sym typeface="Calibri"/>
                        </a:rPr>
                        <a:t>記事</a:t>
                      </a:r>
                      <a:r>
                        <a:rPr lang="ja-JP" sz="1000" b="0">
                          <a:solidFill>
                            <a:srgbClr val="0C0C0C"/>
                          </a:solidFill>
                          <a:latin typeface="+mn-ea"/>
                          <a:ea typeface="+mn-ea"/>
                          <a:cs typeface="Calibri"/>
                          <a:sym typeface="Calibri"/>
                        </a:rPr>
                        <a:t>接触者</a:t>
                      </a:r>
                      <a:r>
                        <a:rPr lang="ja-JP" altLang="en-US" sz="1000" b="0">
                          <a:solidFill>
                            <a:srgbClr val="0C0C0C"/>
                          </a:solidFill>
                          <a:latin typeface="+mn-ea"/>
                          <a:ea typeface="+mn-ea"/>
                          <a:cs typeface="Calibri"/>
                          <a:sym typeface="Calibri"/>
                        </a:rPr>
                        <a:t>・</a:t>
                      </a:r>
                      <a:r>
                        <a:rPr lang="ja-JP" sz="1000" b="0">
                          <a:solidFill>
                            <a:srgbClr val="0C0C0C"/>
                          </a:solidFill>
                          <a:latin typeface="+mn-ea"/>
                          <a:ea typeface="+mn-ea"/>
                          <a:cs typeface="Calibri"/>
                          <a:sym typeface="Calibri"/>
                        </a:rPr>
                        <a:t>非接触者に対し、ブランド認知度・利用経験・利用意向などの項目を設定し、アンケート調査を実施</a:t>
                      </a:r>
                      <a:endParaRPr sz="1000" dirty="0">
                        <a:latin typeface="+mn-ea"/>
                        <a:ea typeface="+mn-ea"/>
                      </a:endParaRPr>
                    </a:p>
                  </a:txBody>
                  <a:tcPr marL="91450" marR="91450" marT="45725" marB="45725"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0"/>
                  </a:ext>
                </a:extLst>
              </a:tr>
              <a:tr h="387525">
                <a:tc>
                  <a:txBody>
                    <a:bodyPr/>
                    <a:lstStyle/>
                    <a:p>
                      <a:pPr marL="0" marR="0" lvl="0" indent="0" algn="ctr" rtl="0">
                        <a:spcBef>
                          <a:spcPts val="0"/>
                        </a:spcBef>
                        <a:spcAft>
                          <a:spcPts val="0"/>
                        </a:spcAft>
                        <a:buNone/>
                      </a:pPr>
                      <a:r>
                        <a:rPr lang="ja-JP" sz="1050" b="1">
                          <a:solidFill>
                            <a:schemeClr val="lt1"/>
                          </a:solidFill>
                          <a:latin typeface="Meiryo"/>
                          <a:ea typeface="Meiryo"/>
                          <a:cs typeface="Meiryo"/>
                          <a:sym typeface="Meiryo"/>
                        </a:rPr>
                        <a:t>アンケートの配信方法</a:t>
                      </a:r>
                      <a:endParaRPr sz="1050" b="1" dirty="0">
                        <a:solidFill>
                          <a:schemeClr val="lt1"/>
                        </a:solidFill>
                        <a:latin typeface="Meiryo"/>
                        <a:ea typeface="Meiryo"/>
                        <a:cs typeface="Meiryo"/>
                        <a:sym typeface="Meiryo"/>
                      </a:endParaRPr>
                    </a:p>
                  </a:txBody>
                  <a:tcPr marL="91450" marR="91450" marT="45725" marB="45725"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00000"/>
                        </a:lnSpc>
                        <a:spcBef>
                          <a:spcPts val="0"/>
                        </a:spcBef>
                        <a:spcAft>
                          <a:spcPts val="0"/>
                        </a:spcAft>
                        <a:buClr>
                          <a:srgbClr val="0C0C0C"/>
                        </a:buClr>
                        <a:buSzPts val="1050"/>
                        <a:buFont typeface="Calibri"/>
                        <a:buNone/>
                      </a:pPr>
                      <a:r>
                        <a:rPr lang="ja-JP" sz="1000" b="0">
                          <a:solidFill>
                            <a:srgbClr val="0C0C0C"/>
                          </a:solidFill>
                          <a:latin typeface="+mn-ea"/>
                          <a:ea typeface="+mn-ea"/>
                          <a:cs typeface="Calibri"/>
                          <a:sym typeface="Calibri"/>
                        </a:rPr>
                        <a:t>アンケートモニタの中から</a:t>
                      </a:r>
                      <a:r>
                        <a:rPr lang="ja-JP" sz="1000" b="0" i="0" u="none" strike="noStrike">
                          <a:solidFill>
                            <a:srgbClr val="0C0C0C"/>
                          </a:solidFill>
                          <a:latin typeface="+mn-ea"/>
                          <a:ea typeface="+mn-ea"/>
                          <a:cs typeface="Calibri"/>
                          <a:sym typeface="Calibri"/>
                        </a:rPr>
                        <a:t>広告</a:t>
                      </a:r>
                      <a:r>
                        <a:rPr lang="ja-JP" altLang="en-US" sz="1000" b="0" i="0" u="none" strike="noStrike">
                          <a:solidFill>
                            <a:srgbClr val="0C0C0C"/>
                          </a:solidFill>
                          <a:latin typeface="+mn-ea"/>
                          <a:ea typeface="+mn-ea"/>
                          <a:cs typeface="Calibri"/>
                          <a:sym typeface="Calibri"/>
                        </a:rPr>
                        <a:t>記事</a:t>
                      </a:r>
                      <a:r>
                        <a:rPr lang="ja-JP" sz="1000" b="0" i="0" u="none" strike="noStrike">
                          <a:solidFill>
                            <a:srgbClr val="0C0C0C"/>
                          </a:solidFill>
                          <a:latin typeface="+mn-ea"/>
                          <a:ea typeface="+mn-ea"/>
                          <a:cs typeface="Calibri"/>
                          <a:sym typeface="Calibri"/>
                        </a:rPr>
                        <a:t>接触ログの有無でユーザーを分類抽出し、対象者に対してLINEリサーチのLINE公式アカウントから回答を依頼</a:t>
                      </a:r>
                      <a:endParaRPr sz="1000" b="0" dirty="0">
                        <a:solidFill>
                          <a:srgbClr val="0C0C0C"/>
                        </a:solidFill>
                        <a:latin typeface="+mn-ea"/>
                        <a:ea typeface="+mn-ea"/>
                        <a:cs typeface="Calibri"/>
                        <a:sym typeface="Calibri"/>
                      </a:endParaRPr>
                    </a:p>
                  </a:txBody>
                  <a:tcPr marL="91450" marR="91450" marT="45725" marB="45725"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387525">
                <a:tc>
                  <a:txBody>
                    <a:bodyPr/>
                    <a:lstStyle/>
                    <a:p>
                      <a:pPr marL="0" marR="0" lvl="0" indent="0" algn="ctr" rtl="0">
                        <a:spcBef>
                          <a:spcPts val="0"/>
                        </a:spcBef>
                        <a:spcAft>
                          <a:spcPts val="0"/>
                        </a:spcAft>
                        <a:buNone/>
                      </a:pPr>
                      <a:r>
                        <a:rPr lang="ja-JP" sz="1050" b="1">
                          <a:solidFill>
                            <a:schemeClr val="lt1"/>
                          </a:solidFill>
                          <a:latin typeface="Meiryo"/>
                          <a:ea typeface="Meiryo"/>
                          <a:cs typeface="Meiryo"/>
                          <a:sym typeface="Meiryo"/>
                        </a:rPr>
                        <a:t>メリット</a:t>
                      </a:r>
                      <a:endParaRPr sz="1050" b="1" dirty="0">
                        <a:solidFill>
                          <a:schemeClr val="lt1"/>
                        </a:solidFill>
                        <a:latin typeface="Meiryo"/>
                        <a:ea typeface="Meiryo"/>
                        <a:cs typeface="Meiryo"/>
                        <a:sym typeface="Meiryo"/>
                      </a:endParaRPr>
                    </a:p>
                  </a:txBody>
                  <a:tcPr marL="91450" marR="91450" marT="45725" marB="45725"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chemeClr val="accent1"/>
                    </a:solidFill>
                  </a:tcPr>
                </a:tc>
                <a:tc>
                  <a:txBody>
                    <a:bodyPr/>
                    <a:lstStyle/>
                    <a:p>
                      <a:pPr marL="0" marR="0" lvl="0" indent="0" algn="l" rtl="0">
                        <a:spcBef>
                          <a:spcPts val="0"/>
                        </a:spcBef>
                        <a:spcAft>
                          <a:spcPts val="0"/>
                        </a:spcAft>
                        <a:buNone/>
                      </a:pPr>
                      <a:r>
                        <a:rPr lang="ja-JP" sz="1050" b="0">
                          <a:solidFill>
                            <a:srgbClr val="0C0C0C"/>
                          </a:solidFill>
                          <a:latin typeface="+mn-ea"/>
                          <a:ea typeface="+mn-ea"/>
                          <a:cs typeface="Calibri"/>
                          <a:sym typeface="Calibri"/>
                        </a:rPr>
                        <a:t>広告</a:t>
                      </a:r>
                      <a:r>
                        <a:rPr lang="ja-JP" altLang="en-US" sz="1050" b="0">
                          <a:solidFill>
                            <a:srgbClr val="0C0C0C"/>
                          </a:solidFill>
                          <a:latin typeface="+mn-ea"/>
                          <a:ea typeface="+mn-ea"/>
                          <a:cs typeface="Calibri"/>
                          <a:sym typeface="Calibri"/>
                        </a:rPr>
                        <a:t>記事</a:t>
                      </a:r>
                      <a:r>
                        <a:rPr lang="ja-JP" sz="1050" b="0">
                          <a:solidFill>
                            <a:srgbClr val="0C0C0C"/>
                          </a:solidFill>
                          <a:latin typeface="+mn-ea"/>
                          <a:ea typeface="+mn-ea"/>
                          <a:cs typeface="Calibri"/>
                          <a:sym typeface="Calibri"/>
                        </a:rPr>
                        <a:t>接触ログの有無別にユーザーの反応を知ることで、広告効果を正確に把握し、その後のマーケティング活動に活かすことが可能</a:t>
                      </a:r>
                      <a:endParaRPr dirty="0">
                        <a:latin typeface="+mn-ea"/>
                        <a:ea typeface="+mn-ea"/>
                      </a:endParaRPr>
                    </a:p>
                  </a:txBody>
                  <a:tcPr marL="91450" marR="91450" marT="45725" marB="45725"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bl>
          </a:graphicData>
        </a:graphic>
      </p:graphicFrame>
      <p:sp>
        <p:nvSpPr>
          <p:cNvPr id="147" name="Google Shape;147;p5"/>
          <p:cNvSpPr txBox="1"/>
          <p:nvPr/>
        </p:nvSpPr>
        <p:spPr>
          <a:xfrm>
            <a:off x="528142" y="4709984"/>
            <a:ext cx="2456300" cy="25391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050" b="1">
                <a:solidFill>
                  <a:srgbClr val="3F3F3F"/>
                </a:solidFill>
                <a:latin typeface="+mn-ea"/>
                <a:ea typeface="+mn-ea"/>
                <a:cs typeface="Calibri"/>
                <a:sym typeface="Calibri"/>
              </a:rPr>
              <a:t>【ブランドリフトサーベイ詳細】</a:t>
            </a:r>
            <a:endParaRPr sz="1050" b="1" dirty="0">
              <a:solidFill>
                <a:srgbClr val="3F3F3F"/>
              </a:solidFill>
              <a:latin typeface="+mn-ea"/>
              <a:ea typeface="+mn-ea"/>
              <a:cs typeface="Calibri"/>
              <a:sym typeface="Calibri"/>
            </a:endParaRPr>
          </a:p>
        </p:txBody>
      </p:sp>
      <p:grpSp>
        <p:nvGrpSpPr>
          <p:cNvPr id="148" name="Google Shape;148;p5"/>
          <p:cNvGrpSpPr/>
          <p:nvPr/>
        </p:nvGrpSpPr>
        <p:grpSpPr>
          <a:xfrm>
            <a:off x="9093499" y="2037712"/>
            <a:ext cx="2501483" cy="2458410"/>
            <a:chOff x="8826799" y="2037712"/>
            <a:chExt cx="2501483" cy="2458410"/>
          </a:xfrm>
        </p:grpSpPr>
        <p:sp>
          <p:nvSpPr>
            <p:cNvPr id="149" name="Google Shape;149;p5"/>
            <p:cNvSpPr/>
            <p:nvPr/>
          </p:nvSpPr>
          <p:spPr>
            <a:xfrm>
              <a:off x="8826799" y="2037712"/>
              <a:ext cx="2501483" cy="274421"/>
            </a:xfrm>
            <a:prstGeom prst="chevron">
              <a:avLst>
                <a:gd name="adj" fmla="val 31421"/>
              </a:avLst>
            </a:prstGeom>
            <a:solidFill>
              <a:schemeClr val="accent1"/>
            </a:solidFill>
            <a:ln>
              <a:noFill/>
            </a:ln>
          </p:spPr>
          <p:txBody>
            <a:bodyPr spcFirstLastPara="1" wrap="square" lIns="91425" tIns="45700" rIns="91425" bIns="45700" anchor="b" anchorCtr="0">
              <a:noAutofit/>
            </a:bodyPr>
            <a:lstStyle/>
            <a:p>
              <a:pPr marL="0" marR="0" lvl="0" indent="0" algn="ctr" rtl="0">
                <a:spcBef>
                  <a:spcPts val="0"/>
                </a:spcBef>
                <a:spcAft>
                  <a:spcPts val="0"/>
                </a:spcAft>
                <a:buNone/>
              </a:pPr>
              <a:r>
                <a:rPr lang="ja-JP" sz="1050" b="1">
                  <a:solidFill>
                    <a:schemeClr val="lt1"/>
                  </a:solidFill>
                  <a:latin typeface="+mn-ea"/>
                  <a:ea typeface="+mn-ea"/>
                  <a:cs typeface="Calibri"/>
                  <a:sym typeface="Calibri"/>
                </a:rPr>
                <a:t>調査結果を分析</a:t>
              </a:r>
              <a:endParaRPr sz="1050" b="1" dirty="0">
                <a:solidFill>
                  <a:schemeClr val="lt1"/>
                </a:solidFill>
                <a:latin typeface="+mn-ea"/>
                <a:ea typeface="+mn-ea"/>
                <a:cs typeface="Calibri"/>
                <a:sym typeface="Calibri"/>
              </a:endParaRPr>
            </a:p>
          </p:txBody>
        </p:sp>
        <p:sp>
          <p:nvSpPr>
            <p:cNvPr id="150" name="Google Shape;150;p5"/>
            <p:cNvSpPr txBox="1"/>
            <p:nvPr/>
          </p:nvSpPr>
          <p:spPr>
            <a:xfrm>
              <a:off x="9684405" y="2564795"/>
              <a:ext cx="800219"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800">
                  <a:solidFill>
                    <a:srgbClr val="3F3F3F"/>
                  </a:solidFill>
                  <a:latin typeface="+mn-ea"/>
                  <a:ea typeface="+mn-ea"/>
                  <a:cs typeface="Calibri"/>
                  <a:sym typeface="Calibri"/>
                </a:rPr>
                <a:t>＜利用意向＞</a:t>
              </a:r>
              <a:endParaRPr dirty="0">
                <a:latin typeface="+mn-ea"/>
                <a:ea typeface="+mn-ea"/>
              </a:endParaRPr>
            </a:p>
          </p:txBody>
        </p:sp>
        <p:grpSp>
          <p:nvGrpSpPr>
            <p:cNvPr id="151" name="Google Shape;151;p5"/>
            <p:cNvGrpSpPr/>
            <p:nvPr/>
          </p:nvGrpSpPr>
          <p:grpSpPr>
            <a:xfrm>
              <a:off x="9140361" y="2865126"/>
              <a:ext cx="1965916" cy="1630996"/>
              <a:chOff x="9361851" y="2985633"/>
              <a:chExt cx="1576328" cy="1307785"/>
            </a:xfrm>
          </p:grpSpPr>
          <p:sp>
            <p:nvSpPr>
              <p:cNvPr id="152" name="Google Shape;152;p5"/>
              <p:cNvSpPr/>
              <p:nvPr/>
            </p:nvSpPr>
            <p:spPr>
              <a:xfrm>
                <a:off x="10289685" y="2985633"/>
                <a:ext cx="417108" cy="741459"/>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3" name="Google Shape;153;p5"/>
              <p:cNvSpPr/>
              <p:nvPr/>
            </p:nvSpPr>
            <p:spPr>
              <a:xfrm>
                <a:off x="9560763" y="3438158"/>
                <a:ext cx="417108" cy="28893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154" name="Google Shape;154;p5"/>
              <p:cNvCxnSpPr/>
              <p:nvPr/>
            </p:nvCxnSpPr>
            <p:spPr>
              <a:xfrm>
                <a:off x="9480084" y="3727092"/>
                <a:ext cx="1321664" cy="0"/>
              </a:xfrm>
              <a:prstGeom prst="straightConnector1">
                <a:avLst/>
              </a:prstGeom>
              <a:noFill/>
              <a:ln w="9525" cap="flat" cmpd="sng">
                <a:solidFill>
                  <a:srgbClr val="BAB9B9"/>
                </a:solidFill>
                <a:prstDash val="solid"/>
                <a:miter lim="8000"/>
                <a:headEnd type="none" w="sm" len="sm"/>
                <a:tailEnd type="none" w="sm" len="sm"/>
              </a:ln>
            </p:spPr>
          </p:cxnSp>
          <p:sp>
            <p:nvSpPr>
              <p:cNvPr id="155" name="Google Shape;155;p5"/>
              <p:cNvSpPr txBox="1"/>
              <p:nvPr/>
            </p:nvSpPr>
            <p:spPr>
              <a:xfrm>
                <a:off x="10123248" y="3803386"/>
                <a:ext cx="814931" cy="17271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800">
                    <a:solidFill>
                      <a:srgbClr val="3F3F3F"/>
                    </a:solidFill>
                    <a:latin typeface="+mn-ea"/>
                    <a:ea typeface="+mn-ea"/>
                    <a:cs typeface="Calibri"/>
                    <a:sym typeface="Calibri"/>
                  </a:rPr>
                  <a:t>広告</a:t>
                </a:r>
                <a:r>
                  <a:rPr lang="ja-JP" altLang="en-US" sz="800">
                    <a:solidFill>
                      <a:srgbClr val="3F3F3F"/>
                    </a:solidFill>
                    <a:latin typeface="+mn-ea"/>
                    <a:ea typeface="+mn-ea"/>
                    <a:cs typeface="Calibri"/>
                    <a:sym typeface="Calibri"/>
                  </a:rPr>
                  <a:t>記事</a:t>
                </a:r>
                <a:r>
                  <a:rPr lang="ja-JP" sz="800">
                    <a:solidFill>
                      <a:srgbClr val="3F3F3F"/>
                    </a:solidFill>
                    <a:latin typeface="+mn-ea"/>
                    <a:ea typeface="+mn-ea"/>
                    <a:cs typeface="Calibri"/>
                    <a:sym typeface="Calibri"/>
                  </a:rPr>
                  <a:t>接触者  </a:t>
                </a:r>
                <a:endParaRPr sz="800" dirty="0">
                  <a:solidFill>
                    <a:srgbClr val="3F3F3F"/>
                  </a:solidFill>
                  <a:latin typeface="+mn-ea"/>
                  <a:ea typeface="+mn-ea"/>
                  <a:cs typeface="Calibri"/>
                  <a:sym typeface="Calibri"/>
                </a:endParaRPr>
              </a:p>
            </p:txBody>
          </p:sp>
          <p:sp>
            <p:nvSpPr>
              <p:cNvPr id="156" name="Google Shape;156;p5"/>
              <p:cNvSpPr txBox="1"/>
              <p:nvPr/>
            </p:nvSpPr>
            <p:spPr>
              <a:xfrm>
                <a:off x="9361851" y="3803386"/>
                <a:ext cx="814932" cy="17271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800">
                    <a:solidFill>
                      <a:srgbClr val="3F3F3F"/>
                    </a:solidFill>
                    <a:latin typeface="+mn-ea"/>
                    <a:ea typeface="+mn-ea"/>
                    <a:cs typeface="Calibri"/>
                    <a:sym typeface="Calibri"/>
                  </a:rPr>
                  <a:t>広告</a:t>
                </a:r>
                <a:r>
                  <a:rPr lang="ja-JP" altLang="en-US" sz="800">
                    <a:solidFill>
                      <a:srgbClr val="3F3F3F"/>
                    </a:solidFill>
                    <a:latin typeface="+mn-ea"/>
                    <a:ea typeface="+mn-ea"/>
                    <a:cs typeface="Calibri"/>
                    <a:sym typeface="Calibri"/>
                  </a:rPr>
                  <a:t>記事</a:t>
                </a:r>
                <a:r>
                  <a:rPr lang="ja-JP" sz="800">
                    <a:solidFill>
                      <a:srgbClr val="3F3F3F"/>
                    </a:solidFill>
                    <a:latin typeface="+mn-ea"/>
                    <a:ea typeface="+mn-ea"/>
                    <a:cs typeface="Calibri"/>
                    <a:sym typeface="Calibri"/>
                  </a:rPr>
                  <a:t>非接触者</a:t>
                </a:r>
                <a:endParaRPr sz="800" dirty="0">
                  <a:solidFill>
                    <a:srgbClr val="3F3F3F"/>
                  </a:solidFill>
                  <a:latin typeface="+mn-ea"/>
                  <a:ea typeface="+mn-ea"/>
                  <a:cs typeface="Calibri"/>
                  <a:sym typeface="Calibri"/>
                </a:endParaRPr>
              </a:p>
            </p:txBody>
          </p:sp>
          <p:pic>
            <p:nvPicPr>
              <p:cNvPr id="157" name="Google Shape;157;p5"/>
              <p:cNvPicPr preferRelativeResize="0"/>
              <p:nvPr/>
            </p:nvPicPr>
            <p:blipFill rotWithShape="1">
              <a:blip r:embed="rId6">
                <a:alphaModFix/>
              </a:blip>
              <a:srcRect/>
              <a:stretch/>
            </p:blipFill>
            <p:spPr>
              <a:xfrm>
                <a:off x="10269315" y="4038381"/>
                <a:ext cx="253268" cy="253268"/>
              </a:xfrm>
              <a:prstGeom prst="rect">
                <a:avLst/>
              </a:prstGeom>
              <a:noFill/>
              <a:ln>
                <a:noFill/>
              </a:ln>
            </p:spPr>
          </p:pic>
          <p:pic>
            <p:nvPicPr>
              <p:cNvPr id="158" name="Google Shape;158;p5"/>
              <p:cNvPicPr preferRelativeResize="0"/>
              <p:nvPr/>
            </p:nvPicPr>
            <p:blipFill rotWithShape="1">
              <a:blip r:embed="rId7">
                <a:alphaModFix/>
              </a:blip>
              <a:srcRect/>
              <a:stretch/>
            </p:blipFill>
            <p:spPr>
              <a:xfrm>
                <a:off x="10525053" y="4040150"/>
                <a:ext cx="253268" cy="253268"/>
              </a:xfrm>
              <a:prstGeom prst="rect">
                <a:avLst/>
              </a:prstGeom>
              <a:noFill/>
              <a:ln>
                <a:noFill/>
              </a:ln>
            </p:spPr>
          </p:pic>
        </p:grpSp>
        <p:cxnSp>
          <p:nvCxnSpPr>
            <p:cNvPr id="159" name="Google Shape;159;p5"/>
            <p:cNvCxnSpPr/>
            <p:nvPr/>
          </p:nvCxnSpPr>
          <p:spPr>
            <a:xfrm rot="10800000" flipH="1">
              <a:off x="9908631" y="2881470"/>
              <a:ext cx="310267" cy="468748"/>
            </a:xfrm>
            <a:prstGeom prst="straightConnector1">
              <a:avLst/>
            </a:prstGeom>
            <a:noFill/>
            <a:ln w="9525" cap="flat" cmpd="sng">
              <a:solidFill>
                <a:schemeClr val="accent4"/>
              </a:solidFill>
              <a:prstDash val="solid"/>
              <a:miter lim="8000"/>
              <a:headEnd type="none" w="sm" len="sm"/>
              <a:tailEnd type="triangle" w="med" len="med"/>
            </a:ln>
          </p:spPr>
        </p:cxnSp>
      </p:grpSp>
      <p:grpSp>
        <p:nvGrpSpPr>
          <p:cNvPr id="160" name="Google Shape;160;p5"/>
          <p:cNvGrpSpPr/>
          <p:nvPr/>
        </p:nvGrpSpPr>
        <p:grpSpPr>
          <a:xfrm>
            <a:off x="6573835" y="2653179"/>
            <a:ext cx="1925345" cy="1712533"/>
            <a:chOff x="6739039" y="2653179"/>
            <a:chExt cx="1925345" cy="1712533"/>
          </a:xfrm>
        </p:grpSpPr>
        <p:pic>
          <p:nvPicPr>
            <p:cNvPr id="161" name="Google Shape;161;p5"/>
            <p:cNvPicPr preferRelativeResize="0"/>
            <p:nvPr/>
          </p:nvPicPr>
          <p:blipFill rotWithShape="1">
            <a:blip r:embed="rId8">
              <a:alphaModFix/>
            </a:blip>
            <a:srcRect/>
            <a:stretch/>
          </p:blipFill>
          <p:spPr>
            <a:xfrm>
              <a:off x="7740699" y="2653179"/>
              <a:ext cx="923685" cy="1712533"/>
            </a:xfrm>
            <a:prstGeom prst="rect">
              <a:avLst/>
            </a:prstGeom>
            <a:noFill/>
            <a:ln w="9525" cap="flat" cmpd="sng">
              <a:solidFill>
                <a:srgbClr val="E5E5E5"/>
              </a:solidFill>
              <a:prstDash val="solid"/>
              <a:round/>
              <a:headEnd type="none" w="sm" len="sm"/>
              <a:tailEnd type="none" w="sm" len="sm"/>
            </a:ln>
          </p:spPr>
        </p:pic>
        <p:pic>
          <p:nvPicPr>
            <p:cNvPr id="162" name="Google Shape;162;p5"/>
            <p:cNvPicPr preferRelativeResize="0"/>
            <p:nvPr/>
          </p:nvPicPr>
          <p:blipFill rotWithShape="1">
            <a:blip r:embed="rId9">
              <a:alphaModFix/>
            </a:blip>
            <a:srcRect/>
            <a:stretch/>
          </p:blipFill>
          <p:spPr>
            <a:xfrm>
              <a:off x="6739039" y="2653179"/>
              <a:ext cx="923685" cy="1712533"/>
            </a:xfrm>
            <a:prstGeom prst="rect">
              <a:avLst/>
            </a:prstGeom>
            <a:noFill/>
            <a:ln w="9525" cap="flat" cmpd="sng">
              <a:solidFill>
                <a:srgbClr val="E5E5E5"/>
              </a:solidFill>
              <a:prstDash val="solid"/>
              <a:round/>
              <a:headEnd type="none" w="sm" len="sm"/>
              <a:tailEnd type="none" w="sm" len="sm"/>
            </a:ln>
          </p:spPr>
        </p:pic>
      </p:grpSp>
      <p:grpSp>
        <p:nvGrpSpPr>
          <p:cNvPr id="163" name="Google Shape;163;p5"/>
          <p:cNvGrpSpPr/>
          <p:nvPr/>
        </p:nvGrpSpPr>
        <p:grpSpPr>
          <a:xfrm>
            <a:off x="595344" y="2050626"/>
            <a:ext cx="2487577" cy="2505533"/>
            <a:chOff x="646620" y="2050626"/>
            <a:chExt cx="2487577" cy="2505533"/>
          </a:xfrm>
        </p:grpSpPr>
        <p:grpSp>
          <p:nvGrpSpPr>
            <p:cNvPr id="164" name="Google Shape;164;p5"/>
            <p:cNvGrpSpPr/>
            <p:nvPr/>
          </p:nvGrpSpPr>
          <p:grpSpPr>
            <a:xfrm>
              <a:off x="892007" y="4139680"/>
              <a:ext cx="1996802" cy="416479"/>
              <a:chOff x="884141" y="4139680"/>
              <a:chExt cx="1996802" cy="416479"/>
            </a:xfrm>
          </p:grpSpPr>
          <p:pic>
            <p:nvPicPr>
              <p:cNvPr id="165" name="Google Shape;165;p5"/>
              <p:cNvPicPr preferRelativeResize="0"/>
              <p:nvPr/>
            </p:nvPicPr>
            <p:blipFill rotWithShape="1">
              <a:blip r:embed="rId4">
                <a:alphaModFix/>
              </a:blip>
              <a:srcRect/>
              <a:stretch/>
            </p:blipFill>
            <p:spPr>
              <a:xfrm>
                <a:off x="884141" y="4139680"/>
                <a:ext cx="403502" cy="403502"/>
              </a:xfrm>
              <a:prstGeom prst="rect">
                <a:avLst/>
              </a:prstGeom>
              <a:noFill/>
              <a:ln>
                <a:noFill/>
              </a:ln>
            </p:spPr>
          </p:pic>
          <p:pic>
            <p:nvPicPr>
              <p:cNvPr id="166" name="Google Shape;166;p5"/>
              <p:cNvPicPr preferRelativeResize="0"/>
              <p:nvPr/>
            </p:nvPicPr>
            <p:blipFill rotWithShape="1">
              <a:blip r:embed="rId5">
                <a:alphaModFix/>
              </a:blip>
              <a:srcRect/>
              <a:stretch/>
            </p:blipFill>
            <p:spPr>
              <a:xfrm>
                <a:off x="1415241" y="4139680"/>
                <a:ext cx="403502" cy="403502"/>
              </a:xfrm>
              <a:prstGeom prst="rect">
                <a:avLst/>
              </a:prstGeom>
              <a:noFill/>
              <a:ln>
                <a:noFill/>
              </a:ln>
            </p:spPr>
          </p:pic>
          <p:pic>
            <p:nvPicPr>
              <p:cNvPr id="167" name="Google Shape;167;p5"/>
              <p:cNvPicPr preferRelativeResize="0"/>
              <p:nvPr/>
            </p:nvPicPr>
            <p:blipFill rotWithShape="1">
              <a:blip r:embed="rId10">
                <a:alphaModFix/>
              </a:blip>
              <a:srcRect/>
              <a:stretch/>
            </p:blipFill>
            <p:spPr>
              <a:xfrm>
                <a:off x="1946341" y="4152657"/>
                <a:ext cx="403502" cy="403502"/>
              </a:xfrm>
              <a:prstGeom prst="rect">
                <a:avLst/>
              </a:prstGeom>
              <a:noFill/>
              <a:ln>
                <a:noFill/>
              </a:ln>
            </p:spPr>
          </p:pic>
          <p:pic>
            <p:nvPicPr>
              <p:cNvPr id="168" name="Google Shape;168;p5"/>
              <p:cNvPicPr preferRelativeResize="0"/>
              <p:nvPr/>
            </p:nvPicPr>
            <p:blipFill rotWithShape="1">
              <a:blip r:embed="rId11">
                <a:alphaModFix/>
              </a:blip>
              <a:srcRect/>
              <a:stretch/>
            </p:blipFill>
            <p:spPr>
              <a:xfrm>
                <a:off x="2477441" y="4152657"/>
                <a:ext cx="403502" cy="403502"/>
              </a:xfrm>
              <a:prstGeom prst="rect">
                <a:avLst/>
              </a:prstGeom>
              <a:noFill/>
              <a:ln>
                <a:noFill/>
              </a:ln>
            </p:spPr>
          </p:pic>
        </p:grpSp>
        <p:sp>
          <p:nvSpPr>
            <p:cNvPr id="169" name="Google Shape;169;p5"/>
            <p:cNvSpPr/>
            <p:nvPr/>
          </p:nvSpPr>
          <p:spPr>
            <a:xfrm>
              <a:off x="1135087" y="3276656"/>
              <a:ext cx="1510887" cy="32512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0" name="Google Shape;170;p5"/>
            <p:cNvSpPr/>
            <p:nvPr/>
          </p:nvSpPr>
          <p:spPr>
            <a:xfrm>
              <a:off x="646620" y="2050626"/>
              <a:ext cx="2487577" cy="276203"/>
            </a:xfrm>
            <a:prstGeom prst="homePlate">
              <a:avLst>
                <a:gd name="adj" fmla="val 31541"/>
              </a:avLst>
            </a:prstGeom>
            <a:solidFill>
              <a:schemeClr val="accent1"/>
            </a:solidFill>
            <a:ln>
              <a:noFill/>
            </a:ln>
          </p:spPr>
          <p:txBody>
            <a:bodyPr spcFirstLastPara="1" wrap="square" lIns="91425" tIns="45700" rIns="91425" bIns="45700" anchor="b" anchorCtr="0">
              <a:noAutofit/>
            </a:bodyPr>
            <a:lstStyle/>
            <a:p>
              <a:pPr marL="0" marR="0" lvl="0" indent="0" algn="ctr" rtl="0">
                <a:spcBef>
                  <a:spcPts val="0"/>
                </a:spcBef>
                <a:spcAft>
                  <a:spcPts val="0"/>
                </a:spcAft>
                <a:buNone/>
              </a:pPr>
              <a:r>
                <a:rPr lang="ja-JP" sz="1050" b="1">
                  <a:solidFill>
                    <a:schemeClr val="lt1"/>
                  </a:solidFill>
                  <a:latin typeface="+mn-ea"/>
                  <a:ea typeface="+mn-ea"/>
                  <a:cs typeface="Calibri"/>
                  <a:sym typeface="Calibri"/>
                </a:rPr>
                <a:t>広告</a:t>
              </a:r>
              <a:r>
                <a:rPr lang="ja-JP" altLang="en-US" sz="1050" b="1">
                  <a:solidFill>
                    <a:schemeClr val="lt1"/>
                  </a:solidFill>
                  <a:latin typeface="+mn-ea"/>
                  <a:ea typeface="+mn-ea"/>
                  <a:cs typeface="Calibri"/>
                  <a:sym typeface="Calibri"/>
                </a:rPr>
                <a:t>記事</a:t>
              </a:r>
              <a:r>
                <a:rPr lang="ja-JP" sz="1050" b="1">
                  <a:solidFill>
                    <a:schemeClr val="lt1"/>
                  </a:solidFill>
                  <a:latin typeface="+mn-ea"/>
                  <a:ea typeface="+mn-ea"/>
                  <a:cs typeface="Calibri"/>
                  <a:sym typeface="Calibri"/>
                </a:rPr>
                <a:t>配信</a:t>
              </a:r>
              <a:endParaRPr sz="1050" b="1" dirty="0">
                <a:solidFill>
                  <a:schemeClr val="lt1"/>
                </a:solidFill>
                <a:latin typeface="+mn-ea"/>
                <a:ea typeface="+mn-ea"/>
                <a:cs typeface="Calibri"/>
                <a:sym typeface="Calibri"/>
              </a:endParaRPr>
            </a:p>
          </p:txBody>
        </p:sp>
      </p:grpSp>
      <p:grpSp>
        <p:nvGrpSpPr>
          <p:cNvPr id="171" name="Google Shape;171;p5"/>
          <p:cNvGrpSpPr/>
          <p:nvPr/>
        </p:nvGrpSpPr>
        <p:grpSpPr>
          <a:xfrm>
            <a:off x="3261077" y="2037712"/>
            <a:ext cx="2758080" cy="2609224"/>
            <a:chOff x="3390693" y="2037712"/>
            <a:chExt cx="2758080" cy="2609224"/>
          </a:xfrm>
        </p:grpSpPr>
        <p:grpSp>
          <p:nvGrpSpPr>
            <p:cNvPr id="172" name="Google Shape;172;p5"/>
            <p:cNvGrpSpPr/>
            <p:nvPr/>
          </p:nvGrpSpPr>
          <p:grpSpPr>
            <a:xfrm>
              <a:off x="3390693" y="2596845"/>
              <a:ext cx="2758080" cy="2050091"/>
              <a:chOff x="3406812" y="2596845"/>
              <a:chExt cx="2758080" cy="2050091"/>
            </a:xfrm>
          </p:grpSpPr>
          <p:sp>
            <p:nvSpPr>
              <p:cNvPr id="173" name="Google Shape;173;p5"/>
              <p:cNvSpPr txBox="1"/>
              <p:nvPr/>
            </p:nvSpPr>
            <p:spPr>
              <a:xfrm>
                <a:off x="3406812" y="4431533"/>
                <a:ext cx="1118185" cy="21540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800">
                    <a:solidFill>
                      <a:srgbClr val="3F3F3F"/>
                    </a:solidFill>
                    <a:latin typeface="+mn-ea"/>
                    <a:ea typeface="+mn-ea"/>
                    <a:cs typeface="Calibri"/>
                    <a:sym typeface="Calibri"/>
                  </a:rPr>
                  <a:t>広告</a:t>
                </a:r>
                <a:r>
                  <a:rPr lang="ja-JP" altLang="en-US" sz="800">
                    <a:solidFill>
                      <a:srgbClr val="3F3F3F"/>
                    </a:solidFill>
                    <a:latin typeface="+mn-ea"/>
                    <a:ea typeface="+mn-ea"/>
                    <a:cs typeface="Calibri"/>
                    <a:sym typeface="Calibri"/>
                  </a:rPr>
                  <a:t>記事</a:t>
                </a:r>
                <a:r>
                  <a:rPr lang="ja-JP" sz="800">
                    <a:solidFill>
                      <a:srgbClr val="3F3F3F"/>
                    </a:solidFill>
                    <a:latin typeface="+mn-ea"/>
                    <a:ea typeface="+mn-ea"/>
                    <a:cs typeface="Calibri"/>
                    <a:sym typeface="Calibri"/>
                  </a:rPr>
                  <a:t>非接触者</a:t>
                </a:r>
                <a:endParaRPr sz="800" dirty="0">
                  <a:solidFill>
                    <a:srgbClr val="3F3F3F"/>
                  </a:solidFill>
                  <a:latin typeface="+mn-ea"/>
                  <a:ea typeface="+mn-ea"/>
                  <a:cs typeface="Calibri"/>
                  <a:sym typeface="Calibri"/>
                </a:endParaRPr>
              </a:p>
            </p:txBody>
          </p:sp>
          <p:sp>
            <p:nvSpPr>
              <p:cNvPr id="174" name="Google Shape;174;p5"/>
              <p:cNvSpPr/>
              <p:nvPr/>
            </p:nvSpPr>
            <p:spPr>
              <a:xfrm>
                <a:off x="4097953" y="2596845"/>
                <a:ext cx="1464250" cy="1464248"/>
              </a:xfrm>
              <a:prstGeom prst="ellipse">
                <a:avLst/>
              </a:prstGeom>
              <a:solidFill>
                <a:srgbClr val="00003E">
                  <a:alpha val="1019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5" name="Google Shape;175;p5"/>
              <p:cNvSpPr/>
              <p:nvPr/>
            </p:nvSpPr>
            <p:spPr>
              <a:xfrm>
                <a:off x="4383355" y="2934499"/>
                <a:ext cx="893446" cy="893444"/>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6" name="Google Shape;176;p5"/>
              <p:cNvSpPr txBox="1"/>
              <p:nvPr/>
            </p:nvSpPr>
            <p:spPr>
              <a:xfrm>
                <a:off x="4298351" y="2715119"/>
                <a:ext cx="1063455" cy="21544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800" b="1">
                    <a:solidFill>
                      <a:srgbClr val="0D0D0D"/>
                    </a:solidFill>
                    <a:latin typeface="+mn-ea"/>
                    <a:ea typeface="+mn-ea"/>
                    <a:cs typeface="Calibri"/>
                    <a:sym typeface="Calibri"/>
                  </a:rPr>
                  <a:t>LINEユーザー</a:t>
                </a:r>
                <a:endParaRPr sz="1800" b="1" dirty="0">
                  <a:solidFill>
                    <a:srgbClr val="0D0D0D"/>
                  </a:solidFill>
                  <a:latin typeface="+mn-ea"/>
                  <a:ea typeface="+mn-ea"/>
                  <a:cs typeface="Calibri"/>
                  <a:sym typeface="Calibri"/>
                </a:endParaRPr>
              </a:p>
            </p:txBody>
          </p:sp>
          <p:sp>
            <p:nvSpPr>
              <p:cNvPr id="177" name="Google Shape;177;p5"/>
              <p:cNvSpPr txBox="1"/>
              <p:nvPr/>
            </p:nvSpPr>
            <p:spPr>
              <a:xfrm>
                <a:off x="4481265" y="3059140"/>
                <a:ext cx="697627" cy="5847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800" b="1">
                    <a:solidFill>
                      <a:schemeClr val="lt1"/>
                    </a:solidFill>
                    <a:latin typeface="+mn-ea"/>
                    <a:ea typeface="+mn-ea"/>
                    <a:cs typeface="Calibri"/>
                    <a:sym typeface="Calibri"/>
                  </a:rPr>
                  <a:t>LINE</a:t>
                </a:r>
                <a:endParaRPr dirty="0">
                  <a:latin typeface="+mn-ea"/>
                  <a:ea typeface="+mn-ea"/>
                </a:endParaRPr>
              </a:p>
              <a:p>
                <a:pPr marL="0" marR="0" lvl="0" indent="0" algn="ctr" rtl="0">
                  <a:spcBef>
                    <a:spcPts val="0"/>
                  </a:spcBef>
                  <a:spcAft>
                    <a:spcPts val="0"/>
                  </a:spcAft>
                  <a:buNone/>
                </a:pPr>
                <a:r>
                  <a:rPr lang="ja-JP" sz="800" b="1">
                    <a:solidFill>
                      <a:schemeClr val="lt1"/>
                    </a:solidFill>
                    <a:latin typeface="+mn-ea"/>
                    <a:ea typeface="+mn-ea"/>
                    <a:cs typeface="Calibri"/>
                    <a:sym typeface="Calibri"/>
                  </a:rPr>
                  <a:t>リサーチ</a:t>
                </a:r>
                <a:endParaRPr sz="800" b="1" dirty="0">
                  <a:solidFill>
                    <a:schemeClr val="lt1"/>
                  </a:solidFill>
                  <a:latin typeface="+mn-ea"/>
                  <a:ea typeface="+mn-ea"/>
                  <a:cs typeface="Calibri"/>
                  <a:sym typeface="Calibri"/>
                </a:endParaRPr>
              </a:p>
              <a:p>
                <a:pPr marL="0" marR="0" lvl="0" indent="0" algn="ctr" rtl="0">
                  <a:spcBef>
                    <a:spcPts val="0"/>
                  </a:spcBef>
                  <a:spcAft>
                    <a:spcPts val="0"/>
                  </a:spcAft>
                  <a:buNone/>
                </a:pPr>
                <a:r>
                  <a:rPr lang="ja-JP" sz="800" b="1">
                    <a:solidFill>
                      <a:schemeClr val="lt1"/>
                    </a:solidFill>
                    <a:latin typeface="+mn-ea"/>
                    <a:ea typeface="+mn-ea"/>
                    <a:cs typeface="Calibri"/>
                    <a:sym typeface="Calibri"/>
                  </a:rPr>
                  <a:t>アンケート</a:t>
                </a:r>
                <a:endParaRPr sz="800" b="1" dirty="0">
                  <a:solidFill>
                    <a:schemeClr val="lt1"/>
                  </a:solidFill>
                  <a:latin typeface="+mn-ea"/>
                  <a:ea typeface="+mn-ea"/>
                  <a:cs typeface="Calibri"/>
                  <a:sym typeface="Calibri"/>
                </a:endParaRPr>
              </a:p>
              <a:p>
                <a:pPr marL="0" marR="0" lvl="0" indent="0" algn="ctr" rtl="0">
                  <a:spcBef>
                    <a:spcPts val="0"/>
                  </a:spcBef>
                  <a:spcAft>
                    <a:spcPts val="0"/>
                  </a:spcAft>
                  <a:buNone/>
                </a:pPr>
                <a:r>
                  <a:rPr lang="ja-JP" sz="800" b="1">
                    <a:solidFill>
                      <a:schemeClr val="lt1"/>
                    </a:solidFill>
                    <a:latin typeface="+mn-ea"/>
                    <a:ea typeface="+mn-ea"/>
                    <a:cs typeface="Calibri"/>
                    <a:sym typeface="Calibri"/>
                  </a:rPr>
                  <a:t>モニタ</a:t>
                </a:r>
                <a:endParaRPr sz="800" b="1" dirty="0">
                  <a:solidFill>
                    <a:schemeClr val="lt1"/>
                  </a:solidFill>
                  <a:latin typeface="+mn-ea"/>
                  <a:ea typeface="+mn-ea"/>
                  <a:cs typeface="Calibri"/>
                  <a:sym typeface="Calibri"/>
                </a:endParaRPr>
              </a:p>
            </p:txBody>
          </p:sp>
          <p:pic>
            <p:nvPicPr>
              <p:cNvPr id="178" name="Google Shape;178;p5"/>
              <p:cNvPicPr preferRelativeResize="0"/>
              <p:nvPr/>
            </p:nvPicPr>
            <p:blipFill rotWithShape="1">
              <a:blip r:embed="rId4">
                <a:alphaModFix/>
              </a:blip>
              <a:srcRect/>
              <a:stretch/>
            </p:blipFill>
            <p:spPr>
              <a:xfrm>
                <a:off x="3534906" y="3960412"/>
                <a:ext cx="403502" cy="403502"/>
              </a:xfrm>
              <a:prstGeom prst="rect">
                <a:avLst/>
              </a:prstGeom>
              <a:noFill/>
              <a:ln>
                <a:noFill/>
              </a:ln>
            </p:spPr>
          </p:pic>
          <p:pic>
            <p:nvPicPr>
              <p:cNvPr id="179" name="Google Shape;179;p5"/>
              <p:cNvPicPr preferRelativeResize="0"/>
              <p:nvPr/>
            </p:nvPicPr>
            <p:blipFill rotWithShape="1">
              <a:blip r:embed="rId5">
                <a:alphaModFix/>
              </a:blip>
              <a:srcRect/>
              <a:stretch/>
            </p:blipFill>
            <p:spPr>
              <a:xfrm>
                <a:off x="3967915" y="3960412"/>
                <a:ext cx="403502" cy="403502"/>
              </a:xfrm>
              <a:prstGeom prst="rect">
                <a:avLst/>
              </a:prstGeom>
              <a:noFill/>
              <a:ln>
                <a:noFill/>
              </a:ln>
            </p:spPr>
          </p:pic>
          <p:pic>
            <p:nvPicPr>
              <p:cNvPr id="180" name="Google Shape;180;p5"/>
              <p:cNvPicPr preferRelativeResize="0"/>
              <p:nvPr/>
            </p:nvPicPr>
            <p:blipFill rotWithShape="1">
              <a:blip r:embed="rId10">
                <a:alphaModFix/>
              </a:blip>
              <a:srcRect/>
              <a:stretch/>
            </p:blipFill>
            <p:spPr>
              <a:xfrm>
                <a:off x="5290718" y="3964612"/>
                <a:ext cx="403502" cy="403502"/>
              </a:xfrm>
              <a:prstGeom prst="rect">
                <a:avLst/>
              </a:prstGeom>
              <a:noFill/>
              <a:ln>
                <a:noFill/>
              </a:ln>
            </p:spPr>
          </p:pic>
          <p:pic>
            <p:nvPicPr>
              <p:cNvPr id="181" name="Google Shape;181;p5"/>
              <p:cNvPicPr preferRelativeResize="0"/>
              <p:nvPr/>
            </p:nvPicPr>
            <p:blipFill rotWithShape="1">
              <a:blip r:embed="rId11">
                <a:alphaModFix/>
              </a:blip>
              <a:srcRect/>
              <a:stretch/>
            </p:blipFill>
            <p:spPr>
              <a:xfrm>
                <a:off x="5721749" y="3966379"/>
                <a:ext cx="403502" cy="403502"/>
              </a:xfrm>
              <a:prstGeom prst="rect">
                <a:avLst/>
              </a:prstGeom>
              <a:noFill/>
              <a:ln>
                <a:noFill/>
              </a:ln>
            </p:spPr>
          </p:pic>
          <p:sp>
            <p:nvSpPr>
              <p:cNvPr id="182" name="Google Shape;182;p5"/>
              <p:cNvSpPr txBox="1"/>
              <p:nvPr/>
            </p:nvSpPr>
            <p:spPr>
              <a:xfrm>
                <a:off x="5268563" y="4431533"/>
                <a:ext cx="896329" cy="21540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800">
                    <a:solidFill>
                      <a:srgbClr val="3F3F3F"/>
                    </a:solidFill>
                    <a:latin typeface="+mn-ea"/>
                    <a:ea typeface="+mn-ea"/>
                    <a:cs typeface="Calibri"/>
                    <a:sym typeface="Calibri"/>
                  </a:rPr>
                  <a:t>広告</a:t>
                </a:r>
                <a:r>
                  <a:rPr lang="ja-JP" altLang="en-US" sz="800">
                    <a:solidFill>
                      <a:srgbClr val="3F3F3F"/>
                    </a:solidFill>
                    <a:latin typeface="+mn-ea"/>
                    <a:ea typeface="+mn-ea"/>
                    <a:cs typeface="Calibri"/>
                    <a:sym typeface="Calibri"/>
                  </a:rPr>
                  <a:t>記事</a:t>
                </a:r>
                <a:r>
                  <a:rPr lang="ja-JP" sz="800">
                    <a:solidFill>
                      <a:srgbClr val="3F3F3F"/>
                    </a:solidFill>
                    <a:latin typeface="+mn-ea"/>
                    <a:ea typeface="+mn-ea"/>
                    <a:cs typeface="Calibri"/>
                    <a:sym typeface="Calibri"/>
                  </a:rPr>
                  <a:t>接触者</a:t>
                </a:r>
                <a:endParaRPr sz="800" dirty="0">
                  <a:solidFill>
                    <a:srgbClr val="3F3F3F"/>
                  </a:solidFill>
                  <a:latin typeface="+mn-ea"/>
                  <a:ea typeface="+mn-ea"/>
                  <a:cs typeface="Calibri"/>
                  <a:sym typeface="Calibri"/>
                </a:endParaRPr>
              </a:p>
            </p:txBody>
          </p:sp>
          <p:cxnSp>
            <p:nvCxnSpPr>
              <p:cNvPr id="183" name="Google Shape;183;p5"/>
              <p:cNvCxnSpPr/>
              <p:nvPr/>
            </p:nvCxnSpPr>
            <p:spPr>
              <a:xfrm flipH="1">
                <a:off x="4242938" y="3697101"/>
                <a:ext cx="267233" cy="240798"/>
              </a:xfrm>
              <a:prstGeom prst="straightConnector1">
                <a:avLst/>
              </a:prstGeom>
              <a:noFill/>
              <a:ln w="19050" cap="flat" cmpd="sng">
                <a:solidFill>
                  <a:srgbClr val="00003E"/>
                </a:solidFill>
                <a:prstDash val="solid"/>
                <a:miter lim="8000"/>
                <a:headEnd type="none" w="sm" len="sm"/>
                <a:tailEnd type="none" w="sm" len="sm"/>
              </a:ln>
            </p:spPr>
          </p:cxnSp>
          <p:cxnSp>
            <p:nvCxnSpPr>
              <p:cNvPr id="184" name="Google Shape;184;p5"/>
              <p:cNvCxnSpPr/>
              <p:nvPr/>
            </p:nvCxnSpPr>
            <p:spPr>
              <a:xfrm>
                <a:off x="5129114" y="3697101"/>
                <a:ext cx="263739" cy="240798"/>
              </a:xfrm>
              <a:prstGeom prst="straightConnector1">
                <a:avLst/>
              </a:prstGeom>
              <a:noFill/>
              <a:ln w="19050" cap="flat" cmpd="sng">
                <a:solidFill>
                  <a:srgbClr val="00003E"/>
                </a:solidFill>
                <a:prstDash val="solid"/>
                <a:miter lim="8000"/>
                <a:headEnd type="none" w="sm" len="sm"/>
                <a:tailEnd type="none" w="sm" len="sm"/>
              </a:ln>
            </p:spPr>
          </p:cxnSp>
        </p:grpSp>
        <p:sp>
          <p:nvSpPr>
            <p:cNvPr id="185" name="Google Shape;185;p5"/>
            <p:cNvSpPr/>
            <p:nvPr/>
          </p:nvSpPr>
          <p:spPr>
            <a:xfrm>
              <a:off x="3563218" y="2037712"/>
              <a:ext cx="2501483" cy="274421"/>
            </a:xfrm>
            <a:prstGeom prst="chevron">
              <a:avLst>
                <a:gd name="adj" fmla="val 31421"/>
              </a:avLst>
            </a:prstGeom>
            <a:solidFill>
              <a:schemeClr val="accent1"/>
            </a:solidFill>
            <a:ln>
              <a:noFill/>
            </a:ln>
          </p:spPr>
          <p:txBody>
            <a:bodyPr spcFirstLastPara="1" wrap="square" lIns="91425" tIns="45700" rIns="91425" bIns="45700" anchor="b" anchorCtr="0">
              <a:noAutofit/>
            </a:bodyPr>
            <a:lstStyle/>
            <a:p>
              <a:pPr marL="0" marR="0" lvl="0" indent="0" algn="ctr" rtl="0">
                <a:spcBef>
                  <a:spcPts val="0"/>
                </a:spcBef>
                <a:spcAft>
                  <a:spcPts val="0"/>
                </a:spcAft>
                <a:buNone/>
              </a:pPr>
              <a:r>
                <a:rPr lang="ja-JP" sz="1050" b="1">
                  <a:solidFill>
                    <a:schemeClr val="lt1"/>
                  </a:solidFill>
                  <a:latin typeface="+mn-ea"/>
                  <a:ea typeface="+mn-ea"/>
                  <a:cs typeface="Calibri"/>
                  <a:sym typeface="Calibri"/>
                </a:rPr>
                <a:t>広告</a:t>
              </a:r>
              <a:r>
                <a:rPr lang="ja-JP" altLang="en-US" sz="1050" b="1">
                  <a:solidFill>
                    <a:schemeClr val="lt1"/>
                  </a:solidFill>
                  <a:latin typeface="+mn-ea"/>
                  <a:ea typeface="+mn-ea"/>
                  <a:cs typeface="Calibri"/>
                  <a:sym typeface="Calibri"/>
                </a:rPr>
                <a:t>記事</a:t>
              </a:r>
              <a:r>
                <a:rPr lang="ja-JP" sz="1050" b="1">
                  <a:solidFill>
                    <a:schemeClr val="lt1"/>
                  </a:solidFill>
                  <a:latin typeface="+mn-ea"/>
                  <a:ea typeface="+mn-ea"/>
                  <a:cs typeface="Calibri"/>
                  <a:sym typeface="Calibri"/>
                </a:rPr>
                <a:t>接触者</a:t>
              </a:r>
              <a:r>
                <a:rPr lang="ja-JP" altLang="en-US" sz="1050" b="1">
                  <a:solidFill>
                    <a:schemeClr val="lt1"/>
                  </a:solidFill>
                  <a:latin typeface="+mn-ea"/>
                  <a:ea typeface="+mn-ea"/>
                  <a:cs typeface="Calibri"/>
                  <a:sym typeface="Calibri"/>
                </a:rPr>
                <a:t>・非接触者</a:t>
              </a:r>
              <a:r>
                <a:rPr lang="ja-JP" sz="1050" b="1">
                  <a:solidFill>
                    <a:schemeClr val="lt1"/>
                  </a:solidFill>
                  <a:latin typeface="+mn-ea"/>
                  <a:ea typeface="+mn-ea"/>
                  <a:cs typeface="Calibri"/>
                  <a:sym typeface="Calibri"/>
                </a:rPr>
                <a:t>を抽出</a:t>
              </a:r>
              <a:endParaRPr sz="1050" b="1" dirty="0">
                <a:solidFill>
                  <a:schemeClr val="lt1"/>
                </a:solidFill>
                <a:latin typeface="+mn-ea"/>
                <a:ea typeface="+mn-ea"/>
                <a:cs typeface="Calibri"/>
                <a:sym typeface="Calibri"/>
              </a:endParaRPr>
            </a:p>
          </p:txBody>
        </p:sp>
      </p:grpSp>
      <p:sp>
        <p:nvSpPr>
          <p:cNvPr id="186" name="Google Shape;186;p5"/>
          <p:cNvSpPr txBox="1"/>
          <p:nvPr/>
        </p:nvSpPr>
        <p:spPr>
          <a:xfrm>
            <a:off x="567857" y="1104290"/>
            <a:ext cx="11014609" cy="792088"/>
          </a:xfrm>
          <a:prstGeom prst="rect">
            <a:avLst/>
          </a:prstGeom>
          <a:noFill/>
          <a:ln>
            <a:noFill/>
          </a:ln>
        </p:spPr>
        <p:txBody>
          <a:bodyPr spcFirstLastPara="1" wrap="square" lIns="0" tIns="0" rIns="0" bIns="0" anchor="ctr" anchorCtr="0">
            <a:noAutofit/>
          </a:bodyPr>
          <a:lstStyle/>
          <a:p>
            <a:pPr marL="0" marR="0" lvl="0" indent="0" algn="l" rtl="0">
              <a:lnSpc>
                <a:spcPct val="130000"/>
              </a:lnSpc>
              <a:spcBef>
                <a:spcPts val="0"/>
              </a:spcBef>
              <a:spcAft>
                <a:spcPts val="0"/>
              </a:spcAft>
              <a:buClr>
                <a:srgbClr val="0C0C0C"/>
              </a:buClr>
              <a:buSzPts val="1400"/>
              <a:buFont typeface="Arial"/>
              <a:buNone/>
            </a:pPr>
            <a:r>
              <a:rPr lang="ja-JP" sz="1400" b="0" i="0" u="none" strike="noStrike" cap="none">
                <a:solidFill>
                  <a:srgbClr val="0C0C0C"/>
                </a:solidFill>
                <a:latin typeface="Meiryo"/>
                <a:ea typeface="Meiryo"/>
                <a:cs typeface="Meiryo"/>
                <a:sym typeface="Meiryo"/>
              </a:rPr>
              <a:t>広告記事接触の有無でユーザーを分類抽出し、それぞれのユーザーに対して業界最大級のリサーチプラットフォーム『LINEリサーチ』を利用して、ブランドリフト調査が実施できます。該当広告記事への接触者と非接触者に対し、ブランド認知度・利用経験・好意度・利用意向などを聴取することで、広告効果を把握しその後のマーケティング活動に活かすことができます。</a:t>
            </a:r>
            <a:endParaRPr dirty="0"/>
          </a:p>
        </p:txBody>
      </p:sp>
      <p:sp>
        <p:nvSpPr>
          <p:cNvPr id="187" name="Google Shape;187;p5"/>
          <p:cNvSpPr/>
          <p:nvPr/>
        </p:nvSpPr>
        <p:spPr>
          <a:xfrm>
            <a:off x="1922883" y="2570784"/>
            <a:ext cx="1149236" cy="1544126"/>
          </a:xfrm>
          <a:prstGeom prst="round2SameRect">
            <a:avLst>
              <a:gd name="adj1" fmla="val 10195"/>
              <a:gd name="adj2" fmla="val 0"/>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Meiryo"/>
              <a:ea typeface="Meiryo"/>
              <a:cs typeface="Meiryo"/>
              <a:sym typeface="Meiryo"/>
            </a:endParaRPr>
          </a:p>
        </p:txBody>
      </p:sp>
      <p:pic>
        <p:nvPicPr>
          <p:cNvPr id="188" name="Google Shape;188;p5"/>
          <p:cNvPicPr preferRelativeResize="0"/>
          <p:nvPr/>
        </p:nvPicPr>
        <p:blipFill rotWithShape="1">
          <a:blip r:embed="rId12">
            <a:alphaModFix/>
          </a:blip>
          <a:srcRect b="15053"/>
          <a:stretch/>
        </p:blipFill>
        <p:spPr>
          <a:xfrm>
            <a:off x="2010009" y="2700020"/>
            <a:ext cx="969890" cy="1414890"/>
          </a:xfrm>
          <a:prstGeom prst="rect">
            <a:avLst/>
          </a:prstGeom>
          <a:noFill/>
          <a:ln>
            <a:noFill/>
          </a:ln>
        </p:spPr>
      </p:pic>
      <p:sp>
        <p:nvSpPr>
          <p:cNvPr id="189" name="Google Shape;189;p5"/>
          <p:cNvSpPr txBox="1"/>
          <p:nvPr/>
        </p:nvSpPr>
        <p:spPr>
          <a:xfrm>
            <a:off x="375823" y="2393830"/>
            <a:ext cx="1593997"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900">
                <a:solidFill>
                  <a:schemeClr val="dk1"/>
                </a:solidFill>
                <a:latin typeface="Meiryo"/>
                <a:ea typeface="Meiryo"/>
                <a:cs typeface="Meiryo"/>
                <a:sym typeface="Meiryo"/>
              </a:rPr>
              <a:t>1. DIGEST Spot配信</a:t>
            </a:r>
            <a:endParaRPr sz="900" dirty="0">
              <a:solidFill>
                <a:schemeClr val="dk1"/>
              </a:solidFill>
              <a:latin typeface="Meiryo"/>
              <a:ea typeface="Meiryo"/>
              <a:cs typeface="Meiryo"/>
              <a:sym typeface="Meiryo"/>
            </a:endParaRPr>
          </a:p>
        </p:txBody>
      </p:sp>
      <p:sp>
        <p:nvSpPr>
          <p:cNvPr id="190" name="Google Shape;190;p5"/>
          <p:cNvSpPr txBox="1"/>
          <p:nvPr/>
        </p:nvSpPr>
        <p:spPr>
          <a:xfrm>
            <a:off x="1632258" y="2389091"/>
            <a:ext cx="1593997"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900">
                <a:solidFill>
                  <a:schemeClr val="dk1"/>
                </a:solidFill>
                <a:latin typeface="Meiryo"/>
                <a:ea typeface="Meiryo"/>
                <a:cs typeface="Meiryo"/>
                <a:sym typeface="Meiryo"/>
              </a:rPr>
              <a:t>2. 広告記事に接触</a:t>
            </a:r>
            <a:endParaRPr sz="900" dirty="0">
              <a:solidFill>
                <a:schemeClr val="dk1"/>
              </a:solidFill>
              <a:latin typeface="Meiryo"/>
              <a:ea typeface="Meiryo"/>
              <a:cs typeface="Meiryo"/>
              <a:sym typeface="Meiryo"/>
            </a:endParaRPr>
          </a:p>
        </p:txBody>
      </p:sp>
      <p:sp>
        <p:nvSpPr>
          <p:cNvPr id="191" name="Google Shape;191;p5"/>
          <p:cNvSpPr/>
          <p:nvPr/>
        </p:nvSpPr>
        <p:spPr>
          <a:xfrm>
            <a:off x="610994" y="2574280"/>
            <a:ext cx="1149236" cy="1540629"/>
          </a:xfrm>
          <a:prstGeom prst="round2SameRect">
            <a:avLst>
              <a:gd name="adj1" fmla="val 10195"/>
              <a:gd name="adj2" fmla="val 0"/>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Meiryo"/>
              <a:ea typeface="Meiryo"/>
              <a:cs typeface="Meiryo"/>
              <a:sym typeface="Meiryo"/>
            </a:endParaRPr>
          </a:p>
        </p:txBody>
      </p:sp>
      <p:pic>
        <p:nvPicPr>
          <p:cNvPr id="192" name="Google Shape;192;p5" descr="グラフィカル ユーザー インターフェイス, Web サイト&#10;&#10;自動的に生成された説明"/>
          <p:cNvPicPr preferRelativeResize="0"/>
          <p:nvPr/>
        </p:nvPicPr>
        <p:blipFill rotWithShape="1">
          <a:blip r:embed="rId13">
            <a:alphaModFix/>
          </a:blip>
          <a:srcRect b="15503"/>
          <a:stretch/>
        </p:blipFill>
        <p:spPr>
          <a:xfrm>
            <a:off x="702523" y="2700313"/>
            <a:ext cx="967513" cy="1407519"/>
          </a:xfrm>
          <a:prstGeom prst="rect">
            <a:avLst/>
          </a:prstGeom>
          <a:noFill/>
          <a:ln>
            <a:noFill/>
          </a:ln>
        </p:spPr>
      </p:pic>
      <p:sp>
        <p:nvSpPr>
          <p:cNvPr id="193" name="Google Shape;193;p5"/>
          <p:cNvSpPr/>
          <p:nvPr/>
        </p:nvSpPr>
        <p:spPr>
          <a:xfrm>
            <a:off x="1782199" y="3385461"/>
            <a:ext cx="132438" cy="345452"/>
          </a:xfrm>
          <a:custGeom>
            <a:avLst/>
            <a:gdLst/>
            <a:ahLst/>
            <a:cxnLst/>
            <a:rect l="l" t="t" r="r" b="b"/>
            <a:pathLst>
              <a:path w="159385" h="364489" extrusionOk="0">
                <a:moveTo>
                  <a:pt x="0" y="0"/>
                </a:moveTo>
                <a:lnTo>
                  <a:pt x="0" y="364185"/>
                </a:lnTo>
                <a:lnTo>
                  <a:pt x="158826" y="182092"/>
                </a:lnTo>
                <a:lnTo>
                  <a:pt x="0" y="0"/>
                </a:lnTo>
                <a:close/>
              </a:path>
            </a:pathLst>
          </a:custGeom>
          <a:solidFill>
            <a:srgbClr val="BFBFBF"/>
          </a:solidFill>
          <a:ln w="9525" cap="flat" cmpd="sng">
            <a:solidFill>
              <a:srgbClr val="BFBFB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600">
              <a:solidFill>
                <a:schemeClr val="dk1"/>
              </a:solidFill>
              <a:latin typeface="Meiryo"/>
              <a:ea typeface="Meiryo"/>
              <a:cs typeface="Meiryo"/>
              <a:sym typeface="Meiryo"/>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356DF5-1163-64E2-3EEF-EA35F1AE2351}"/>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A04E9B5-0966-076E-95A5-C14523366FE6}"/>
              </a:ext>
            </a:extLst>
          </p:cNvPr>
          <p:cNvSpPr>
            <a:spLocks noGrp="1"/>
          </p:cNvSpPr>
          <p:nvPr>
            <p:ph type="body" sz="quarter" idx="12"/>
          </p:nvPr>
        </p:nvSpPr>
        <p:spPr>
          <a:xfrm>
            <a:off x="587922" y="67514"/>
            <a:ext cx="968503" cy="410840"/>
          </a:xfrm>
        </p:spPr>
        <p:txBody>
          <a:bodyPr/>
          <a:lstStyle/>
          <a:p>
            <a:pPr marL="0" indent="0">
              <a:buNone/>
            </a:pPr>
            <a:r>
              <a:rPr lang="ja-JP" altLang="en-US"/>
              <a:t>オプション</a:t>
            </a:r>
          </a:p>
        </p:txBody>
      </p:sp>
      <p:pic>
        <p:nvPicPr>
          <p:cNvPr id="6" name="図プレースホルダー 8" descr="アイコン&#10;&#10;自動的に生成された説明">
            <a:extLst>
              <a:ext uri="{FF2B5EF4-FFF2-40B4-BE49-F238E27FC236}">
                <a16:creationId xmlns:a16="http://schemas.microsoft.com/office/drawing/2014/main" id="{FAA820C2-D71D-1146-2EFC-96E87C8ABBFD}"/>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AEDD83F3-5734-A927-FBFB-798B5E3069FA}"/>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ブランドリフトサーベイオプション</a:t>
            </a:r>
            <a:endParaRPr lang="en-US" altLang="ja-JP" sz="2000">
              <a:latin typeface="メイリオ" panose="020B0604030504040204" pitchFamily="34" charset="-128"/>
              <a:ea typeface="メイリオ" panose="020B0604030504040204" pitchFamily="34" charset="-128"/>
            </a:endParaRPr>
          </a:p>
        </p:txBody>
      </p:sp>
      <p:sp>
        <p:nvSpPr>
          <p:cNvPr id="4" name="object 6">
            <a:extLst>
              <a:ext uri="{FF2B5EF4-FFF2-40B4-BE49-F238E27FC236}">
                <a16:creationId xmlns:a16="http://schemas.microsoft.com/office/drawing/2014/main" id="{1CAAE244-F330-D0C7-FAD6-DF898EF65861}"/>
              </a:ext>
            </a:extLst>
          </p:cNvPr>
          <p:cNvSpPr txBox="1"/>
          <p:nvPr/>
        </p:nvSpPr>
        <p:spPr>
          <a:xfrm>
            <a:off x="7119317" y="4716003"/>
            <a:ext cx="627077" cy="137252"/>
          </a:xfrm>
          <a:prstGeom prst="rect">
            <a:avLst/>
          </a:prstGeom>
        </p:spPr>
        <p:txBody>
          <a:bodyPr vert="horz" wrap="square" lIns="0" tIns="14005" rIns="0" bIns="0" rtlCol="0">
            <a:spAutoFit/>
          </a:bodyPr>
          <a:lstStyle/>
          <a:p>
            <a:pPr marL="14004">
              <a:spcBef>
                <a:spcPts val="110"/>
              </a:spcBef>
            </a:pPr>
            <a:r>
              <a:rPr lang="ja-JP" altLang="en-US" sz="800">
                <a:solidFill>
                  <a:srgbClr val="999999"/>
                </a:solidFill>
                <a:latin typeface="Meiryo" panose="020B0604030504040204" pitchFamily="34" charset="-128"/>
                <a:ea typeface="Meiryo" panose="020B0604030504040204" pitchFamily="34" charset="-128"/>
                <a:cs typeface="Arial Unicode MS"/>
              </a:rPr>
              <a:t>納品物</a:t>
            </a:r>
            <a:endParaRPr sz="800" dirty="0">
              <a:latin typeface="Meiryo" panose="020B0604030504040204" pitchFamily="34" charset="-128"/>
              <a:ea typeface="Meiryo" panose="020B0604030504040204" pitchFamily="34" charset="-128"/>
              <a:cs typeface="Arial Unicode MS"/>
            </a:endParaRPr>
          </a:p>
        </p:txBody>
      </p:sp>
      <p:sp>
        <p:nvSpPr>
          <p:cNvPr id="5" name="object 7">
            <a:extLst>
              <a:ext uri="{FF2B5EF4-FFF2-40B4-BE49-F238E27FC236}">
                <a16:creationId xmlns:a16="http://schemas.microsoft.com/office/drawing/2014/main" id="{6A9B74DF-4179-806E-CF46-F6F2BACDE9D5}"/>
              </a:ext>
            </a:extLst>
          </p:cNvPr>
          <p:cNvSpPr txBox="1"/>
          <p:nvPr/>
        </p:nvSpPr>
        <p:spPr>
          <a:xfrm>
            <a:off x="7109597" y="1582202"/>
            <a:ext cx="439335" cy="137252"/>
          </a:xfrm>
          <a:prstGeom prst="rect">
            <a:avLst/>
          </a:prstGeom>
        </p:spPr>
        <p:txBody>
          <a:bodyPr vert="horz" wrap="square" lIns="0" tIns="14005" rIns="0" bIns="0" rtlCol="0">
            <a:spAutoFit/>
          </a:bodyPr>
          <a:lstStyle/>
          <a:p>
            <a:pPr marL="14004">
              <a:spcBef>
                <a:spcPts val="110"/>
              </a:spcBef>
            </a:pPr>
            <a:r>
              <a:rPr lang="ja-JP" altLang="en-US" sz="800">
                <a:solidFill>
                  <a:srgbClr val="999999"/>
                </a:solidFill>
                <a:latin typeface="Meiryo" panose="020B0604030504040204" pitchFamily="34" charset="-128"/>
                <a:ea typeface="Meiryo" panose="020B0604030504040204" pitchFamily="34" charset="-128"/>
                <a:cs typeface="Arial Unicode MS"/>
              </a:rPr>
              <a:t>手法</a:t>
            </a:r>
            <a:endParaRPr sz="800" dirty="0">
              <a:latin typeface="Meiryo" panose="020B0604030504040204" pitchFamily="34" charset="-128"/>
              <a:ea typeface="Meiryo" panose="020B0604030504040204" pitchFamily="34" charset="-128"/>
              <a:cs typeface="Arial Unicode MS"/>
            </a:endParaRPr>
          </a:p>
        </p:txBody>
      </p:sp>
      <p:sp>
        <p:nvSpPr>
          <p:cNvPr id="8" name="object 8">
            <a:extLst>
              <a:ext uri="{FF2B5EF4-FFF2-40B4-BE49-F238E27FC236}">
                <a16:creationId xmlns:a16="http://schemas.microsoft.com/office/drawing/2014/main" id="{E0C0C512-2639-9136-CF2D-9C02DA67B8CC}"/>
              </a:ext>
            </a:extLst>
          </p:cNvPr>
          <p:cNvSpPr txBox="1"/>
          <p:nvPr/>
        </p:nvSpPr>
        <p:spPr>
          <a:xfrm>
            <a:off x="8186116" y="1841654"/>
            <a:ext cx="4740229" cy="562622"/>
          </a:xfrm>
          <a:prstGeom prst="rect">
            <a:avLst/>
          </a:prstGeom>
        </p:spPr>
        <p:txBody>
          <a:bodyPr vert="horz" wrap="square" lIns="0" tIns="64421" rIns="0" bIns="0" rtlCol="0">
            <a:spAutoFit/>
          </a:bodyPr>
          <a:lstStyle/>
          <a:p>
            <a:pPr marL="17505" algn="just">
              <a:spcBef>
                <a:spcPts val="506"/>
              </a:spcBef>
            </a:pP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ライトプラン：記事接触者＋記事非接触者</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 </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計</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1,000</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サンプル</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7505">
              <a:spcBef>
                <a:spcPts val="506"/>
              </a:spcBef>
            </a:pP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プレミアムプラン：記事接触者＋記事非接触者</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 </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計</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3,000</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サンプル</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7505">
              <a:spcBef>
                <a:spcPts val="506"/>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回収目標数は、回収数を保証するものではありません。</a:t>
            </a:r>
            <a:endParaRPr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9" name="object 9">
            <a:extLst>
              <a:ext uri="{FF2B5EF4-FFF2-40B4-BE49-F238E27FC236}">
                <a16:creationId xmlns:a16="http://schemas.microsoft.com/office/drawing/2014/main" id="{79F5DF26-3D22-3F43-1407-018C6979D674}"/>
              </a:ext>
            </a:extLst>
          </p:cNvPr>
          <p:cNvSpPr txBox="1"/>
          <p:nvPr/>
        </p:nvSpPr>
        <p:spPr>
          <a:xfrm>
            <a:off x="7119316" y="2004529"/>
            <a:ext cx="901422" cy="273187"/>
          </a:xfrm>
          <a:prstGeom prst="rect">
            <a:avLst/>
          </a:prstGeom>
        </p:spPr>
        <p:txBody>
          <a:bodyPr vert="horz" wrap="square" lIns="0" tIns="14005" rIns="0" bIns="0" rtlCol="0">
            <a:spAutoFit/>
          </a:bodyPr>
          <a:lstStyle/>
          <a:p>
            <a:pPr marL="14004">
              <a:spcBef>
                <a:spcPts val="110"/>
              </a:spcBef>
            </a:pPr>
            <a:r>
              <a:rPr lang="ja-JP" altLang="en-US" sz="800">
                <a:solidFill>
                  <a:srgbClr val="999999"/>
                </a:solidFill>
                <a:latin typeface="Meiryo" panose="020B0604030504040204" pitchFamily="34" charset="-128"/>
                <a:ea typeface="Meiryo" panose="020B0604030504040204" pitchFamily="34" charset="-128"/>
                <a:cs typeface="Arial Unicode MS"/>
              </a:rPr>
              <a:t>調査サンプル数</a:t>
            </a:r>
            <a:endParaRPr lang="en-US" altLang="ja-JP" sz="800" dirty="0">
              <a:solidFill>
                <a:srgbClr val="999999"/>
              </a:solidFill>
              <a:latin typeface="Meiryo" panose="020B0604030504040204" pitchFamily="34" charset="-128"/>
              <a:ea typeface="Meiryo" panose="020B0604030504040204" pitchFamily="34" charset="-128"/>
              <a:cs typeface="Arial Unicode MS"/>
            </a:endParaRPr>
          </a:p>
          <a:p>
            <a:pPr marL="14004">
              <a:spcBef>
                <a:spcPts val="110"/>
              </a:spcBef>
            </a:pPr>
            <a:r>
              <a:rPr lang="ja-JP" altLang="en-US" sz="800">
                <a:solidFill>
                  <a:srgbClr val="999999"/>
                </a:solidFill>
                <a:latin typeface="Meiryo" panose="020B0604030504040204" pitchFamily="34" charset="-128"/>
                <a:ea typeface="Meiryo" panose="020B0604030504040204" pitchFamily="34" charset="-128"/>
                <a:cs typeface="Arial Unicode MS"/>
              </a:rPr>
              <a:t>（回収目標数）</a:t>
            </a:r>
            <a:endParaRPr lang="en-US" altLang="ja-JP" sz="800" dirty="0">
              <a:solidFill>
                <a:srgbClr val="999999"/>
              </a:solidFill>
              <a:latin typeface="Meiryo" panose="020B0604030504040204" pitchFamily="34" charset="-128"/>
              <a:ea typeface="Meiryo" panose="020B0604030504040204" pitchFamily="34" charset="-128"/>
              <a:cs typeface="Arial Unicode MS"/>
            </a:endParaRPr>
          </a:p>
        </p:txBody>
      </p:sp>
      <p:sp>
        <p:nvSpPr>
          <p:cNvPr id="10" name="object 10">
            <a:extLst>
              <a:ext uri="{FF2B5EF4-FFF2-40B4-BE49-F238E27FC236}">
                <a16:creationId xmlns:a16="http://schemas.microsoft.com/office/drawing/2014/main" id="{516535D5-42CE-E649-5C04-4BF1C86C50D2}"/>
              </a:ext>
            </a:extLst>
          </p:cNvPr>
          <p:cNvSpPr txBox="1"/>
          <p:nvPr/>
        </p:nvSpPr>
        <p:spPr>
          <a:xfrm>
            <a:off x="8176397" y="5322632"/>
            <a:ext cx="3745414" cy="137252"/>
          </a:xfrm>
          <a:prstGeom prst="rect">
            <a:avLst/>
          </a:prstGeom>
        </p:spPr>
        <p:txBody>
          <a:bodyPr vert="horz" wrap="square" lIns="0" tIns="14005" rIns="0" bIns="0" rtlCol="0">
            <a:spAutoFit/>
          </a:bodyPr>
          <a:lstStyle/>
          <a:p>
            <a:pPr marL="14004">
              <a:spcBef>
                <a:spcPts val="11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掲載開始日の翌営業日から数えて、</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25</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営業日目</a:t>
            </a:r>
            <a:endParaRPr lang="ja-JP" altLang="en-US" sz="800">
              <a:solidFill>
                <a:srgbClr val="FF0000"/>
              </a:solidFill>
              <a:latin typeface="Meiryo" panose="020B0604030504040204" pitchFamily="34" charset="-128"/>
              <a:ea typeface="Meiryo" panose="020B0604030504040204" pitchFamily="34" charset="-128"/>
              <a:cs typeface="Arial Unicode MS"/>
            </a:endParaRPr>
          </a:p>
        </p:txBody>
      </p:sp>
      <p:sp>
        <p:nvSpPr>
          <p:cNvPr id="20" name="object 11">
            <a:extLst>
              <a:ext uri="{FF2B5EF4-FFF2-40B4-BE49-F238E27FC236}">
                <a16:creationId xmlns:a16="http://schemas.microsoft.com/office/drawing/2014/main" id="{E77A5A74-67FF-A7BC-37E1-52D5DC31EB7C}"/>
              </a:ext>
            </a:extLst>
          </p:cNvPr>
          <p:cNvSpPr txBox="1"/>
          <p:nvPr/>
        </p:nvSpPr>
        <p:spPr>
          <a:xfrm>
            <a:off x="7109597" y="5326889"/>
            <a:ext cx="833474" cy="137252"/>
          </a:xfrm>
          <a:prstGeom prst="rect">
            <a:avLst/>
          </a:prstGeom>
        </p:spPr>
        <p:txBody>
          <a:bodyPr vert="horz" wrap="square" lIns="0" tIns="14005" rIns="0" bIns="0" rtlCol="0">
            <a:spAutoFit/>
          </a:bodyPr>
          <a:lstStyle/>
          <a:p>
            <a:pPr marL="14004">
              <a:spcBef>
                <a:spcPts val="110"/>
              </a:spcBef>
            </a:pPr>
            <a:r>
              <a:rPr lang="ja-JP" altLang="en-US" sz="800" spc="-72">
                <a:solidFill>
                  <a:srgbClr val="999999"/>
                </a:solidFill>
                <a:latin typeface="Meiryo" panose="020B0604030504040204" pitchFamily="34" charset="-128"/>
                <a:ea typeface="Meiryo" panose="020B0604030504040204" pitchFamily="34" charset="-128"/>
                <a:cs typeface="Arial Unicode MS"/>
              </a:rPr>
              <a:t>レポート納品日</a:t>
            </a:r>
            <a:endParaRPr sz="800" dirty="0">
              <a:latin typeface="Meiryo" panose="020B0604030504040204" pitchFamily="34" charset="-128"/>
              <a:ea typeface="Meiryo" panose="020B0604030504040204" pitchFamily="34" charset="-128"/>
              <a:cs typeface="Arial Unicode MS"/>
            </a:endParaRPr>
          </a:p>
        </p:txBody>
      </p:sp>
      <p:sp>
        <p:nvSpPr>
          <p:cNvPr id="21" name="object 12">
            <a:extLst>
              <a:ext uri="{FF2B5EF4-FFF2-40B4-BE49-F238E27FC236}">
                <a16:creationId xmlns:a16="http://schemas.microsoft.com/office/drawing/2014/main" id="{19951C0C-EC09-B676-4466-950578828C68}"/>
              </a:ext>
            </a:extLst>
          </p:cNvPr>
          <p:cNvSpPr txBox="1"/>
          <p:nvPr/>
        </p:nvSpPr>
        <p:spPr>
          <a:xfrm>
            <a:off x="8186116" y="3318117"/>
            <a:ext cx="4191001" cy="952860"/>
          </a:xfrm>
          <a:prstGeom prst="rect">
            <a:avLst/>
          </a:prstGeom>
        </p:spPr>
        <p:txBody>
          <a:bodyPr vert="horz" wrap="square" lIns="0" tIns="14005" rIns="0" bIns="0" rtlCol="0">
            <a:spAutoFit/>
          </a:bodyPr>
          <a:lstStyle/>
          <a:p>
            <a:pPr marL="14004">
              <a:spcBef>
                <a:spcPts val="110"/>
              </a:spcBef>
            </a:pP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プレミアムプラン：固定</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5</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問</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4004">
              <a:spcBef>
                <a:spcPts val="110"/>
              </a:spcBef>
            </a:pP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必須：</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4004">
              <a:spcBef>
                <a:spcPts val="11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①</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ブランド助成想起 特定キーワード</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ブランド助成想起</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いずれかを選択</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 </a:t>
            </a:r>
          </a:p>
          <a:p>
            <a:pPr marL="14004">
              <a:spcBef>
                <a:spcPts val="11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②</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ブランド認知・利用体験</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 </a:t>
            </a:r>
          </a:p>
          <a:p>
            <a:pPr marL="14004">
              <a:spcBef>
                <a:spcPts val="11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③</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ブランド好意度</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興味度</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いずれかを選択</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 </a:t>
            </a:r>
          </a:p>
          <a:p>
            <a:pPr marL="14004">
              <a:spcBef>
                <a:spcPts val="11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④</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ブランド利用意向</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推奨意向</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いずれかを選択</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 </a:t>
            </a:r>
          </a:p>
          <a:p>
            <a:pPr marL="14004">
              <a:spcBef>
                <a:spcPts val="11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⑤</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記事の認知度</a:t>
            </a:r>
            <a:endPar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22" name="object 13">
            <a:extLst>
              <a:ext uri="{FF2B5EF4-FFF2-40B4-BE49-F238E27FC236}">
                <a16:creationId xmlns:a16="http://schemas.microsoft.com/office/drawing/2014/main" id="{580DCF58-96BA-3190-4A6B-0DCF5F890EE9}"/>
              </a:ext>
            </a:extLst>
          </p:cNvPr>
          <p:cNvSpPr txBox="1"/>
          <p:nvPr/>
        </p:nvSpPr>
        <p:spPr>
          <a:xfrm>
            <a:off x="7128580" y="3331654"/>
            <a:ext cx="1171849" cy="137252"/>
          </a:xfrm>
          <a:prstGeom prst="rect">
            <a:avLst/>
          </a:prstGeom>
        </p:spPr>
        <p:txBody>
          <a:bodyPr vert="horz" wrap="square" lIns="0" tIns="14005" rIns="0" bIns="0" rtlCol="0">
            <a:spAutoFit/>
          </a:bodyPr>
          <a:lstStyle/>
          <a:p>
            <a:pPr marL="14004">
              <a:spcBef>
                <a:spcPts val="110"/>
              </a:spcBef>
            </a:pPr>
            <a:r>
              <a:rPr lang="ja-JP" altLang="en-US" sz="800">
                <a:solidFill>
                  <a:srgbClr val="999999"/>
                </a:solidFill>
                <a:latin typeface="Meiryo" panose="020B0604030504040204" pitchFamily="34" charset="-128"/>
                <a:ea typeface="Meiryo" panose="020B0604030504040204" pitchFamily="34" charset="-128"/>
                <a:cs typeface="Arial Unicode MS"/>
              </a:rPr>
              <a:t>設問数</a:t>
            </a:r>
            <a:endParaRPr sz="800" dirty="0">
              <a:latin typeface="Meiryo" panose="020B0604030504040204" pitchFamily="34" charset="-128"/>
              <a:ea typeface="Meiryo" panose="020B0604030504040204" pitchFamily="34" charset="-128"/>
              <a:cs typeface="Arial Unicode MS"/>
            </a:endParaRPr>
          </a:p>
        </p:txBody>
      </p:sp>
      <p:sp>
        <p:nvSpPr>
          <p:cNvPr id="23" name="object 16">
            <a:extLst>
              <a:ext uri="{FF2B5EF4-FFF2-40B4-BE49-F238E27FC236}">
                <a16:creationId xmlns:a16="http://schemas.microsoft.com/office/drawing/2014/main" id="{8ACF776F-A6A8-913C-1CBA-9528BDF0D933}"/>
              </a:ext>
            </a:extLst>
          </p:cNvPr>
          <p:cNvSpPr txBox="1"/>
          <p:nvPr/>
        </p:nvSpPr>
        <p:spPr>
          <a:xfrm>
            <a:off x="7109597" y="5721984"/>
            <a:ext cx="1881230" cy="137252"/>
          </a:xfrm>
          <a:prstGeom prst="rect">
            <a:avLst/>
          </a:prstGeom>
        </p:spPr>
        <p:txBody>
          <a:bodyPr vert="horz" wrap="square" lIns="0" tIns="14005" rIns="0" bIns="0" rtlCol="0">
            <a:spAutoFit/>
          </a:bodyPr>
          <a:lstStyle/>
          <a:p>
            <a:pPr marL="14004">
              <a:spcBef>
                <a:spcPts val="110"/>
              </a:spcBef>
            </a:pPr>
            <a:r>
              <a:rPr lang="ja-JP" altLang="en-US" sz="800" spc="-72">
                <a:solidFill>
                  <a:srgbClr val="999999"/>
                </a:solidFill>
                <a:latin typeface="Meiryo" panose="020B0604030504040204" pitchFamily="34" charset="-128"/>
                <a:ea typeface="Meiryo" panose="020B0604030504040204" pitchFamily="34" charset="-128"/>
                <a:cs typeface="Arial Unicode MS"/>
              </a:rPr>
              <a:t>価格</a:t>
            </a:r>
            <a:endParaRPr sz="800" dirty="0">
              <a:latin typeface="Meiryo" panose="020B0604030504040204" pitchFamily="34" charset="-128"/>
              <a:ea typeface="Meiryo" panose="020B0604030504040204" pitchFamily="34" charset="-128"/>
              <a:cs typeface="Arial Unicode MS"/>
            </a:endParaRPr>
          </a:p>
        </p:txBody>
      </p:sp>
      <p:sp>
        <p:nvSpPr>
          <p:cNvPr id="24" name="object 18">
            <a:extLst>
              <a:ext uri="{FF2B5EF4-FFF2-40B4-BE49-F238E27FC236}">
                <a16:creationId xmlns:a16="http://schemas.microsoft.com/office/drawing/2014/main" id="{1A4A5188-F54A-4F6F-09C3-080EA5B5438E}"/>
              </a:ext>
            </a:extLst>
          </p:cNvPr>
          <p:cNvSpPr txBox="1"/>
          <p:nvPr/>
        </p:nvSpPr>
        <p:spPr>
          <a:xfrm>
            <a:off x="8176397" y="1579685"/>
            <a:ext cx="4845721" cy="137252"/>
          </a:xfrm>
          <a:prstGeom prst="rect">
            <a:avLst/>
          </a:prstGeom>
        </p:spPr>
        <p:txBody>
          <a:bodyPr vert="horz" wrap="square" lIns="0" tIns="14005" rIns="0" bIns="0" rtlCol="0">
            <a:spAutoFit/>
          </a:bodyPr>
          <a:lstStyle/>
          <a:p>
            <a:pPr marL="14004">
              <a:spcBef>
                <a:spcPts val="110"/>
              </a:spcBef>
            </a:pPr>
            <a:r>
              <a:rPr lang="en" sz="800" spc="33" dirty="0">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lang="ja-JP" altLang="en-US" sz="800" spc="33">
                <a:solidFill>
                  <a:schemeClr val="tx1">
                    <a:lumMod val="75000"/>
                    <a:lumOff val="25000"/>
                  </a:schemeClr>
                </a:solidFill>
                <a:latin typeface="Meiryo" panose="020B0604030504040204" pitchFamily="34" charset="-128"/>
                <a:ea typeface="Meiryo" panose="020B0604030504040204" pitchFamily="34" charset="-128"/>
                <a:cs typeface="Arial Unicode MS"/>
              </a:rPr>
              <a:t>からのプッシュ通知によるスマートフォンアンケート</a:t>
            </a:r>
            <a:endParaRPr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28" name="object 24">
            <a:extLst>
              <a:ext uri="{FF2B5EF4-FFF2-40B4-BE49-F238E27FC236}">
                <a16:creationId xmlns:a16="http://schemas.microsoft.com/office/drawing/2014/main" id="{D244E7DA-6AF8-5E73-39A3-2B2A8CA81506}"/>
              </a:ext>
            </a:extLst>
          </p:cNvPr>
          <p:cNvSpPr/>
          <p:nvPr/>
        </p:nvSpPr>
        <p:spPr>
          <a:xfrm>
            <a:off x="7128580" y="5545412"/>
            <a:ext cx="4476045" cy="5998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33" name="テキスト ボックス 32">
            <a:extLst>
              <a:ext uri="{FF2B5EF4-FFF2-40B4-BE49-F238E27FC236}">
                <a16:creationId xmlns:a16="http://schemas.microsoft.com/office/drawing/2014/main" id="{348565BF-6506-C1EE-4D67-057EA0CCD8AC}"/>
              </a:ext>
            </a:extLst>
          </p:cNvPr>
          <p:cNvSpPr txBox="1"/>
          <p:nvPr/>
        </p:nvSpPr>
        <p:spPr>
          <a:xfrm>
            <a:off x="8112361" y="4412976"/>
            <a:ext cx="4291243" cy="461665"/>
          </a:xfrm>
          <a:prstGeom prst="rect">
            <a:avLst/>
          </a:prstGeom>
          <a:noFill/>
        </p:spPr>
        <p:txBody>
          <a:bodyPr wrap="square">
            <a:spAutoFit/>
          </a:bodyPr>
          <a:lstStyle/>
          <a:p>
            <a:pPr algn="just"/>
            <a:r>
              <a:rPr lang="ja-JP" altLang="en-US" sz="800">
                <a:solidFill>
                  <a:schemeClr val="tx1">
                    <a:lumMod val="75000"/>
                    <a:lumOff val="25000"/>
                  </a:schemeClr>
                </a:solidFill>
                <a:latin typeface="Meiryo" panose="020B0604030504040204" pitchFamily="34" charset="-128"/>
                <a:ea typeface="Meiryo" panose="020B0604030504040204" pitchFamily="34" charset="-128"/>
              </a:rPr>
              <a:t>レポート</a:t>
            </a:r>
            <a:r>
              <a:rPr lang="en-US" altLang="ja-JP" sz="800" dirty="0">
                <a:solidFill>
                  <a:schemeClr val="tx1">
                    <a:lumMod val="75000"/>
                    <a:lumOff val="25000"/>
                  </a:schemeClr>
                </a:solidFill>
                <a:latin typeface="Meiryo" panose="020B0604030504040204" pitchFamily="34" charset="-128"/>
                <a:ea typeface="Meiryo" panose="020B0604030504040204" pitchFamily="34" charset="-128"/>
              </a:rPr>
              <a:t>(PDF</a:t>
            </a:r>
            <a:r>
              <a:rPr lang="ja-JP" altLang="en-US" sz="800">
                <a:solidFill>
                  <a:schemeClr val="tx1">
                    <a:lumMod val="75000"/>
                    <a:lumOff val="25000"/>
                  </a:schemeClr>
                </a:solidFill>
                <a:latin typeface="Meiryo" panose="020B0604030504040204" pitchFamily="34" charset="-128"/>
                <a:ea typeface="Meiryo" panose="020B0604030504040204" pitchFamily="34" charset="-128"/>
              </a:rPr>
              <a:t>形式</a:t>
            </a:r>
            <a:r>
              <a:rPr lang="en-US" altLang="ja-JP" sz="800" dirty="0">
                <a:solidFill>
                  <a:schemeClr val="tx1">
                    <a:lumMod val="75000"/>
                    <a:lumOff val="25000"/>
                  </a:schemeClr>
                </a:solidFill>
                <a:latin typeface="Meiryo" panose="020B0604030504040204" pitchFamily="34" charset="-128"/>
                <a:ea typeface="Meiryo" panose="020B0604030504040204" pitchFamily="34" charset="-128"/>
              </a:rPr>
              <a:t>)</a:t>
            </a:r>
          </a:p>
          <a:p>
            <a:pPr algn="just"/>
            <a:r>
              <a:rPr lang="ja-JP" altLang="en-US" sz="800">
                <a:solidFill>
                  <a:schemeClr val="tx1">
                    <a:lumMod val="75000"/>
                    <a:lumOff val="25000"/>
                  </a:schemeClr>
                </a:solidFill>
                <a:latin typeface="Meiryo" panose="020B0604030504040204" pitchFamily="34" charset="-128"/>
                <a:ea typeface="Meiryo" panose="020B0604030504040204" pitchFamily="34" charset="-128"/>
              </a:rPr>
              <a:t>分析軸：記事非接触</a:t>
            </a:r>
            <a:r>
              <a:rPr lang="en-US" altLang="ja-JP" sz="800" dirty="0">
                <a:solidFill>
                  <a:schemeClr val="tx1">
                    <a:lumMod val="75000"/>
                    <a:lumOff val="25000"/>
                  </a:schemeClr>
                </a:solidFill>
                <a:latin typeface="Meiryo" panose="020B0604030504040204" pitchFamily="34" charset="-128"/>
                <a:ea typeface="Meiryo" panose="020B0604030504040204" pitchFamily="34" charset="-128"/>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rPr>
              <a:t>接触</a:t>
            </a:r>
            <a:r>
              <a:rPr lang="en-US" altLang="ja-JP" sz="800" dirty="0">
                <a:solidFill>
                  <a:schemeClr val="tx1">
                    <a:lumMod val="75000"/>
                    <a:lumOff val="25000"/>
                  </a:schemeClr>
                </a:solidFill>
                <a:latin typeface="Meiryo" panose="020B0604030504040204" pitchFamily="34" charset="-128"/>
                <a:ea typeface="Meiryo" panose="020B0604030504040204" pitchFamily="34" charset="-128"/>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rPr>
              <a:t>接触認知</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endParaRPr>
          </a:p>
          <a:p>
            <a:pPr algn="just"/>
            <a:r>
              <a:rPr lang="ja-JP" altLang="en-US" sz="800">
                <a:solidFill>
                  <a:schemeClr val="tx1">
                    <a:lumMod val="75000"/>
                    <a:lumOff val="25000"/>
                  </a:schemeClr>
                </a:solidFill>
                <a:latin typeface="Meiryo" panose="020B0604030504040204" pitchFamily="34" charset="-128"/>
                <a:ea typeface="Meiryo" panose="020B0604030504040204" pitchFamily="34" charset="-128"/>
              </a:rPr>
              <a:t>性年代分析：プレミアムプランのみ</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endParaRPr>
          </a:p>
        </p:txBody>
      </p:sp>
      <p:sp>
        <p:nvSpPr>
          <p:cNvPr id="34" name="テキスト ボックス 33">
            <a:extLst>
              <a:ext uri="{FF2B5EF4-FFF2-40B4-BE49-F238E27FC236}">
                <a16:creationId xmlns:a16="http://schemas.microsoft.com/office/drawing/2014/main" id="{20CE1CB7-4D00-1260-F640-3FD30C5AB76F}"/>
              </a:ext>
            </a:extLst>
          </p:cNvPr>
          <p:cNvSpPr txBox="1"/>
          <p:nvPr/>
        </p:nvSpPr>
        <p:spPr>
          <a:xfrm>
            <a:off x="7038514" y="1094942"/>
            <a:ext cx="1107996" cy="261610"/>
          </a:xfrm>
          <a:prstGeom prst="rect">
            <a:avLst/>
          </a:prstGeom>
          <a:noFill/>
        </p:spPr>
        <p:txBody>
          <a:bodyPr wrap="square" rtlCol="0">
            <a:spAutoFit/>
          </a:bodyPr>
          <a:lstStyle/>
          <a:p>
            <a:r>
              <a:rPr kumimoji="1" lang="ja-JP" altLang="en-US" sz="1100" b="1">
                <a:solidFill>
                  <a:schemeClr val="tx1">
                    <a:lumMod val="75000"/>
                    <a:lumOff val="25000"/>
                  </a:schemeClr>
                </a:solidFill>
                <a:latin typeface="Meiryo" panose="020B0604030504040204" pitchFamily="34" charset="-128"/>
                <a:ea typeface="Meiryo" panose="020B0604030504040204" pitchFamily="34" charset="-128"/>
              </a:rPr>
              <a:t>メニュー概要</a:t>
            </a:r>
          </a:p>
        </p:txBody>
      </p:sp>
      <p:sp>
        <p:nvSpPr>
          <p:cNvPr id="37" name="object 25">
            <a:extLst>
              <a:ext uri="{FF2B5EF4-FFF2-40B4-BE49-F238E27FC236}">
                <a16:creationId xmlns:a16="http://schemas.microsoft.com/office/drawing/2014/main" id="{AB9F0B25-EE16-5D3A-0E87-AAF10EB4F6B1}"/>
              </a:ext>
            </a:extLst>
          </p:cNvPr>
          <p:cNvSpPr/>
          <p:nvPr/>
        </p:nvSpPr>
        <p:spPr>
          <a:xfrm>
            <a:off x="7109597" y="6029476"/>
            <a:ext cx="4495028" cy="45719"/>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39" name="object 51">
            <a:extLst>
              <a:ext uri="{FF2B5EF4-FFF2-40B4-BE49-F238E27FC236}">
                <a16:creationId xmlns:a16="http://schemas.microsoft.com/office/drawing/2014/main" id="{87BBB990-7EB9-E95D-220F-48F31CD45EB1}"/>
              </a:ext>
            </a:extLst>
          </p:cNvPr>
          <p:cNvSpPr txBox="1"/>
          <p:nvPr/>
        </p:nvSpPr>
        <p:spPr>
          <a:xfrm>
            <a:off x="574110" y="6096655"/>
            <a:ext cx="5485605" cy="153504"/>
          </a:xfrm>
          <a:prstGeom prst="rect">
            <a:avLst/>
          </a:prstGeom>
        </p:spPr>
        <p:txBody>
          <a:bodyPr vert="horz" wrap="square" lIns="0" tIns="12700" rIns="0" bIns="0" rtlCol="0">
            <a:spAutoFit/>
          </a:bodyPr>
          <a:lstStyle/>
          <a:p>
            <a:pPr marL="89535" marR="5080" indent="-77470">
              <a:lnSpc>
                <a:spcPct val="119100"/>
              </a:lnSpc>
              <a:spcBef>
                <a:spcPts val="100"/>
              </a:spcBef>
            </a:pPr>
            <a:r>
              <a:rPr sz="800" spc="-10" dirty="0">
                <a:solidFill>
                  <a:schemeClr val="bg1">
                    <a:lumMod val="65000"/>
                  </a:schemeClr>
                </a:solidFill>
                <a:latin typeface="Meiryo" panose="020B0604030504040204" pitchFamily="34" charset="-128"/>
                <a:ea typeface="Meiryo" panose="020B0604030504040204" pitchFamily="34" charset="-128"/>
                <a:cs typeface="Arial Unicode MS"/>
              </a:rPr>
              <a:t>※</a:t>
            </a:r>
            <a:r>
              <a:rPr sz="800" spc="-5" dirty="0" err="1">
                <a:solidFill>
                  <a:schemeClr val="bg1">
                    <a:lumMod val="65000"/>
                  </a:schemeClr>
                </a:solidFill>
                <a:latin typeface="Meiryo" panose="020B0604030504040204" pitchFamily="34" charset="-128"/>
                <a:ea typeface="Meiryo" panose="020B0604030504040204" pitchFamily="34" charset="-128"/>
                <a:cs typeface="Arial Unicode MS"/>
              </a:rPr>
              <a:t>ペー</a:t>
            </a:r>
            <a:r>
              <a:rPr sz="800" dirty="0" err="1">
                <a:solidFill>
                  <a:schemeClr val="bg1">
                    <a:lumMod val="65000"/>
                  </a:schemeClr>
                </a:solidFill>
                <a:latin typeface="Meiryo" panose="020B0604030504040204" pitchFamily="34" charset="-128"/>
                <a:ea typeface="Meiryo" panose="020B0604030504040204" pitchFamily="34" charset="-128"/>
                <a:cs typeface="Arial Unicode MS"/>
              </a:rPr>
              <a:t>ジデ</a:t>
            </a:r>
            <a:r>
              <a:rPr sz="800" spc="-35" dirty="0" err="1">
                <a:solidFill>
                  <a:schemeClr val="bg1">
                    <a:lumMod val="65000"/>
                  </a:schemeClr>
                </a:solidFill>
                <a:latin typeface="Meiryo" panose="020B0604030504040204" pitchFamily="34" charset="-128"/>
                <a:ea typeface="Meiryo" panose="020B0604030504040204" pitchFamily="34" charset="-128"/>
                <a:cs typeface="Arial Unicode MS"/>
              </a:rPr>
              <a:t>ザ</a:t>
            </a:r>
            <a:r>
              <a:rPr sz="800" spc="-65" dirty="0" err="1">
                <a:solidFill>
                  <a:schemeClr val="bg1">
                    <a:lumMod val="65000"/>
                  </a:schemeClr>
                </a:solidFill>
                <a:latin typeface="Meiryo" panose="020B0604030504040204" pitchFamily="34" charset="-128"/>
                <a:ea typeface="Meiryo" panose="020B0604030504040204" pitchFamily="34" charset="-128"/>
                <a:cs typeface="Arial Unicode MS"/>
              </a:rPr>
              <a:t>イ</a:t>
            </a:r>
            <a:r>
              <a:rPr sz="800" spc="-25" dirty="0" err="1">
                <a:solidFill>
                  <a:schemeClr val="bg1">
                    <a:lumMod val="65000"/>
                  </a:schemeClr>
                </a:solidFill>
                <a:latin typeface="Meiryo" panose="020B0604030504040204" pitchFamily="34" charset="-128"/>
                <a:ea typeface="Meiryo" panose="020B0604030504040204" pitchFamily="34" charset="-128"/>
                <a:cs typeface="Arial Unicode MS"/>
              </a:rPr>
              <a:t>ン</a:t>
            </a:r>
            <a:r>
              <a:rPr sz="800" spc="-35" dirty="0" err="1">
                <a:solidFill>
                  <a:schemeClr val="bg1">
                    <a:lumMod val="65000"/>
                  </a:schemeClr>
                </a:solidFill>
                <a:latin typeface="Meiryo" panose="020B0604030504040204" pitchFamily="34" charset="-128"/>
                <a:ea typeface="Meiryo" panose="020B0604030504040204" pitchFamily="34" charset="-128"/>
                <a:cs typeface="Arial Unicode MS"/>
              </a:rPr>
              <a:t>お</a:t>
            </a:r>
            <a:r>
              <a:rPr sz="800" spc="-45" dirty="0" err="1">
                <a:solidFill>
                  <a:schemeClr val="bg1">
                    <a:lumMod val="65000"/>
                  </a:schemeClr>
                </a:solidFill>
                <a:latin typeface="Meiryo" panose="020B0604030504040204" pitchFamily="34" charset="-128"/>
                <a:ea typeface="Meiryo" panose="020B0604030504040204" pitchFamily="34" charset="-128"/>
                <a:cs typeface="Arial Unicode MS"/>
              </a:rPr>
              <a:t>よ</a:t>
            </a:r>
            <a:r>
              <a:rPr sz="800" spc="-10" dirty="0" err="1">
                <a:solidFill>
                  <a:schemeClr val="bg1">
                    <a:lumMod val="65000"/>
                  </a:schemeClr>
                </a:solidFill>
                <a:latin typeface="Meiryo" panose="020B0604030504040204" pitchFamily="34" charset="-128"/>
                <a:ea typeface="Meiryo" panose="020B0604030504040204" pitchFamily="34" charset="-128"/>
                <a:cs typeface="Arial Unicode MS"/>
              </a:rPr>
              <a:t>び</a:t>
            </a:r>
            <a:r>
              <a:rPr sz="800" spc="-55" dirty="0" err="1">
                <a:solidFill>
                  <a:schemeClr val="bg1">
                    <a:lumMod val="65000"/>
                  </a:schemeClr>
                </a:solidFill>
                <a:latin typeface="Meiryo" panose="020B0604030504040204" pitchFamily="34" charset="-128"/>
                <a:ea typeface="Meiryo" panose="020B0604030504040204" pitchFamily="34" charset="-128"/>
                <a:cs typeface="Arial Unicode MS"/>
              </a:rPr>
              <a:t>メ</a:t>
            </a:r>
            <a:r>
              <a:rPr sz="800" spc="-95" dirty="0" err="1">
                <a:solidFill>
                  <a:schemeClr val="bg1">
                    <a:lumMod val="65000"/>
                  </a:schemeClr>
                </a:solidFill>
                <a:latin typeface="Meiryo" panose="020B0604030504040204" pitchFamily="34" charset="-128"/>
                <a:ea typeface="Meiryo" panose="020B0604030504040204" pitchFamily="34" charset="-128"/>
                <a:cs typeface="Arial Unicode MS"/>
              </a:rPr>
              <a:t>ニ</a:t>
            </a:r>
            <a:r>
              <a:rPr sz="800" spc="-25" dirty="0" err="1">
                <a:solidFill>
                  <a:schemeClr val="bg1">
                    <a:lumMod val="65000"/>
                  </a:schemeClr>
                </a:solidFill>
                <a:latin typeface="Meiryo" panose="020B0604030504040204" pitchFamily="34" charset="-128"/>
                <a:ea typeface="Meiryo" panose="020B0604030504040204" pitchFamily="34" charset="-128"/>
                <a:cs typeface="Arial Unicode MS"/>
              </a:rPr>
              <a:t>ュ</a:t>
            </a:r>
            <a:r>
              <a:rPr sz="800" spc="25" dirty="0" err="1">
                <a:solidFill>
                  <a:schemeClr val="bg1">
                    <a:lumMod val="65000"/>
                  </a:schemeClr>
                </a:solidFill>
                <a:latin typeface="Meiryo" panose="020B0604030504040204" pitchFamily="34" charset="-128"/>
                <a:ea typeface="Meiryo" panose="020B0604030504040204" pitchFamily="34" charset="-128"/>
                <a:cs typeface="Arial Unicode MS"/>
              </a:rPr>
              <a:t>ー概</a:t>
            </a:r>
            <a:r>
              <a:rPr sz="800" dirty="0" err="1">
                <a:solidFill>
                  <a:schemeClr val="bg1">
                    <a:lumMod val="65000"/>
                  </a:schemeClr>
                </a:solidFill>
                <a:latin typeface="Meiryo" panose="020B0604030504040204" pitchFamily="34" charset="-128"/>
                <a:ea typeface="Meiryo" panose="020B0604030504040204" pitchFamily="34" charset="-128"/>
                <a:cs typeface="Arial Unicode MS"/>
              </a:rPr>
              <a:t>要</a:t>
            </a:r>
            <a:r>
              <a:rPr sz="800" spc="-5" dirty="0" err="1">
                <a:solidFill>
                  <a:schemeClr val="bg1">
                    <a:lumMod val="65000"/>
                  </a:schemeClr>
                </a:solidFill>
                <a:latin typeface="Meiryo" panose="020B0604030504040204" pitchFamily="34" charset="-128"/>
                <a:ea typeface="Meiryo" panose="020B0604030504040204" pitchFamily="34" charset="-128"/>
                <a:cs typeface="Arial Unicode MS"/>
              </a:rPr>
              <a:t>を</a:t>
            </a:r>
            <a:r>
              <a:rPr sz="800" spc="25" dirty="0" err="1">
                <a:solidFill>
                  <a:schemeClr val="bg1">
                    <a:lumMod val="65000"/>
                  </a:schemeClr>
                </a:solidFill>
                <a:latin typeface="Meiryo" panose="020B0604030504040204" pitchFamily="34" charset="-128"/>
                <a:ea typeface="Meiryo" panose="020B0604030504040204" pitchFamily="34" charset="-128"/>
                <a:cs typeface="Arial Unicode MS"/>
              </a:rPr>
              <a:t>予</a:t>
            </a:r>
            <a:r>
              <a:rPr sz="800" spc="5" dirty="0" err="1">
                <a:solidFill>
                  <a:schemeClr val="bg1">
                    <a:lumMod val="65000"/>
                  </a:schemeClr>
                </a:solidFill>
                <a:latin typeface="Meiryo" panose="020B0604030504040204" pitchFamily="34" charset="-128"/>
                <a:ea typeface="Meiryo" panose="020B0604030504040204" pitchFamily="34" charset="-128"/>
                <a:cs typeface="Arial Unicode MS"/>
              </a:rPr>
              <a:t>告</a:t>
            </a:r>
            <a:r>
              <a:rPr sz="800" spc="-55" dirty="0" err="1">
                <a:solidFill>
                  <a:schemeClr val="bg1">
                    <a:lumMod val="65000"/>
                  </a:schemeClr>
                </a:solidFill>
                <a:latin typeface="Meiryo" panose="020B0604030504040204" pitchFamily="34" charset="-128"/>
                <a:ea typeface="Meiryo" panose="020B0604030504040204" pitchFamily="34" charset="-128"/>
                <a:cs typeface="Arial Unicode MS"/>
              </a:rPr>
              <a:t>な</a:t>
            </a:r>
            <a:r>
              <a:rPr sz="800" spc="-65" dirty="0" err="1">
                <a:solidFill>
                  <a:schemeClr val="bg1">
                    <a:lumMod val="65000"/>
                  </a:schemeClr>
                </a:solidFill>
                <a:latin typeface="Meiryo" panose="020B0604030504040204" pitchFamily="34" charset="-128"/>
                <a:ea typeface="Meiryo" panose="020B0604030504040204" pitchFamily="34" charset="-128"/>
                <a:cs typeface="Arial Unicode MS"/>
              </a:rPr>
              <a:t>く</a:t>
            </a:r>
            <a:r>
              <a:rPr sz="800" spc="25" dirty="0" err="1">
                <a:solidFill>
                  <a:schemeClr val="bg1">
                    <a:lumMod val="65000"/>
                  </a:schemeClr>
                </a:solidFill>
                <a:latin typeface="Meiryo" panose="020B0604030504040204" pitchFamily="34" charset="-128"/>
                <a:ea typeface="Meiryo" panose="020B0604030504040204" pitchFamily="34" charset="-128"/>
                <a:cs typeface="Arial Unicode MS"/>
              </a:rPr>
              <a:t>変</a:t>
            </a:r>
            <a:r>
              <a:rPr sz="800" dirty="0" err="1">
                <a:solidFill>
                  <a:schemeClr val="bg1">
                    <a:lumMod val="65000"/>
                  </a:schemeClr>
                </a:solidFill>
                <a:latin typeface="Meiryo" panose="020B0604030504040204" pitchFamily="34" charset="-128"/>
                <a:ea typeface="Meiryo" panose="020B0604030504040204" pitchFamily="34" charset="-128"/>
                <a:cs typeface="Arial Unicode MS"/>
              </a:rPr>
              <a:t>更</a:t>
            </a:r>
            <a:r>
              <a:rPr sz="800" spc="-35" dirty="0" err="1">
                <a:solidFill>
                  <a:schemeClr val="bg1">
                    <a:lumMod val="65000"/>
                  </a:schemeClr>
                </a:solidFill>
                <a:latin typeface="Meiryo" panose="020B0604030504040204" pitchFamily="34" charset="-128"/>
                <a:ea typeface="Meiryo" panose="020B0604030504040204" pitchFamily="34" charset="-128"/>
                <a:cs typeface="Arial Unicode MS"/>
              </a:rPr>
              <a:t>す</a:t>
            </a:r>
            <a:r>
              <a:rPr sz="800" spc="-5" dirty="0" err="1">
                <a:solidFill>
                  <a:schemeClr val="bg1">
                    <a:lumMod val="65000"/>
                  </a:schemeClr>
                </a:solidFill>
                <a:latin typeface="Meiryo" panose="020B0604030504040204" pitchFamily="34" charset="-128"/>
                <a:ea typeface="Meiryo" panose="020B0604030504040204" pitchFamily="34" charset="-128"/>
                <a:cs typeface="Arial Unicode MS"/>
              </a:rPr>
              <a:t>る</a:t>
            </a:r>
            <a:r>
              <a:rPr sz="800" spc="25" dirty="0" err="1">
                <a:solidFill>
                  <a:schemeClr val="bg1">
                    <a:lumMod val="65000"/>
                  </a:schemeClr>
                </a:solidFill>
                <a:latin typeface="Meiryo" panose="020B0604030504040204" pitchFamily="34" charset="-128"/>
                <a:ea typeface="Meiryo" panose="020B0604030504040204" pitchFamily="34" charset="-128"/>
                <a:cs typeface="Arial Unicode MS"/>
              </a:rPr>
              <a:t>場</a:t>
            </a:r>
            <a:r>
              <a:rPr sz="800" spc="5" dirty="0" err="1">
                <a:solidFill>
                  <a:schemeClr val="bg1">
                    <a:lumMod val="65000"/>
                  </a:schemeClr>
                </a:solidFill>
                <a:latin typeface="Meiryo" panose="020B0604030504040204" pitchFamily="34" charset="-128"/>
                <a:ea typeface="Meiryo" panose="020B0604030504040204" pitchFamily="34" charset="-128"/>
                <a:cs typeface="Arial Unicode MS"/>
              </a:rPr>
              <a:t>合</a:t>
            </a:r>
            <a:r>
              <a:rPr sz="800" spc="-25" dirty="0" err="1">
                <a:solidFill>
                  <a:schemeClr val="bg1">
                    <a:lumMod val="65000"/>
                  </a:schemeClr>
                </a:solidFill>
                <a:latin typeface="Meiryo" panose="020B0604030504040204" pitchFamily="34" charset="-128"/>
                <a:ea typeface="Meiryo" panose="020B0604030504040204" pitchFamily="34" charset="-128"/>
                <a:cs typeface="Arial Unicode MS"/>
              </a:rPr>
              <a:t>が</a:t>
            </a:r>
            <a:r>
              <a:rPr sz="800" spc="-30" dirty="0" err="1">
                <a:solidFill>
                  <a:schemeClr val="bg1">
                    <a:lumMod val="65000"/>
                  </a:schemeClr>
                </a:solidFill>
                <a:latin typeface="Meiryo" panose="020B0604030504040204" pitchFamily="34" charset="-128"/>
                <a:ea typeface="Meiryo" panose="020B0604030504040204" pitchFamily="34" charset="-128"/>
                <a:cs typeface="Arial Unicode MS"/>
              </a:rPr>
              <a:t>ござ</a:t>
            </a:r>
            <a:r>
              <a:rPr sz="800" spc="-25" dirty="0" err="1">
                <a:solidFill>
                  <a:schemeClr val="bg1">
                    <a:lumMod val="65000"/>
                  </a:schemeClr>
                </a:solidFill>
                <a:latin typeface="Meiryo" panose="020B0604030504040204" pitchFamily="34" charset="-128"/>
                <a:ea typeface="Meiryo" panose="020B0604030504040204" pitchFamily="34" charset="-128"/>
                <a:cs typeface="Arial Unicode MS"/>
              </a:rPr>
              <a:t>い</a:t>
            </a:r>
            <a:r>
              <a:rPr sz="800" spc="-30" dirty="0" err="1">
                <a:solidFill>
                  <a:schemeClr val="bg1">
                    <a:lumMod val="65000"/>
                  </a:schemeClr>
                </a:solidFill>
                <a:latin typeface="Meiryo" panose="020B0604030504040204" pitchFamily="34" charset="-128"/>
                <a:ea typeface="Meiryo" panose="020B0604030504040204" pitchFamily="34" charset="-128"/>
                <a:cs typeface="Arial Unicode MS"/>
              </a:rPr>
              <a:t>ま</a:t>
            </a:r>
            <a:r>
              <a:rPr sz="800" spc="-20" dirty="0" err="1">
                <a:solidFill>
                  <a:schemeClr val="bg1">
                    <a:lumMod val="65000"/>
                  </a:schemeClr>
                </a:solidFill>
                <a:latin typeface="Meiryo" panose="020B0604030504040204" pitchFamily="34" charset="-128"/>
                <a:ea typeface="Meiryo" panose="020B0604030504040204" pitchFamily="34" charset="-128"/>
                <a:cs typeface="Arial Unicode MS"/>
              </a:rPr>
              <a:t>す</a:t>
            </a:r>
            <a:r>
              <a:rPr lang="ja-JP" altLang="en-US" sz="800" spc="-20">
                <a:solidFill>
                  <a:schemeClr val="bg1">
                    <a:lumMod val="65000"/>
                  </a:schemeClr>
                </a:solidFill>
                <a:latin typeface="Meiryo" panose="020B0604030504040204" pitchFamily="34" charset="-128"/>
                <a:ea typeface="Meiryo" panose="020B0604030504040204" pitchFamily="34" charset="-128"/>
                <a:cs typeface="Arial Unicode MS"/>
              </a:rPr>
              <a:t>。</a:t>
            </a:r>
            <a:r>
              <a:rPr sz="800" spc="-20" dirty="0" err="1">
                <a:solidFill>
                  <a:schemeClr val="bg1">
                    <a:lumMod val="65000"/>
                  </a:schemeClr>
                </a:solidFill>
                <a:latin typeface="Meiryo" panose="020B0604030504040204" pitchFamily="34" charset="-128"/>
                <a:ea typeface="Meiryo" panose="020B0604030504040204" pitchFamily="34" charset="-128"/>
                <a:cs typeface="Arial Unicode MS"/>
              </a:rPr>
              <a:t>詳</a:t>
            </a:r>
            <a:r>
              <a:rPr sz="800" spc="-85" dirty="0" err="1">
                <a:solidFill>
                  <a:schemeClr val="bg1">
                    <a:lumMod val="65000"/>
                  </a:schemeClr>
                </a:solidFill>
                <a:latin typeface="Meiryo" panose="020B0604030504040204" pitchFamily="34" charset="-128"/>
                <a:ea typeface="Meiryo" panose="020B0604030504040204" pitchFamily="34" charset="-128"/>
                <a:cs typeface="Arial Unicode MS"/>
              </a:rPr>
              <a:t>し</a:t>
            </a:r>
            <a:r>
              <a:rPr sz="800" spc="-80" dirty="0" err="1">
                <a:solidFill>
                  <a:schemeClr val="bg1">
                    <a:lumMod val="65000"/>
                  </a:schemeClr>
                </a:solidFill>
                <a:latin typeface="Meiryo" panose="020B0604030504040204" pitchFamily="34" charset="-128"/>
                <a:ea typeface="Meiryo" panose="020B0604030504040204" pitchFamily="34" charset="-128"/>
                <a:cs typeface="Arial Unicode MS"/>
              </a:rPr>
              <a:t>く</a:t>
            </a:r>
            <a:r>
              <a:rPr sz="800" dirty="0" err="1">
                <a:solidFill>
                  <a:schemeClr val="bg1">
                    <a:lumMod val="65000"/>
                  </a:schemeClr>
                </a:solidFill>
                <a:latin typeface="Meiryo" panose="020B0604030504040204" pitchFamily="34" charset="-128"/>
                <a:ea typeface="Meiryo" panose="020B0604030504040204" pitchFamily="34" charset="-128"/>
                <a:cs typeface="Arial Unicode MS"/>
              </a:rPr>
              <a:t>は</a:t>
            </a:r>
            <a:r>
              <a:rPr sz="800" spc="5" dirty="0" err="1">
                <a:solidFill>
                  <a:schemeClr val="bg1">
                    <a:lumMod val="65000"/>
                  </a:schemeClr>
                </a:solidFill>
                <a:latin typeface="Meiryo" panose="020B0604030504040204" pitchFamily="34" charset="-128"/>
                <a:ea typeface="Meiryo" panose="020B0604030504040204" pitchFamily="34" charset="-128"/>
                <a:cs typeface="Arial Unicode MS"/>
              </a:rPr>
              <a:t>お</a:t>
            </a:r>
            <a:r>
              <a:rPr sz="800" dirty="0" err="1">
                <a:solidFill>
                  <a:schemeClr val="bg1">
                    <a:lumMod val="65000"/>
                  </a:schemeClr>
                </a:solidFill>
                <a:latin typeface="Meiryo" panose="020B0604030504040204" pitchFamily="34" charset="-128"/>
                <a:ea typeface="Meiryo" panose="020B0604030504040204" pitchFamily="34" charset="-128"/>
                <a:cs typeface="Arial Unicode MS"/>
              </a:rPr>
              <a:t>問い</a:t>
            </a:r>
            <a:r>
              <a:rPr sz="800" spc="5" dirty="0" err="1">
                <a:solidFill>
                  <a:schemeClr val="bg1">
                    <a:lumMod val="65000"/>
                  </a:schemeClr>
                </a:solidFill>
                <a:latin typeface="Meiryo" panose="020B0604030504040204" pitchFamily="34" charset="-128"/>
                <a:ea typeface="Meiryo" panose="020B0604030504040204" pitchFamily="34" charset="-128"/>
                <a:cs typeface="Arial Unicode MS"/>
              </a:rPr>
              <a:t>合</a:t>
            </a:r>
            <a:r>
              <a:rPr sz="800" spc="-5" dirty="0" err="1">
                <a:solidFill>
                  <a:schemeClr val="bg1">
                    <a:lumMod val="65000"/>
                  </a:schemeClr>
                </a:solidFill>
                <a:latin typeface="Meiryo" panose="020B0604030504040204" pitchFamily="34" charset="-128"/>
                <a:ea typeface="Meiryo" panose="020B0604030504040204" pitchFamily="34" charset="-128"/>
                <a:cs typeface="Arial Unicode MS"/>
              </a:rPr>
              <a:t>わ</a:t>
            </a:r>
            <a:r>
              <a:rPr sz="800" spc="-60" dirty="0" err="1">
                <a:solidFill>
                  <a:schemeClr val="bg1">
                    <a:lumMod val="65000"/>
                  </a:schemeClr>
                </a:solidFill>
                <a:latin typeface="Meiryo" panose="020B0604030504040204" pitchFamily="34" charset="-128"/>
                <a:ea typeface="Meiryo" panose="020B0604030504040204" pitchFamily="34" charset="-128"/>
                <a:cs typeface="Arial Unicode MS"/>
              </a:rPr>
              <a:t>せ</a:t>
            </a:r>
            <a:r>
              <a:rPr sz="800" spc="-85" dirty="0" err="1">
                <a:solidFill>
                  <a:schemeClr val="bg1">
                    <a:lumMod val="65000"/>
                  </a:schemeClr>
                </a:solidFill>
                <a:latin typeface="Meiryo" panose="020B0604030504040204" pitchFamily="34" charset="-128"/>
                <a:ea typeface="Meiryo" panose="020B0604030504040204" pitchFamily="34" charset="-128"/>
                <a:cs typeface="Arial Unicode MS"/>
              </a:rPr>
              <a:t>く</a:t>
            </a:r>
            <a:r>
              <a:rPr sz="800" spc="-30" dirty="0" err="1">
                <a:solidFill>
                  <a:schemeClr val="bg1">
                    <a:lumMod val="65000"/>
                  </a:schemeClr>
                </a:solidFill>
                <a:latin typeface="Meiryo" panose="020B0604030504040204" pitchFamily="34" charset="-128"/>
                <a:ea typeface="Meiryo" panose="020B0604030504040204" pitchFamily="34" charset="-128"/>
                <a:cs typeface="Arial Unicode MS"/>
              </a:rPr>
              <a:t>だ</a:t>
            </a:r>
            <a:r>
              <a:rPr sz="800" spc="-45" dirty="0" err="1">
                <a:solidFill>
                  <a:schemeClr val="bg1">
                    <a:lumMod val="65000"/>
                  </a:schemeClr>
                </a:solidFill>
                <a:latin typeface="Meiryo" panose="020B0604030504040204" pitchFamily="34" charset="-128"/>
                <a:ea typeface="Meiryo" panose="020B0604030504040204" pitchFamily="34" charset="-128"/>
                <a:cs typeface="Arial Unicode MS"/>
              </a:rPr>
              <a:t>さ</a:t>
            </a:r>
            <a:r>
              <a:rPr sz="800" dirty="0" err="1">
                <a:solidFill>
                  <a:schemeClr val="bg1">
                    <a:lumMod val="65000"/>
                  </a:schemeClr>
                </a:solidFill>
                <a:latin typeface="Meiryo" panose="020B0604030504040204" pitchFamily="34" charset="-128"/>
                <a:ea typeface="Meiryo" panose="020B0604030504040204" pitchFamily="34" charset="-128"/>
                <a:cs typeface="Arial Unicode MS"/>
              </a:rPr>
              <a:t>い</a:t>
            </a:r>
            <a:endParaRPr sz="800" dirty="0">
              <a:solidFill>
                <a:schemeClr val="bg1">
                  <a:lumMod val="65000"/>
                </a:schemeClr>
              </a:solidFill>
              <a:latin typeface="Meiryo" panose="020B0604030504040204" pitchFamily="34" charset="-128"/>
              <a:ea typeface="Meiryo" panose="020B0604030504040204" pitchFamily="34" charset="-128"/>
              <a:cs typeface="Arial Unicode MS"/>
            </a:endParaRPr>
          </a:p>
        </p:txBody>
      </p:sp>
      <p:sp>
        <p:nvSpPr>
          <p:cNvPr id="58" name="角丸四角形 13">
            <a:extLst>
              <a:ext uri="{FF2B5EF4-FFF2-40B4-BE49-F238E27FC236}">
                <a16:creationId xmlns:a16="http://schemas.microsoft.com/office/drawing/2014/main" id="{3001FAF6-7D8F-F2B8-BD83-24D719C3DF40}"/>
              </a:ext>
            </a:extLst>
          </p:cNvPr>
          <p:cNvSpPr>
            <a:spLocks noChangeArrowheads="1"/>
          </p:cNvSpPr>
          <p:nvPr/>
        </p:nvSpPr>
        <p:spPr bwMode="auto">
          <a:xfrm>
            <a:off x="596900" y="1447584"/>
            <a:ext cx="2970816" cy="250299"/>
          </a:xfrm>
          <a:prstGeom prst="roundRect">
            <a:avLst>
              <a:gd name="adj" fmla="val 16667"/>
            </a:avLst>
          </a:prstGeom>
          <a:solidFill>
            <a:schemeClr val="bg1">
              <a:lumMod val="50000"/>
            </a:schemeClr>
          </a:solidFill>
          <a:ln>
            <a:noFill/>
          </a:ln>
          <a:effectLst/>
        </p:spPr>
        <p:txBody>
          <a:bodyPr anchor="t"/>
          <a:lstStyle/>
          <a:p>
            <a:pPr algn="ctr">
              <a:defRPr/>
            </a:pPr>
            <a:r>
              <a:rPr lang="ja-JP" altLang="en-US" sz="1100" b="1">
                <a:solidFill>
                  <a:schemeClr val="lt1"/>
                </a:solidFill>
                <a:latin typeface="Meiryo" panose="020B0604030504040204" pitchFamily="34" charset="-128"/>
                <a:ea typeface="Meiryo" panose="020B0604030504040204" pitchFamily="34" charset="-128"/>
                <a:cs typeface="メイリオ" panose="020B0604030504040204" pitchFamily="50" charset="-128"/>
              </a:rPr>
              <a:t>サマリ</a:t>
            </a:r>
            <a:endParaRPr lang="en-US" altLang="ja-JP" sz="1100" b="1" dirty="0">
              <a:solidFill>
                <a:schemeClr val="lt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59" name="正方形/長方形 36">
            <a:extLst>
              <a:ext uri="{FF2B5EF4-FFF2-40B4-BE49-F238E27FC236}">
                <a16:creationId xmlns:a16="http://schemas.microsoft.com/office/drawing/2014/main" id="{FBD020B1-6595-390B-FFEF-20EA90D6C0AD}"/>
              </a:ext>
            </a:extLst>
          </p:cNvPr>
          <p:cNvSpPr>
            <a:spLocks noChangeArrowheads="1"/>
          </p:cNvSpPr>
          <p:nvPr/>
        </p:nvSpPr>
        <p:spPr bwMode="auto">
          <a:xfrm>
            <a:off x="596900" y="1754891"/>
            <a:ext cx="2970815" cy="1943021"/>
          </a:xfrm>
          <a:prstGeom prst="rect">
            <a:avLst/>
          </a:prstGeom>
          <a:noFill/>
          <a:ln w="9525">
            <a:solidFill>
              <a:schemeClr val="bg1">
                <a:lumMod val="85000"/>
              </a:schemeClr>
            </a:solidFill>
            <a:miter lim="800000"/>
            <a:headEnd/>
            <a:tailEnd/>
          </a:ln>
        </p:spPr>
        <p:txBody>
          <a:bodyPr anchor="ctr"/>
          <a:lstStyle>
            <a:lvl1pPr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2pPr>
            <a:lvl3pPr marL="11430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3pPr>
            <a:lvl4pPr marL="16002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4pPr>
            <a:lvl5pPr marL="20574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5pPr>
            <a:lvl6pPr marL="25146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6pPr>
            <a:lvl7pPr marL="29718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7pPr>
            <a:lvl8pPr marL="34290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8pPr>
            <a:lvl9pPr marL="38862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9pPr>
          </a:lstStyle>
          <a:p>
            <a:pPr algn="ctr" eaLnBrk="1" hangingPunct="1">
              <a:lnSpc>
                <a:spcPct val="200000"/>
              </a:lnSpc>
              <a:spcBef>
                <a:spcPct val="0"/>
              </a:spcBef>
              <a:buFontTx/>
              <a:buNone/>
              <a:defRPr/>
            </a:pPr>
            <a:r>
              <a:rPr lang="ja-JP" altLang="en-US" sz="850">
                <a:latin typeface="Meiryo" panose="020B0604030504040204" pitchFamily="34" charset="-128"/>
                <a:ea typeface="Meiryo" panose="020B0604030504040204" pitchFamily="34" charset="-128"/>
              </a:rPr>
              <a:t>ブランドリフトの数値サマリをレポートします。</a:t>
            </a:r>
            <a:endParaRPr lang="en-US" altLang="ja-JP" sz="85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p:txBody>
      </p:sp>
      <p:sp>
        <p:nvSpPr>
          <p:cNvPr id="60" name="角丸四角形 15">
            <a:extLst>
              <a:ext uri="{FF2B5EF4-FFF2-40B4-BE49-F238E27FC236}">
                <a16:creationId xmlns:a16="http://schemas.microsoft.com/office/drawing/2014/main" id="{D9FC2A9E-B668-5D51-17A2-3467EBBA65D2}"/>
              </a:ext>
            </a:extLst>
          </p:cNvPr>
          <p:cNvSpPr>
            <a:spLocks noChangeArrowheads="1"/>
          </p:cNvSpPr>
          <p:nvPr/>
        </p:nvSpPr>
        <p:spPr bwMode="auto">
          <a:xfrm>
            <a:off x="3639550" y="1447705"/>
            <a:ext cx="2980340" cy="250299"/>
          </a:xfrm>
          <a:prstGeom prst="roundRect">
            <a:avLst>
              <a:gd name="adj" fmla="val 16667"/>
            </a:avLst>
          </a:prstGeom>
          <a:solidFill>
            <a:schemeClr val="bg1">
              <a:lumMod val="50000"/>
            </a:schemeClr>
          </a:solidFill>
          <a:ln>
            <a:noFill/>
          </a:ln>
          <a:effectLst/>
        </p:spPr>
        <p:txBody>
          <a:bodyPr anchor="t"/>
          <a:lstStyle/>
          <a:p>
            <a:pPr algn="ctr">
              <a:defRPr/>
            </a:pPr>
            <a:r>
              <a:rPr lang="ja-JP" altLang="en-US" sz="1100" b="1">
                <a:solidFill>
                  <a:schemeClr val="lt1"/>
                </a:solidFill>
                <a:latin typeface="Meiryo" panose="020B0604030504040204" pitchFamily="34" charset="-128"/>
                <a:ea typeface="Meiryo" panose="020B0604030504040204" pitchFamily="34" charset="-128"/>
                <a:cs typeface="メイリオ" panose="020B0604030504040204" pitchFamily="50" charset="-128"/>
              </a:rPr>
              <a:t>記事接触者の記事認知率</a:t>
            </a:r>
            <a:endParaRPr lang="en-US" altLang="ja-JP" sz="1100" b="1" dirty="0">
              <a:solidFill>
                <a:schemeClr val="lt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1" name="正方形/長方形 36">
            <a:extLst>
              <a:ext uri="{FF2B5EF4-FFF2-40B4-BE49-F238E27FC236}">
                <a16:creationId xmlns:a16="http://schemas.microsoft.com/office/drawing/2014/main" id="{A98AA3AC-8E94-8484-38DC-A9C9BCF85693}"/>
              </a:ext>
            </a:extLst>
          </p:cNvPr>
          <p:cNvSpPr>
            <a:spLocks noChangeArrowheads="1"/>
          </p:cNvSpPr>
          <p:nvPr/>
        </p:nvSpPr>
        <p:spPr bwMode="auto">
          <a:xfrm>
            <a:off x="3649074" y="1754892"/>
            <a:ext cx="2970815" cy="1943314"/>
          </a:xfrm>
          <a:prstGeom prst="rect">
            <a:avLst/>
          </a:prstGeom>
          <a:noFill/>
          <a:ln w="9525">
            <a:solidFill>
              <a:schemeClr val="bg1">
                <a:lumMod val="85000"/>
              </a:schemeClr>
            </a:solidFill>
            <a:miter lim="800000"/>
            <a:headEnd/>
            <a:tailEnd/>
          </a:ln>
        </p:spPr>
        <p:txBody>
          <a:bodyPr lIns="91440" tIns="45720" rIns="91440" bIns="45720" anchor="ctr"/>
          <a:lstStyle>
            <a:lvl1pPr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2pPr>
            <a:lvl3pPr marL="11430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3pPr>
            <a:lvl4pPr marL="16002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4pPr>
            <a:lvl5pPr marL="20574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5pPr>
            <a:lvl6pPr marL="25146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6pPr>
            <a:lvl7pPr marL="29718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7pPr>
            <a:lvl8pPr marL="34290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8pPr>
            <a:lvl9pPr marL="38862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9pPr>
          </a:lstStyle>
          <a:p>
            <a:pPr algn="ctr" eaLnBrk="1" hangingPunct="1">
              <a:spcBef>
                <a:spcPct val="0"/>
              </a:spcBef>
              <a:buFontTx/>
              <a:buNone/>
              <a:defRPr/>
            </a:pPr>
            <a:r>
              <a:rPr lang="ja-JP" altLang="en-US" sz="850">
                <a:latin typeface="Meiryo"/>
                <a:ea typeface="Meiryo"/>
              </a:rPr>
              <a:t>クリエイティブがどの程度記憶に残ったかを把握します。</a:t>
            </a:r>
            <a:endParaRPr lang="en-US" altLang="ja-JP" sz="850" dirty="0">
              <a:latin typeface="Meiryo"/>
              <a:ea typeface="Meiryo"/>
            </a:endParaRPr>
          </a:p>
          <a:p>
            <a:pPr algn="ctr" eaLnBrk="1" hangingPunct="1">
              <a:spcBef>
                <a:spcPct val="0"/>
              </a:spcBef>
              <a:buFontTx/>
              <a:buNone/>
              <a:defRPr/>
            </a:pPr>
            <a:endParaRPr lang="en-US" altLang="ja-JP" sz="85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p:txBody>
      </p:sp>
      <p:sp>
        <p:nvSpPr>
          <p:cNvPr id="62" name="角丸四角形 17">
            <a:extLst>
              <a:ext uri="{FF2B5EF4-FFF2-40B4-BE49-F238E27FC236}">
                <a16:creationId xmlns:a16="http://schemas.microsoft.com/office/drawing/2014/main" id="{9090D8C6-F6F8-58BA-9534-8C9141548564}"/>
              </a:ext>
            </a:extLst>
          </p:cNvPr>
          <p:cNvSpPr>
            <a:spLocks noChangeArrowheads="1"/>
          </p:cNvSpPr>
          <p:nvPr/>
        </p:nvSpPr>
        <p:spPr bwMode="auto">
          <a:xfrm>
            <a:off x="587375" y="3781316"/>
            <a:ext cx="6032514" cy="268564"/>
          </a:xfrm>
          <a:prstGeom prst="roundRect">
            <a:avLst>
              <a:gd name="adj" fmla="val 16667"/>
            </a:avLst>
          </a:prstGeom>
          <a:solidFill>
            <a:schemeClr val="bg1">
              <a:lumMod val="50000"/>
            </a:schemeClr>
          </a:solidFill>
          <a:ln>
            <a:noFill/>
          </a:ln>
          <a:effectLst/>
        </p:spPr>
        <p:txBody>
          <a:bodyPr tIns="54000" bIns="46800" anchor="t"/>
          <a:lstStyle/>
          <a:p>
            <a:pPr algn="ctr">
              <a:defRPr/>
            </a:pPr>
            <a:r>
              <a:rPr lang="ja-JP" altLang="en-US" sz="1100" b="1">
                <a:solidFill>
                  <a:schemeClr val="lt1"/>
                </a:solidFill>
                <a:latin typeface="Meiryo" panose="020B0604030504040204" pitchFamily="34" charset="-128"/>
                <a:ea typeface="Meiryo" panose="020B0604030504040204" pitchFamily="34" charset="-128"/>
                <a:cs typeface="メイリオ" panose="020B0604030504040204" pitchFamily="50" charset="-128"/>
              </a:rPr>
              <a:t>記事接触者のブランドリフト</a:t>
            </a:r>
            <a:endParaRPr lang="en-US" altLang="ja-JP" sz="1100" b="1" dirty="0">
              <a:solidFill>
                <a:schemeClr val="lt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3" name="正方形/長方形 36">
            <a:extLst>
              <a:ext uri="{FF2B5EF4-FFF2-40B4-BE49-F238E27FC236}">
                <a16:creationId xmlns:a16="http://schemas.microsoft.com/office/drawing/2014/main" id="{CDF2597B-7DE3-F0AE-C4E2-90B0058253E5}"/>
              </a:ext>
            </a:extLst>
          </p:cNvPr>
          <p:cNvSpPr>
            <a:spLocks noChangeArrowheads="1"/>
          </p:cNvSpPr>
          <p:nvPr/>
        </p:nvSpPr>
        <p:spPr bwMode="auto">
          <a:xfrm>
            <a:off x="587374" y="4079098"/>
            <a:ext cx="6032514" cy="1948558"/>
          </a:xfrm>
          <a:prstGeom prst="rect">
            <a:avLst/>
          </a:prstGeom>
          <a:noFill/>
          <a:ln w="9525">
            <a:solidFill>
              <a:schemeClr val="bg1">
                <a:lumMod val="85000"/>
              </a:schemeClr>
            </a:solidFill>
            <a:miter lim="800000"/>
            <a:headEnd/>
            <a:tailEnd/>
          </a:ln>
        </p:spPr>
        <p:txBody>
          <a:bodyPr anchor="ctr"/>
          <a:lstStyle>
            <a:lvl1pPr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2pPr>
            <a:lvl3pPr marL="11430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3pPr>
            <a:lvl4pPr marL="16002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4pPr>
            <a:lvl5pPr marL="20574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5pPr>
            <a:lvl6pPr marL="25146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6pPr>
            <a:lvl7pPr marL="29718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7pPr>
            <a:lvl8pPr marL="34290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8pPr>
            <a:lvl9pPr marL="38862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9pPr>
          </a:lstStyle>
          <a:p>
            <a:pPr algn="ctr" eaLnBrk="1" hangingPunct="1">
              <a:lnSpc>
                <a:spcPct val="150000"/>
              </a:lnSpc>
              <a:spcBef>
                <a:spcPct val="0"/>
              </a:spcBef>
              <a:buFontTx/>
              <a:buNone/>
              <a:defRPr/>
            </a:pPr>
            <a:r>
              <a:rPr lang="ja-JP" altLang="en-US" sz="900">
                <a:latin typeface="Meiryo" panose="020B0604030504040204" pitchFamily="34" charset="-128"/>
                <a:ea typeface="Meiryo" panose="020B0604030504040204" pitchFamily="34" charset="-128"/>
              </a:rPr>
              <a:t>記事接触者と非接触者の比較からブランド認知・利用意向</a:t>
            </a:r>
            <a:r>
              <a:rPr lang="en-US" altLang="ja-JP" sz="900" dirty="0">
                <a:latin typeface="Meiryo" panose="020B0604030504040204" pitchFamily="34" charset="-128"/>
                <a:ea typeface="Meiryo" panose="020B0604030504040204" pitchFamily="34" charset="-128"/>
              </a:rPr>
              <a:t>/</a:t>
            </a:r>
            <a:r>
              <a:rPr lang="ja-JP" altLang="en-US" sz="900">
                <a:latin typeface="Meiryo" panose="020B0604030504040204" pitchFamily="34" charset="-128"/>
                <a:ea typeface="Meiryo" panose="020B0604030504040204" pitchFamily="34" charset="-128"/>
              </a:rPr>
              <a:t>推奨意向などのリフト値、態度変容を明らかにします。</a:t>
            </a: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p:txBody>
      </p:sp>
      <p:sp>
        <p:nvSpPr>
          <p:cNvPr id="11" name="object 12">
            <a:extLst>
              <a:ext uri="{FF2B5EF4-FFF2-40B4-BE49-F238E27FC236}">
                <a16:creationId xmlns:a16="http://schemas.microsoft.com/office/drawing/2014/main" id="{6A8044A9-2530-0AD5-ECEA-4A231B960A30}"/>
              </a:ext>
            </a:extLst>
          </p:cNvPr>
          <p:cNvSpPr txBox="1"/>
          <p:nvPr/>
        </p:nvSpPr>
        <p:spPr>
          <a:xfrm>
            <a:off x="8186116" y="2557706"/>
            <a:ext cx="4191001" cy="680991"/>
          </a:xfrm>
          <a:prstGeom prst="rect">
            <a:avLst/>
          </a:prstGeom>
        </p:spPr>
        <p:txBody>
          <a:bodyPr vert="horz" wrap="square" lIns="0" tIns="14005" rIns="0" bIns="0" rtlCol="0">
            <a:spAutoFit/>
          </a:bodyPr>
          <a:lstStyle/>
          <a:p>
            <a:pPr marL="14004">
              <a:spcBef>
                <a:spcPts val="110"/>
              </a:spcBef>
            </a:pP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ライトプラン：固定</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3</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問</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4004">
              <a:spcBef>
                <a:spcPts val="110"/>
              </a:spcBef>
            </a:pP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必須：</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4004">
              <a:spcBef>
                <a:spcPts val="11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①</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ブランド認知・利用体験</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4004">
              <a:spcBef>
                <a:spcPts val="11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②</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ブランド利用意向</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推奨意向</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いずれかを選択</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p>
          <a:p>
            <a:pPr marL="14004">
              <a:spcBef>
                <a:spcPts val="11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③</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記事の認知度</a:t>
            </a:r>
            <a:endParaRPr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12" name="テキスト ボックス 11">
            <a:extLst>
              <a:ext uri="{FF2B5EF4-FFF2-40B4-BE49-F238E27FC236}">
                <a16:creationId xmlns:a16="http://schemas.microsoft.com/office/drawing/2014/main" id="{1260A078-9225-EC77-C7F8-B96763B28E34}"/>
              </a:ext>
            </a:extLst>
          </p:cNvPr>
          <p:cNvSpPr txBox="1"/>
          <p:nvPr/>
        </p:nvSpPr>
        <p:spPr>
          <a:xfrm>
            <a:off x="8112362" y="4848081"/>
            <a:ext cx="3492264" cy="338554"/>
          </a:xfrm>
          <a:prstGeom prst="rect">
            <a:avLst/>
          </a:prstGeom>
          <a:noFill/>
        </p:spPr>
        <p:txBody>
          <a:bodyPr wrap="square">
            <a:spAutoFit/>
          </a:bodyPr>
          <a:lstStyle/>
          <a:p>
            <a:pPr algn="just"/>
            <a:r>
              <a:rPr lang="en-US" altLang="ja-JP" sz="800" dirty="0">
                <a:solidFill>
                  <a:schemeClr val="tx1">
                    <a:lumMod val="75000"/>
                    <a:lumOff val="25000"/>
                  </a:schemeClr>
                </a:solidFill>
                <a:latin typeface="Meiryo" panose="020B0604030504040204" pitchFamily="34" charset="-128"/>
                <a:ea typeface="Meiryo" panose="020B0604030504040204" pitchFamily="34" charset="-128"/>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rPr>
              <a:t>基本</a:t>
            </a:r>
            <a:r>
              <a:rPr lang="en-US" altLang="ja-JP" sz="800" dirty="0">
                <a:solidFill>
                  <a:schemeClr val="tx1">
                    <a:lumMod val="75000"/>
                    <a:lumOff val="25000"/>
                  </a:schemeClr>
                </a:solidFill>
                <a:latin typeface="Meiryo" panose="020B0604030504040204" pitchFamily="34" charset="-128"/>
                <a:ea typeface="Meiryo" panose="020B0604030504040204" pitchFamily="34" charset="-128"/>
              </a:rPr>
              <a:t>10</a:t>
            </a:r>
            <a:r>
              <a:rPr lang="ja-JP" altLang="en-US" sz="800">
                <a:solidFill>
                  <a:schemeClr val="tx1">
                    <a:lumMod val="75000"/>
                    <a:lumOff val="25000"/>
                  </a:schemeClr>
                </a:solidFill>
                <a:latin typeface="Meiryo" panose="020B0604030504040204" pitchFamily="34" charset="-128"/>
                <a:ea typeface="Meiryo" panose="020B0604030504040204" pitchFamily="34" charset="-128"/>
              </a:rPr>
              <a:t>歳刻みの数値、但しサンプル数</a:t>
            </a:r>
            <a:r>
              <a:rPr lang="en-US" altLang="ja-JP" sz="800" dirty="0">
                <a:solidFill>
                  <a:schemeClr val="tx1">
                    <a:lumMod val="75000"/>
                    <a:lumOff val="25000"/>
                  </a:schemeClr>
                </a:solidFill>
                <a:latin typeface="Meiryo" panose="020B0604030504040204" pitchFamily="34" charset="-128"/>
                <a:ea typeface="Meiryo" panose="020B0604030504040204" pitchFamily="34" charset="-128"/>
              </a:rPr>
              <a:t>20</a:t>
            </a:r>
            <a:r>
              <a:rPr lang="ja-JP" altLang="en-US" sz="800">
                <a:solidFill>
                  <a:schemeClr val="tx1">
                    <a:lumMod val="75000"/>
                    <a:lumOff val="25000"/>
                  </a:schemeClr>
                </a:solidFill>
                <a:latin typeface="Meiryo" panose="020B0604030504040204" pitchFamily="34" charset="-128"/>
                <a:ea typeface="Meiryo" panose="020B0604030504040204" pitchFamily="34" charset="-128"/>
              </a:rPr>
              <a:t>未満の性年代は個人情報保護の観点から非表示となります</a:t>
            </a:r>
          </a:p>
        </p:txBody>
      </p:sp>
      <p:sp>
        <p:nvSpPr>
          <p:cNvPr id="13" name="object 8">
            <a:extLst>
              <a:ext uri="{FF2B5EF4-FFF2-40B4-BE49-F238E27FC236}">
                <a16:creationId xmlns:a16="http://schemas.microsoft.com/office/drawing/2014/main" id="{CB89B827-DA20-539D-76C8-AF7B2A188938}"/>
              </a:ext>
            </a:extLst>
          </p:cNvPr>
          <p:cNvSpPr txBox="1"/>
          <p:nvPr/>
        </p:nvSpPr>
        <p:spPr>
          <a:xfrm>
            <a:off x="8176396" y="5585086"/>
            <a:ext cx="4740229" cy="375391"/>
          </a:xfrm>
          <a:prstGeom prst="rect">
            <a:avLst/>
          </a:prstGeom>
        </p:spPr>
        <p:txBody>
          <a:bodyPr vert="horz" wrap="square" lIns="0" tIns="64421" rIns="0" bIns="0" rtlCol="0">
            <a:spAutoFit/>
          </a:bodyPr>
          <a:lstStyle/>
          <a:p>
            <a:pPr marL="17505" algn="just">
              <a:spcBef>
                <a:spcPts val="506"/>
              </a:spcBef>
            </a:pP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ライトプラン：</a:t>
            </a:r>
            <a:r>
              <a:rPr lang="en-US" altLang="ja-JP" sz="800" dirty="0">
                <a:solidFill>
                  <a:srgbClr val="333333"/>
                </a:solidFill>
                <a:latin typeface="Meiryo" panose="020B0604030504040204" pitchFamily="34" charset="-128"/>
                <a:ea typeface="Meiryo" panose="020B0604030504040204" pitchFamily="34" charset="-128"/>
                <a:cs typeface="Arial Unicode MS"/>
              </a:rPr>
              <a:t>\ 500,000</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7505">
              <a:spcBef>
                <a:spcPts val="506"/>
              </a:spcBef>
            </a:pP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プレミアムプラン：</a:t>
            </a:r>
            <a:r>
              <a:rPr lang="en-US" altLang="ja-JP" sz="800" dirty="0">
                <a:solidFill>
                  <a:srgbClr val="333333"/>
                </a:solidFill>
                <a:latin typeface="Meiryo" panose="020B0604030504040204" pitchFamily="34" charset="-128"/>
                <a:ea typeface="Meiryo" panose="020B0604030504040204" pitchFamily="34" charset="-128"/>
                <a:cs typeface="Arial Unicode MS"/>
              </a:rPr>
              <a:t>\ 1,300,000</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15" name="object 24">
            <a:extLst>
              <a:ext uri="{FF2B5EF4-FFF2-40B4-BE49-F238E27FC236}">
                <a16:creationId xmlns:a16="http://schemas.microsoft.com/office/drawing/2014/main" id="{C51A2956-55F7-837B-A5CC-2CB2D469374B}"/>
              </a:ext>
            </a:extLst>
          </p:cNvPr>
          <p:cNvSpPr/>
          <p:nvPr/>
        </p:nvSpPr>
        <p:spPr>
          <a:xfrm>
            <a:off x="7128580" y="5230971"/>
            <a:ext cx="4476045" cy="5998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16" name="object 24">
            <a:extLst>
              <a:ext uri="{FF2B5EF4-FFF2-40B4-BE49-F238E27FC236}">
                <a16:creationId xmlns:a16="http://schemas.microsoft.com/office/drawing/2014/main" id="{39EF2254-6A83-24BB-3FDA-F645B13E1016}"/>
              </a:ext>
            </a:extLst>
          </p:cNvPr>
          <p:cNvSpPr/>
          <p:nvPr/>
        </p:nvSpPr>
        <p:spPr>
          <a:xfrm>
            <a:off x="7128580" y="4349701"/>
            <a:ext cx="4476045" cy="5998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17" name="object 24">
            <a:extLst>
              <a:ext uri="{FF2B5EF4-FFF2-40B4-BE49-F238E27FC236}">
                <a16:creationId xmlns:a16="http://schemas.microsoft.com/office/drawing/2014/main" id="{97A6ABAE-9529-6B5B-F9F0-8522BCBCB121}"/>
              </a:ext>
            </a:extLst>
          </p:cNvPr>
          <p:cNvSpPr/>
          <p:nvPr/>
        </p:nvSpPr>
        <p:spPr>
          <a:xfrm>
            <a:off x="7128580" y="2472675"/>
            <a:ext cx="4476045" cy="5998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18" name="object 24">
            <a:extLst>
              <a:ext uri="{FF2B5EF4-FFF2-40B4-BE49-F238E27FC236}">
                <a16:creationId xmlns:a16="http://schemas.microsoft.com/office/drawing/2014/main" id="{4694E5B1-2973-F126-CE54-9B6A0543C7D5}"/>
              </a:ext>
            </a:extLst>
          </p:cNvPr>
          <p:cNvSpPr/>
          <p:nvPr/>
        </p:nvSpPr>
        <p:spPr>
          <a:xfrm>
            <a:off x="7128580" y="1795517"/>
            <a:ext cx="4476045" cy="5998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19" name="object 24">
            <a:extLst>
              <a:ext uri="{FF2B5EF4-FFF2-40B4-BE49-F238E27FC236}">
                <a16:creationId xmlns:a16="http://schemas.microsoft.com/office/drawing/2014/main" id="{C77CFF92-1CF1-8E59-7FA9-4B2144A7C0FF}"/>
              </a:ext>
            </a:extLst>
          </p:cNvPr>
          <p:cNvSpPr/>
          <p:nvPr/>
        </p:nvSpPr>
        <p:spPr>
          <a:xfrm>
            <a:off x="7128580" y="1476398"/>
            <a:ext cx="4476045" cy="5998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40" name="テキスト ボックス 39">
            <a:extLst>
              <a:ext uri="{FF2B5EF4-FFF2-40B4-BE49-F238E27FC236}">
                <a16:creationId xmlns:a16="http://schemas.microsoft.com/office/drawing/2014/main" id="{64042CF2-C61B-0F80-1153-D8C06397FBA7}"/>
              </a:ext>
            </a:extLst>
          </p:cNvPr>
          <p:cNvSpPr txBox="1"/>
          <p:nvPr/>
        </p:nvSpPr>
        <p:spPr>
          <a:xfrm>
            <a:off x="524980" y="1094942"/>
            <a:ext cx="1362828" cy="261610"/>
          </a:xfrm>
          <a:prstGeom prst="rect">
            <a:avLst/>
          </a:prstGeom>
          <a:noFill/>
        </p:spPr>
        <p:txBody>
          <a:bodyPr wrap="square" rtlCol="0">
            <a:spAutoFit/>
          </a:bodyPr>
          <a:lstStyle/>
          <a:p>
            <a:r>
              <a:rPr kumimoji="1" lang="ja-JP" altLang="en-US" sz="1100" b="1">
                <a:solidFill>
                  <a:schemeClr val="tx1">
                    <a:lumMod val="75000"/>
                    <a:lumOff val="25000"/>
                  </a:schemeClr>
                </a:solidFill>
                <a:latin typeface="Meiryo" panose="020B0604030504040204" pitchFamily="34" charset="-128"/>
                <a:ea typeface="Meiryo" panose="020B0604030504040204" pitchFamily="34" charset="-128"/>
              </a:rPr>
              <a:t>レポートイメージ</a:t>
            </a:r>
          </a:p>
        </p:txBody>
      </p:sp>
      <p:pic>
        <p:nvPicPr>
          <p:cNvPr id="29" name="図 28">
            <a:extLst>
              <a:ext uri="{FF2B5EF4-FFF2-40B4-BE49-F238E27FC236}">
                <a16:creationId xmlns:a16="http://schemas.microsoft.com/office/drawing/2014/main" id="{C6EE718B-0948-205E-7EBA-AFF109351C84}"/>
              </a:ext>
            </a:extLst>
          </p:cNvPr>
          <p:cNvPicPr>
            <a:picLocks noChangeAspect="1"/>
          </p:cNvPicPr>
          <p:nvPr/>
        </p:nvPicPr>
        <p:blipFill>
          <a:blip r:embed="rId4"/>
          <a:stretch>
            <a:fillRect/>
          </a:stretch>
        </p:blipFill>
        <p:spPr>
          <a:xfrm>
            <a:off x="767211" y="2110056"/>
            <a:ext cx="2624708" cy="1476398"/>
          </a:xfrm>
          <a:prstGeom prst="rect">
            <a:avLst/>
          </a:prstGeom>
          <a:ln>
            <a:solidFill>
              <a:schemeClr val="tx1"/>
            </a:solidFill>
          </a:ln>
        </p:spPr>
      </p:pic>
      <p:pic>
        <p:nvPicPr>
          <p:cNvPr id="35" name="図 34">
            <a:extLst>
              <a:ext uri="{FF2B5EF4-FFF2-40B4-BE49-F238E27FC236}">
                <a16:creationId xmlns:a16="http://schemas.microsoft.com/office/drawing/2014/main" id="{F7B58A97-C036-AA75-B2F8-B8DE42495F38}"/>
              </a:ext>
            </a:extLst>
          </p:cNvPr>
          <p:cNvPicPr>
            <a:picLocks noChangeAspect="1"/>
          </p:cNvPicPr>
          <p:nvPr/>
        </p:nvPicPr>
        <p:blipFill>
          <a:blip r:embed="rId5"/>
          <a:stretch>
            <a:fillRect/>
          </a:stretch>
        </p:blipFill>
        <p:spPr>
          <a:xfrm>
            <a:off x="3817366" y="2110057"/>
            <a:ext cx="2624707" cy="1476397"/>
          </a:xfrm>
          <a:prstGeom prst="rect">
            <a:avLst/>
          </a:prstGeom>
          <a:ln>
            <a:solidFill>
              <a:schemeClr val="tx1"/>
            </a:solidFill>
          </a:ln>
        </p:spPr>
      </p:pic>
      <p:pic>
        <p:nvPicPr>
          <p:cNvPr id="38" name="図 37">
            <a:extLst>
              <a:ext uri="{FF2B5EF4-FFF2-40B4-BE49-F238E27FC236}">
                <a16:creationId xmlns:a16="http://schemas.microsoft.com/office/drawing/2014/main" id="{4CC8CBCA-71F3-F3EB-5323-486470933871}"/>
              </a:ext>
            </a:extLst>
          </p:cNvPr>
          <p:cNvPicPr>
            <a:picLocks noChangeAspect="1"/>
          </p:cNvPicPr>
          <p:nvPr/>
        </p:nvPicPr>
        <p:blipFill>
          <a:blip r:embed="rId6"/>
          <a:stretch>
            <a:fillRect/>
          </a:stretch>
        </p:blipFill>
        <p:spPr>
          <a:xfrm>
            <a:off x="770878" y="4439292"/>
            <a:ext cx="2624707" cy="1476398"/>
          </a:xfrm>
          <a:prstGeom prst="rect">
            <a:avLst/>
          </a:prstGeom>
          <a:ln>
            <a:solidFill>
              <a:schemeClr val="tx1"/>
            </a:solidFill>
          </a:ln>
        </p:spPr>
      </p:pic>
      <p:pic>
        <p:nvPicPr>
          <p:cNvPr id="42" name="図 41">
            <a:extLst>
              <a:ext uri="{FF2B5EF4-FFF2-40B4-BE49-F238E27FC236}">
                <a16:creationId xmlns:a16="http://schemas.microsoft.com/office/drawing/2014/main" id="{EB70A57E-501B-7534-2ECC-A82644F3322E}"/>
              </a:ext>
            </a:extLst>
          </p:cNvPr>
          <p:cNvPicPr>
            <a:picLocks noChangeAspect="1"/>
          </p:cNvPicPr>
          <p:nvPr/>
        </p:nvPicPr>
        <p:blipFill>
          <a:blip r:embed="rId7"/>
          <a:stretch>
            <a:fillRect/>
          </a:stretch>
        </p:blipFill>
        <p:spPr>
          <a:xfrm>
            <a:off x="3817366" y="4439292"/>
            <a:ext cx="2614696" cy="1470767"/>
          </a:xfrm>
          <a:prstGeom prst="rect">
            <a:avLst/>
          </a:prstGeom>
          <a:ln>
            <a:solidFill>
              <a:schemeClr val="tx1"/>
            </a:solidFill>
          </a:ln>
        </p:spPr>
      </p:pic>
    </p:spTree>
    <p:extLst>
      <p:ext uri="{BB962C8B-B14F-4D97-AF65-F5344CB8AC3E}">
        <p14:creationId xmlns:p14="http://schemas.microsoft.com/office/powerpoint/2010/main" val="34306034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E51C4E-DAE1-0619-4D70-33676C9E342D}"/>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974CC5D-8443-84F6-F298-BDEE2DF2BCD3}"/>
              </a:ext>
            </a:extLst>
          </p:cNvPr>
          <p:cNvSpPr>
            <a:spLocks noGrp="1"/>
          </p:cNvSpPr>
          <p:nvPr>
            <p:ph type="body" sz="quarter" idx="12"/>
          </p:nvPr>
        </p:nvSpPr>
        <p:spPr>
          <a:xfrm>
            <a:off x="587922" y="67514"/>
            <a:ext cx="968503" cy="410840"/>
          </a:xfrm>
        </p:spPr>
        <p:txBody>
          <a:bodyPr/>
          <a:lstStyle/>
          <a:p>
            <a:pPr marL="0" indent="0">
              <a:buNone/>
            </a:pPr>
            <a:r>
              <a:rPr lang="ja-JP" altLang="en-US"/>
              <a:t>オプション</a:t>
            </a:r>
          </a:p>
        </p:txBody>
      </p:sp>
      <p:pic>
        <p:nvPicPr>
          <p:cNvPr id="6" name="図プレースホルダー 8" descr="アイコン&#10;&#10;自動的に生成された説明">
            <a:extLst>
              <a:ext uri="{FF2B5EF4-FFF2-40B4-BE49-F238E27FC236}">
                <a16:creationId xmlns:a16="http://schemas.microsoft.com/office/drawing/2014/main" id="{4F095D03-B8B7-B756-F09B-B6887C6D685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18BF9CDE-C400-3FDF-892F-932F484A976B}"/>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ブランドリフトサーベイオプション</a:t>
            </a:r>
            <a:endParaRPr lang="en-US" altLang="ja-JP" sz="2000">
              <a:latin typeface="メイリオ" panose="020B0604030504040204" pitchFamily="34" charset="-128"/>
              <a:ea typeface="メイリオ" panose="020B0604030504040204" pitchFamily="34" charset="-128"/>
            </a:endParaRPr>
          </a:p>
        </p:txBody>
      </p:sp>
      <p:sp>
        <p:nvSpPr>
          <p:cNvPr id="11" name="テキスト プレースホルダー 3">
            <a:extLst>
              <a:ext uri="{FF2B5EF4-FFF2-40B4-BE49-F238E27FC236}">
                <a16:creationId xmlns:a16="http://schemas.microsoft.com/office/drawing/2014/main" id="{0D0853CE-2D08-6666-4379-BB29263F444F}"/>
              </a:ext>
            </a:extLst>
          </p:cNvPr>
          <p:cNvSpPr txBox="1">
            <a:spLocks/>
          </p:cNvSpPr>
          <p:nvPr/>
        </p:nvSpPr>
        <p:spPr>
          <a:xfrm>
            <a:off x="618655" y="869282"/>
            <a:ext cx="11014609" cy="792088"/>
          </a:xfrm>
          <a:prstGeom prst="rect">
            <a:avLst/>
          </a:prstGeom>
        </p:spPr>
        <p:txBody>
          <a:bodyPr wrap="none" lIns="0" tIns="0" rIns="0" bIns="0" anchor="ctr">
            <a:noAutofit/>
          </a:bodyPr>
          <a:lstStyle>
            <a:lvl1pPr marL="0" indent="0" algn="l" defTabSz="914400" rtl="0" eaLnBrk="1" latinLnBrk="0" hangingPunct="1">
              <a:lnSpc>
                <a:spcPct val="90000"/>
              </a:lnSpc>
              <a:spcBef>
                <a:spcPts val="1000"/>
              </a:spcBef>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spcAft>
                <a:spcPts val="0"/>
              </a:spcAft>
            </a:pPr>
            <a:r>
              <a:rPr lang="ja-JP" altLang="en-US" sz="1400" b="0">
                <a:solidFill>
                  <a:schemeClr val="tx1">
                    <a:lumMod val="95000"/>
                    <a:lumOff val="5000"/>
                  </a:schemeClr>
                </a:solidFill>
                <a:latin typeface="+mn-ea"/>
                <a:ea typeface="+mn-ea"/>
              </a:rPr>
              <a:t>ブランドリフトサーベイをご実施いただく場合、下記注意事項のご確認をお願いします。</a:t>
            </a:r>
          </a:p>
        </p:txBody>
      </p:sp>
      <p:sp>
        <p:nvSpPr>
          <p:cNvPr id="12" name="부제 2">
            <a:extLst>
              <a:ext uri="{FF2B5EF4-FFF2-40B4-BE49-F238E27FC236}">
                <a16:creationId xmlns:a16="http://schemas.microsoft.com/office/drawing/2014/main" id="{3ACB4807-00DB-F7A9-91DA-D52AD62AF302}"/>
              </a:ext>
            </a:extLst>
          </p:cNvPr>
          <p:cNvSpPr txBox="1">
            <a:spLocks/>
          </p:cNvSpPr>
          <p:nvPr/>
        </p:nvSpPr>
        <p:spPr>
          <a:xfrm>
            <a:off x="590837" y="1661370"/>
            <a:ext cx="11042427" cy="47412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a:lnSpc>
                <a:spcPct val="140000"/>
              </a:lnSpc>
              <a:buFont typeface="Arial" panose="020B0604020202090204" pitchFamily="34" charset="0"/>
              <a:buChar char="•"/>
            </a:pPr>
            <a:r>
              <a:rPr lang="ja-JP" altLang="en-US" sz="1300">
                <a:solidFill>
                  <a:schemeClr val="tx1">
                    <a:lumMod val="95000"/>
                    <a:lumOff val="5000"/>
                  </a:schemeClr>
                </a:solidFill>
                <a:latin typeface="+mn-ea"/>
                <a:cs typeface="Arial" panose="020B0604020202090204"/>
              </a:rPr>
              <a:t>調査対象者は</a:t>
            </a:r>
            <a:r>
              <a:rPr lang="en-US" altLang="ja-JP" sz="1300" dirty="0">
                <a:solidFill>
                  <a:schemeClr val="tx1">
                    <a:lumMod val="95000"/>
                    <a:lumOff val="5000"/>
                  </a:schemeClr>
                </a:solidFill>
                <a:latin typeface="+mn-ea"/>
                <a:cs typeface="Arial"/>
              </a:rPr>
              <a:t>15</a:t>
            </a:r>
            <a:r>
              <a:rPr lang="ja-JP" altLang="en-US" sz="1300">
                <a:solidFill>
                  <a:schemeClr val="tx1">
                    <a:lumMod val="95000"/>
                    <a:lumOff val="5000"/>
                  </a:schemeClr>
                </a:solidFill>
                <a:latin typeface="+mn-ea"/>
                <a:cs typeface="Arial" panose="020B0604020202090204"/>
              </a:rPr>
              <a:t>～</a:t>
            </a:r>
            <a:r>
              <a:rPr lang="en-US" altLang="ja-JP" sz="1300" dirty="0">
                <a:solidFill>
                  <a:schemeClr val="tx1">
                    <a:lumMod val="95000"/>
                    <a:lumOff val="5000"/>
                  </a:schemeClr>
                </a:solidFill>
                <a:latin typeface="+mn-ea"/>
                <a:cs typeface="Arial"/>
              </a:rPr>
              <a:t>69</a:t>
            </a:r>
            <a:r>
              <a:rPr lang="ja-JP" altLang="en-US" sz="1300">
                <a:solidFill>
                  <a:schemeClr val="tx1">
                    <a:lumMod val="95000"/>
                    <a:lumOff val="5000"/>
                  </a:schemeClr>
                </a:solidFill>
                <a:latin typeface="+mn-ea"/>
                <a:cs typeface="Arial" panose="020B0604020202090204"/>
              </a:rPr>
              <a:t>歳の範囲内で、</a:t>
            </a:r>
            <a:r>
              <a:rPr lang="en-US" altLang="ja-JP" sz="1300" dirty="0">
                <a:solidFill>
                  <a:schemeClr val="tx1">
                    <a:lumMod val="95000"/>
                    <a:lumOff val="5000"/>
                  </a:schemeClr>
                </a:solidFill>
                <a:latin typeface="+mn-ea"/>
                <a:cs typeface="Arial"/>
              </a:rPr>
              <a:t>5</a:t>
            </a:r>
            <a:r>
              <a:rPr lang="ja-JP" altLang="en-US" sz="1300">
                <a:solidFill>
                  <a:schemeClr val="tx1">
                    <a:lumMod val="95000"/>
                    <a:lumOff val="5000"/>
                  </a:schemeClr>
                </a:solidFill>
                <a:latin typeface="+mn-ea"/>
                <a:cs typeface="Arial" panose="020B0604020202090204"/>
              </a:rPr>
              <a:t>歳刻みでご指定が可能です。</a:t>
            </a:r>
            <a:r>
              <a:rPr lang="en-US" altLang="ja-JP" sz="1300" dirty="0">
                <a:solidFill>
                  <a:schemeClr val="tx1">
                    <a:lumMod val="95000"/>
                    <a:lumOff val="5000"/>
                  </a:schemeClr>
                </a:solidFill>
                <a:latin typeface="+mn-ea"/>
                <a:cs typeface="Arial"/>
              </a:rPr>
              <a:t>15</a:t>
            </a:r>
            <a:r>
              <a:rPr lang="ja-JP" altLang="en-US" sz="1300">
                <a:solidFill>
                  <a:schemeClr val="tx1">
                    <a:lumMod val="95000"/>
                    <a:lumOff val="5000"/>
                  </a:schemeClr>
                </a:solidFill>
                <a:latin typeface="+mn-ea"/>
                <a:cs typeface="Arial" panose="020B0604020202090204"/>
              </a:rPr>
              <a:t>歳未満や</a:t>
            </a:r>
            <a:r>
              <a:rPr lang="en-US" altLang="ja-JP" sz="1300" dirty="0">
                <a:solidFill>
                  <a:schemeClr val="tx1">
                    <a:lumMod val="95000"/>
                    <a:lumOff val="5000"/>
                  </a:schemeClr>
                </a:solidFill>
                <a:latin typeface="+mn-ea"/>
                <a:cs typeface="Arial"/>
              </a:rPr>
              <a:t>70</a:t>
            </a:r>
            <a:r>
              <a:rPr lang="ja-JP" altLang="en-US" sz="1300">
                <a:solidFill>
                  <a:schemeClr val="tx1">
                    <a:lumMod val="95000"/>
                    <a:lumOff val="5000"/>
                  </a:schemeClr>
                </a:solidFill>
                <a:latin typeface="+mn-ea"/>
                <a:cs typeface="Arial" panose="020B0604020202090204"/>
              </a:rPr>
              <a:t>歳以上は調査対象外となります。また、ご納品物内で使用する性年代の分析軸は、指定された年齢範囲に応じて</a:t>
            </a:r>
            <a:r>
              <a:rPr lang="en-US" altLang="ja-JP" sz="1300" dirty="0">
                <a:solidFill>
                  <a:schemeClr val="tx1">
                    <a:lumMod val="95000"/>
                    <a:lumOff val="5000"/>
                  </a:schemeClr>
                </a:solidFill>
                <a:latin typeface="+mn-ea"/>
                <a:cs typeface="Arial"/>
              </a:rPr>
              <a:t>LINE</a:t>
            </a:r>
            <a:r>
              <a:rPr lang="ja-JP" altLang="en-US" sz="1300">
                <a:solidFill>
                  <a:schemeClr val="tx1">
                    <a:lumMod val="95000"/>
                    <a:lumOff val="5000"/>
                  </a:schemeClr>
                </a:solidFill>
                <a:latin typeface="+mn-ea"/>
                <a:cs typeface="Arial" panose="020B0604020202090204"/>
              </a:rPr>
              <a:t>リサーチ事務局にて決定いたします。性年代別分析の分析粒度のご指定はいただけません。</a:t>
            </a:r>
            <a:endParaRPr lang="en-US" altLang="ja-JP" sz="1300" dirty="0">
              <a:solidFill>
                <a:schemeClr val="tx1">
                  <a:lumMod val="95000"/>
                  <a:lumOff val="5000"/>
                </a:schemeClr>
              </a:solidFill>
              <a:latin typeface="+mn-ea"/>
              <a:cs typeface="Arial"/>
            </a:endParaRPr>
          </a:p>
          <a:p>
            <a:pPr marL="285750" indent="-285750">
              <a:lnSpc>
                <a:spcPct val="140000"/>
              </a:lnSpc>
              <a:buFont typeface="Arial" panose="020B0604020202090204" pitchFamily="34" charset="0"/>
              <a:buChar char="•"/>
            </a:pPr>
            <a:r>
              <a:rPr lang="ja-JP" altLang="ja-JP" sz="1300">
                <a:solidFill>
                  <a:schemeClr val="tx1">
                    <a:lumMod val="95000"/>
                    <a:lumOff val="5000"/>
                  </a:schemeClr>
                </a:solidFill>
                <a:latin typeface="+mn-ea"/>
                <a:cs typeface="Calibri" panose="020F0502020204030204"/>
              </a:rPr>
              <a:t>調査対象条件に指定できるのは、性別・年齢のみとなります。これら以外の属性・カスタムオーディエンス、および広告配信対象外の属性を調査対象条件に指定することはできません。</a:t>
            </a:r>
            <a:endParaRPr lang="en-US" altLang="ja-JP" sz="1300" dirty="0">
              <a:solidFill>
                <a:schemeClr val="tx1">
                  <a:lumMod val="95000"/>
                  <a:lumOff val="5000"/>
                </a:schemeClr>
              </a:solidFill>
              <a:latin typeface="+mn-ea"/>
              <a:cs typeface="Calibri" panose="020F0502020204030204"/>
            </a:endParaRP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Arial"/>
              </a:rPr>
              <a:t>入稿内容に基づき</a:t>
            </a:r>
            <a:r>
              <a:rPr lang="en-US" altLang="ja-JP" sz="1300" dirty="0">
                <a:solidFill>
                  <a:schemeClr val="tx1">
                    <a:lumMod val="95000"/>
                    <a:lumOff val="5000"/>
                  </a:schemeClr>
                </a:solidFill>
                <a:latin typeface="+mn-ea"/>
                <a:cs typeface="Arial"/>
              </a:rPr>
              <a:t>LINE</a:t>
            </a:r>
            <a:r>
              <a:rPr lang="ja-JP" altLang="en-US" sz="1300">
                <a:solidFill>
                  <a:schemeClr val="tx1">
                    <a:lumMod val="95000"/>
                    <a:lumOff val="5000"/>
                  </a:schemeClr>
                </a:solidFill>
                <a:latin typeface="+mn-ea"/>
                <a:cs typeface="Arial"/>
              </a:rPr>
              <a:t>リサーチ事務局にて調査を実施いたします。調査実施前の内容確認のご連絡はいたしません。但し入稿内容の不備や不明点がある場合に限り、ご連絡をさせていただく場合がございます。</a:t>
            </a:r>
            <a:br>
              <a:rPr lang="en-US" altLang="ja-JP" sz="1300" dirty="0">
                <a:solidFill>
                  <a:schemeClr val="tx1">
                    <a:lumMod val="95000"/>
                    <a:lumOff val="5000"/>
                  </a:schemeClr>
                </a:solidFill>
                <a:latin typeface="+mn-ea"/>
                <a:cs typeface="Arial"/>
              </a:rPr>
            </a:br>
            <a:r>
              <a:rPr lang="en-US" altLang="ja-JP" sz="1300" dirty="0">
                <a:solidFill>
                  <a:schemeClr val="tx1">
                    <a:lumMod val="95000"/>
                    <a:lumOff val="5000"/>
                  </a:schemeClr>
                </a:solidFill>
                <a:latin typeface="+mn-ea"/>
                <a:cs typeface="Arial"/>
              </a:rPr>
              <a:t>※</a:t>
            </a:r>
            <a:r>
              <a:rPr lang="ja-JP" altLang="en-US" sz="1300">
                <a:solidFill>
                  <a:schemeClr val="tx1">
                    <a:lumMod val="95000"/>
                    <a:lumOff val="5000"/>
                  </a:schemeClr>
                </a:solidFill>
                <a:latin typeface="+mn-ea"/>
                <a:cs typeface="Arial"/>
              </a:rPr>
              <a:t>そのご連絡に対し、既定の期日までにお戻しいただけない場合、後続のスケジュールの後ろ倒し、もしくはキャンセルとなります</a:t>
            </a:r>
            <a:endParaRPr lang="en-US" altLang="ja-JP" sz="1300" dirty="0">
              <a:solidFill>
                <a:schemeClr val="tx1">
                  <a:lumMod val="95000"/>
                  <a:lumOff val="5000"/>
                </a:schemeClr>
              </a:solidFill>
              <a:latin typeface="+mn-ea"/>
              <a:cs typeface="Arial"/>
            </a:endParaRP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Arial"/>
              </a:rPr>
              <a:t>回収目標数は、回収数を保証するものではありません。十分なサンプルが集まらない場合は、性年代分析</a:t>
            </a:r>
            <a:r>
              <a:rPr lang="en-US" altLang="ja-JP" sz="1300" dirty="0">
                <a:solidFill>
                  <a:schemeClr val="tx1">
                    <a:lumMod val="95000"/>
                    <a:lumOff val="5000"/>
                  </a:schemeClr>
                </a:solidFill>
                <a:latin typeface="+mn-ea"/>
                <a:cs typeface="Arial"/>
              </a:rPr>
              <a:t>(</a:t>
            </a:r>
            <a:r>
              <a:rPr lang="ja-JP" altLang="en-US" sz="1300">
                <a:solidFill>
                  <a:schemeClr val="tx1">
                    <a:lumMod val="95000"/>
                    <a:lumOff val="5000"/>
                  </a:schemeClr>
                </a:solidFill>
                <a:latin typeface="+mn-ea"/>
                <a:cs typeface="Arial"/>
              </a:rPr>
              <a:t>プレミアムプラン</a:t>
            </a:r>
            <a:r>
              <a:rPr lang="en-US" altLang="ja-JP" sz="1300" dirty="0">
                <a:solidFill>
                  <a:schemeClr val="tx1">
                    <a:lumMod val="95000"/>
                    <a:lumOff val="5000"/>
                  </a:schemeClr>
                </a:solidFill>
                <a:latin typeface="+mn-ea"/>
                <a:cs typeface="Arial"/>
              </a:rPr>
              <a:t>)</a:t>
            </a:r>
            <a:r>
              <a:rPr lang="ja-JP" altLang="en-US" sz="1300">
                <a:solidFill>
                  <a:schemeClr val="tx1">
                    <a:lumMod val="95000"/>
                    <a:lumOff val="5000"/>
                  </a:schemeClr>
                </a:solidFill>
                <a:latin typeface="+mn-ea"/>
                <a:cs typeface="Arial"/>
              </a:rPr>
              <a:t>をお出しできない可能性がございます。</a:t>
            </a: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Arial"/>
              </a:rPr>
              <a:t>回収サンプル数が</a:t>
            </a:r>
            <a:r>
              <a:rPr lang="en-US" altLang="ja-JP" sz="1300" dirty="0">
                <a:solidFill>
                  <a:schemeClr val="tx1">
                    <a:lumMod val="95000"/>
                    <a:lumOff val="5000"/>
                  </a:schemeClr>
                </a:solidFill>
                <a:latin typeface="+mn-ea"/>
                <a:cs typeface="Arial"/>
              </a:rPr>
              <a:t>100</a:t>
            </a:r>
            <a:r>
              <a:rPr lang="ja-JP" altLang="en-US" sz="1300">
                <a:solidFill>
                  <a:schemeClr val="tx1">
                    <a:lumMod val="95000"/>
                    <a:lumOff val="5000"/>
                  </a:schemeClr>
                </a:solidFill>
                <a:latin typeface="+mn-ea"/>
                <a:cs typeface="Arial"/>
              </a:rPr>
              <a:t>未満は少数サンプル、</a:t>
            </a:r>
            <a:r>
              <a:rPr lang="en-US" altLang="ja-JP" sz="1300" dirty="0">
                <a:solidFill>
                  <a:schemeClr val="tx1">
                    <a:lumMod val="95000"/>
                    <a:lumOff val="5000"/>
                  </a:schemeClr>
                </a:solidFill>
                <a:latin typeface="+mn-ea"/>
                <a:cs typeface="Arial"/>
              </a:rPr>
              <a:t>30</a:t>
            </a:r>
            <a:r>
              <a:rPr lang="ja-JP" altLang="en-US" sz="1300">
                <a:solidFill>
                  <a:schemeClr val="tx1">
                    <a:lumMod val="95000"/>
                    <a:lumOff val="5000"/>
                  </a:schemeClr>
                </a:solidFill>
                <a:latin typeface="+mn-ea"/>
                <a:cs typeface="Arial"/>
              </a:rPr>
              <a:t>未満は不十分サンプルとなり、正確な調査結果をお出しできない可能性がございます。またご納品物内では、回収サンプル数</a:t>
            </a:r>
            <a:r>
              <a:rPr lang="en-US" altLang="ja-JP" sz="1300" dirty="0">
                <a:solidFill>
                  <a:schemeClr val="tx1">
                    <a:lumMod val="95000"/>
                    <a:lumOff val="5000"/>
                  </a:schemeClr>
                </a:solidFill>
                <a:latin typeface="+mn-ea"/>
                <a:cs typeface="Arial"/>
              </a:rPr>
              <a:t>20</a:t>
            </a:r>
            <a:r>
              <a:rPr lang="ja-JP" altLang="en-US" sz="1300">
                <a:solidFill>
                  <a:schemeClr val="tx1">
                    <a:lumMod val="95000"/>
                    <a:lumOff val="5000"/>
                  </a:schemeClr>
                </a:solidFill>
                <a:latin typeface="+mn-ea"/>
                <a:cs typeface="Arial"/>
              </a:rPr>
              <a:t>未満の数値は個人情報保護の観点から非表示となります。</a:t>
            </a:r>
            <a:endParaRPr lang="en-US" altLang="ja-JP" sz="1300" dirty="0">
              <a:solidFill>
                <a:schemeClr val="tx1">
                  <a:lumMod val="95000"/>
                  <a:lumOff val="5000"/>
                </a:schemeClr>
              </a:solidFill>
              <a:latin typeface="+mn-ea"/>
              <a:cs typeface="Arial"/>
            </a:endParaRP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Arial"/>
              </a:rPr>
              <a:t>同時期もしくは近接した時期に同一媒体または他媒体で類似の広告出稿があった場合、正確な調査結果をお出しできない可能性がございます。</a:t>
            </a:r>
            <a:endParaRPr lang="en-US" altLang="ja-JP" sz="1300" dirty="0">
              <a:solidFill>
                <a:schemeClr val="tx1">
                  <a:lumMod val="95000"/>
                  <a:lumOff val="5000"/>
                </a:schemeClr>
              </a:solidFill>
              <a:latin typeface="+mn-ea"/>
              <a:cs typeface="Arial"/>
            </a:endParaRP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メイリオ"/>
                <a:ea typeface="メイリオ"/>
                <a:cs typeface="Calibri" panose="020F0502020204030204"/>
              </a:rPr>
              <a:t>サンプルは性年代別に均等回収します。ウェイトバック集計は実施いたしません。</a:t>
            </a:r>
            <a:endParaRPr lang="en-US" altLang="ja-JP" sz="1300" dirty="0">
              <a:solidFill>
                <a:schemeClr val="tx1">
                  <a:lumMod val="95000"/>
                  <a:lumOff val="5000"/>
                </a:schemeClr>
              </a:solidFill>
              <a:latin typeface="メイリオ"/>
              <a:ea typeface="メイリオ"/>
              <a:cs typeface="Calibri" panose="020F0502020204030204"/>
            </a:endParaRP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Calibri" panose="020F0502020204030204"/>
              </a:rPr>
              <a:t>クロス集計表・ローデータ・個別識別子および調査レポート内の有意差検定は、納品物に含まれておりません。</a:t>
            </a: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Calibri" panose="020F0502020204030204"/>
              </a:rPr>
              <a:t>調査項目において、</a:t>
            </a:r>
            <a:r>
              <a:rPr lang="en-US" altLang="ja-JP" sz="1300" dirty="0">
                <a:solidFill>
                  <a:schemeClr val="tx1">
                    <a:lumMod val="95000"/>
                    <a:lumOff val="5000"/>
                  </a:schemeClr>
                </a:solidFill>
                <a:latin typeface="+mn-ea"/>
                <a:cs typeface="Calibri" panose="020F0502020204030204"/>
              </a:rPr>
              <a:t>LINE</a:t>
            </a:r>
            <a:r>
              <a:rPr lang="ja-JP" altLang="en-US" sz="1300">
                <a:solidFill>
                  <a:schemeClr val="tx1">
                    <a:lumMod val="95000"/>
                    <a:lumOff val="5000"/>
                  </a:schemeClr>
                </a:solidFill>
                <a:latin typeface="+mn-ea"/>
                <a:cs typeface="Calibri" panose="020F0502020204030204"/>
              </a:rPr>
              <a:t>リサーチの禁止事項に該当する項目は聴取不可となります。</a:t>
            </a: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Calibri" panose="020F0502020204030204"/>
              </a:rPr>
              <a:t>入稿シートの設問リストは、予告なく変更となる可能性がございます。</a:t>
            </a: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Calibri" panose="020F0502020204030204"/>
              </a:rPr>
              <a:t>最終的な調査に関するすべての仕様は、</a:t>
            </a:r>
            <a:r>
              <a:rPr lang="en-US" altLang="ja-JP" sz="1300" dirty="0">
                <a:solidFill>
                  <a:schemeClr val="tx1">
                    <a:lumMod val="95000"/>
                    <a:lumOff val="5000"/>
                  </a:schemeClr>
                </a:solidFill>
                <a:latin typeface="+mn-ea"/>
                <a:cs typeface="Calibri" panose="020F0502020204030204"/>
              </a:rPr>
              <a:t>LINE</a:t>
            </a:r>
            <a:r>
              <a:rPr lang="ja-JP" altLang="en-US" sz="1300">
                <a:solidFill>
                  <a:schemeClr val="tx1">
                    <a:lumMod val="95000"/>
                    <a:lumOff val="5000"/>
                  </a:schemeClr>
                </a:solidFill>
                <a:latin typeface="+mn-ea"/>
                <a:cs typeface="Calibri" panose="020F0502020204030204"/>
              </a:rPr>
              <a:t>リサーチ事務局にて確認の上決定となります。</a:t>
            </a:r>
          </a:p>
        </p:txBody>
      </p:sp>
    </p:spTree>
    <p:extLst>
      <p:ext uri="{BB962C8B-B14F-4D97-AF65-F5344CB8AC3E}">
        <p14:creationId xmlns:p14="http://schemas.microsoft.com/office/powerpoint/2010/main" val="42868579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84C30-C646-47C7-9C53-09071D0DB1CD}"/>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3F6CD9B-1333-D75C-BDED-DE6DF5033D0E}"/>
              </a:ext>
            </a:extLst>
          </p:cNvPr>
          <p:cNvSpPr>
            <a:spLocks noGrp="1"/>
          </p:cNvSpPr>
          <p:nvPr>
            <p:ph type="body" sz="quarter" idx="19"/>
          </p:nvPr>
        </p:nvSpPr>
        <p:spPr>
          <a:xfrm>
            <a:off x="2814518" y="4798379"/>
            <a:ext cx="6582420" cy="543702"/>
          </a:xfrm>
        </p:spPr>
        <p:txBody>
          <a:bodyPr/>
          <a:lstStyle/>
          <a:p>
            <a:r>
              <a:rPr lang="ja-JP" altLang="en-US">
                <a:solidFill>
                  <a:srgbClr val="000048"/>
                </a:solidFill>
              </a:rPr>
              <a:t>規定・申し込みについて</a:t>
            </a:r>
          </a:p>
        </p:txBody>
      </p:sp>
      <p:sp>
        <p:nvSpPr>
          <p:cNvPr id="2" name="テキスト プレースホルダー 5">
            <a:extLst>
              <a:ext uri="{FF2B5EF4-FFF2-40B4-BE49-F238E27FC236}">
                <a16:creationId xmlns:a16="http://schemas.microsoft.com/office/drawing/2014/main" id="{EA0C8281-6631-2A9A-470B-3F4CCAC55390}"/>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en-US" altLang="ja-JP">
                <a:solidFill>
                  <a:srgbClr val="000048"/>
                </a:solidFill>
              </a:rPr>
              <a:t>06 </a:t>
            </a:r>
          </a:p>
        </p:txBody>
      </p:sp>
      <p:pic>
        <p:nvPicPr>
          <p:cNvPr id="4" name="図プレースホルダー 10" descr="アイコン&#10;&#10;自動的に生成された説明">
            <a:extLst>
              <a:ext uri="{FF2B5EF4-FFF2-40B4-BE49-F238E27FC236}">
                <a16:creationId xmlns:a16="http://schemas.microsoft.com/office/drawing/2014/main" id="{3D821498-E021-533D-58D9-F19B7832271B}"/>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2587" y="3019035"/>
            <a:ext cx="1586282" cy="1464484"/>
          </a:xfrm>
          <a:solidFill>
            <a:srgbClr val="FFFFFF"/>
          </a:solidFill>
        </p:spPr>
      </p:pic>
    </p:spTree>
    <p:extLst>
      <p:ext uri="{BB962C8B-B14F-4D97-AF65-F5344CB8AC3E}">
        <p14:creationId xmlns:p14="http://schemas.microsoft.com/office/powerpoint/2010/main" val="6740016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F6DDA-F003-9E9C-DA97-91D8688E6ED0}"/>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77AB6F5-1B8F-A339-485A-484F1116BE9B}"/>
              </a:ext>
            </a:extLst>
          </p:cNvPr>
          <p:cNvSpPr>
            <a:spLocks noGrp="1"/>
          </p:cNvSpPr>
          <p:nvPr>
            <p:ph type="body" sz="quarter" idx="12"/>
          </p:nvPr>
        </p:nvSpPr>
        <p:spPr>
          <a:xfrm>
            <a:off x="587922" y="67514"/>
            <a:ext cx="968503" cy="410840"/>
          </a:xfrm>
        </p:spPr>
        <p:txBody>
          <a:bodyPr/>
          <a:lstStyle/>
          <a:p>
            <a:pPr marL="0" indent="0">
              <a:buNone/>
            </a:pPr>
            <a:r>
              <a:rPr kumimoji="1" lang="ja-JP" altLang="en-US"/>
              <a:t>規定</a:t>
            </a:r>
          </a:p>
        </p:txBody>
      </p:sp>
      <p:pic>
        <p:nvPicPr>
          <p:cNvPr id="6" name="図プレースホルダー 8" descr="アイコン&#10;&#10;自動的に生成された説明">
            <a:extLst>
              <a:ext uri="{FF2B5EF4-FFF2-40B4-BE49-F238E27FC236}">
                <a16:creationId xmlns:a16="http://schemas.microsoft.com/office/drawing/2014/main" id="{106693B2-D16D-49FA-0C1C-B422765D501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5AC384ED-A730-4953-7BAA-3EBF189E3E52}"/>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画像規定</a:t>
            </a:r>
            <a:endParaRPr lang="en-US" altLang="ja-JP" sz="2000">
              <a:latin typeface="メイリオ" panose="020B0604030504040204" pitchFamily="34" charset="-128"/>
              <a:ea typeface="メイリオ" panose="020B0604030504040204" pitchFamily="34" charset="-128"/>
            </a:endParaRPr>
          </a:p>
        </p:txBody>
      </p:sp>
      <p:sp>
        <p:nvSpPr>
          <p:cNvPr id="2" name="正方形/長方形 1">
            <a:extLst>
              <a:ext uri="{FF2B5EF4-FFF2-40B4-BE49-F238E27FC236}">
                <a16:creationId xmlns:a16="http://schemas.microsoft.com/office/drawing/2014/main" id="{CF04C041-31C5-1CFB-7891-9815B49531E9}"/>
              </a:ext>
            </a:extLst>
          </p:cNvPr>
          <p:cNvSpPr/>
          <p:nvPr/>
        </p:nvSpPr>
        <p:spPr>
          <a:xfrm>
            <a:off x="541073" y="1078401"/>
            <a:ext cx="10134015"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t"/>
          <a:lstStyle/>
          <a:p>
            <a:pPr>
              <a:lnSpc>
                <a:spcPct val="125000"/>
              </a:lnSpc>
            </a:pPr>
            <a:r>
              <a:rPr lang="ja-JP" altLang="en-US" sz="1200" b="1" spc="135">
                <a:solidFill>
                  <a:srgbClr val="002060"/>
                </a:solidFill>
                <a:latin typeface="Meiryo"/>
                <a:ea typeface="Meiryo"/>
              </a:rPr>
              <a:t>■入稿画像について</a:t>
            </a:r>
            <a:endParaRPr lang="ja-JP" sz="1200">
              <a:latin typeface="Meiryo"/>
              <a:ea typeface="Meiryo"/>
            </a:endParaRPr>
          </a:p>
          <a:p>
            <a:pPr>
              <a:lnSpc>
                <a:spcPct val="125000"/>
              </a:lnSpc>
            </a:pPr>
            <a:r>
              <a:rPr lang="ja-JP" altLang="en-US" sz="1100" spc="135">
                <a:solidFill>
                  <a:schemeClr val="tx1"/>
                </a:solidFill>
                <a:latin typeface="Meiryo"/>
                <a:ea typeface="Meiryo"/>
                <a:cs typeface="Calibri"/>
              </a:rPr>
              <a:t>配信にあたって、</a:t>
            </a:r>
            <a:r>
              <a:rPr lang="ja-JP" sz="1100" spc="135">
                <a:solidFill>
                  <a:schemeClr val="tx1"/>
                </a:solidFill>
                <a:latin typeface="Meiryo"/>
                <a:ea typeface="Meiryo"/>
                <a:cs typeface="Calibri"/>
              </a:rPr>
              <a:t>LINE NEWS記事内の画像（1点）とリッチメッセージ内の画像</a:t>
            </a:r>
            <a:r>
              <a:rPr lang="ja-JP" altLang="en-US" sz="1100" spc="135">
                <a:solidFill>
                  <a:schemeClr val="tx1"/>
                </a:solidFill>
                <a:latin typeface="Meiryo"/>
                <a:ea typeface="Meiryo"/>
                <a:cs typeface="Calibri"/>
              </a:rPr>
              <a:t>（</a:t>
            </a:r>
            <a:r>
              <a:rPr lang="en-US" altLang="ja-JP" sz="1100" spc="135" dirty="0">
                <a:solidFill>
                  <a:schemeClr val="tx1"/>
                </a:solidFill>
                <a:latin typeface="Calibri"/>
                <a:ea typeface="Calibri"/>
                <a:cs typeface="Calibri"/>
              </a:rPr>
              <a:t>1</a:t>
            </a:r>
            <a:r>
              <a:rPr lang="ja-JP" sz="1100" spc="135">
                <a:solidFill>
                  <a:schemeClr val="tx1"/>
                </a:solidFill>
                <a:latin typeface="Meiryo"/>
                <a:ea typeface="Meiryo"/>
                <a:cs typeface="Calibri"/>
              </a:rPr>
              <a:t>点）が必要になります</a:t>
            </a:r>
            <a:r>
              <a:rPr lang="ja-JP" altLang="en-US" sz="1100" spc="135">
                <a:solidFill>
                  <a:schemeClr val="tx1"/>
                </a:solidFill>
                <a:latin typeface="Meiryo"/>
                <a:ea typeface="Meiryo"/>
                <a:cs typeface="Calibri"/>
              </a:rPr>
              <a:t>。リッチメッセージ配信時に「広告アイコン」</a:t>
            </a:r>
            <a:r>
              <a:rPr lang="ja-JP" altLang="en-US" sz="1100" spc="135">
                <a:solidFill>
                  <a:schemeClr val="tx1"/>
                </a:solidFill>
                <a:latin typeface="Meiryo"/>
                <a:ea typeface="Meiryo"/>
                <a:cs typeface="HiraMinProN-W6"/>
              </a:rPr>
              <a:t>と「誘導テキスト」が画像上に表示されます。人・キャラクターの顔、文字テロップが被らないよう、ご注意ください。</a:t>
            </a:r>
            <a:endParaRPr lang="en-US" altLang="ja-JP" sz="1100" spc="135">
              <a:solidFill>
                <a:schemeClr val="tx1"/>
              </a:solidFill>
              <a:latin typeface="Meiryo"/>
              <a:ea typeface="Meiryo"/>
              <a:cs typeface="HiraMinProN-W6"/>
            </a:endParaRPr>
          </a:p>
        </p:txBody>
      </p:sp>
      <p:grpSp>
        <p:nvGrpSpPr>
          <p:cNvPr id="4" name="グループ化 3">
            <a:extLst>
              <a:ext uri="{FF2B5EF4-FFF2-40B4-BE49-F238E27FC236}">
                <a16:creationId xmlns:a16="http://schemas.microsoft.com/office/drawing/2014/main" id="{BB95745B-BCA5-9670-238C-85FE8E2A6DCE}"/>
              </a:ext>
            </a:extLst>
          </p:cNvPr>
          <p:cNvGrpSpPr>
            <a:grpSpLocks noChangeAspect="1"/>
          </p:cNvGrpSpPr>
          <p:nvPr/>
        </p:nvGrpSpPr>
        <p:grpSpPr>
          <a:xfrm>
            <a:off x="1887809" y="2563429"/>
            <a:ext cx="8457657" cy="3430019"/>
            <a:chOff x="2024271" y="2809638"/>
            <a:chExt cx="9513721" cy="3858307"/>
          </a:xfrm>
        </p:grpSpPr>
        <p:sp>
          <p:nvSpPr>
            <p:cNvPr id="5" name="object 4">
              <a:extLst>
                <a:ext uri="{FF2B5EF4-FFF2-40B4-BE49-F238E27FC236}">
                  <a16:creationId xmlns:a16="http://schemas.microsoft.com/office/drawing/2014/main" id="{5F27FD17-1A9E-97FD-B823-58EEBD81A350}"/>
                </a:ext>
              </a:extLst>
            </p:cNvPr>
            <p:cNvSpPr txBox="1"/>
            <p:nvPr/>
          </p:nvSpPr>
          <p:spPr>
            <a:xfrm>
              <a:off x="7523614" y="6472482"/>
              <a:ext cx="1682114" cy="195463"/>
            </a:xfrm>
            <a:prstGeom prst="rect">
              <a:avLst/>
            </a:prstGeom>
          </p:spPr>
          <p:txBody>
            <a:bodyPr vert="horz" wrap="square" lIns="0" tIns="12065" rIns="0" bIns="0" rtlCol="0">
              <a:spAutoFit/>
            </a:bodyPr>
            <a:lstStyle/>
            <a:p>
              <a:pPr marL="12700">
                <a:spcBef>
                  <a:spcPts val="95"/>
                </a:spcBef>
              </a:pPr>
              <a:r>
                <a:rPr sz="1050" b="1" spc="-150">
                  <a:solidFill>
                    <a:srgbClr val="999999"/>
                  </a:solidFill>
                  <a:latin typeface="Meiryo" panose="020B0604030504040204" pitchFamily="34" charset="-128"/>
                  <a:ea typeface="Meiryo" panose="020B0604030504040204" pitchFamily="34" charset="-128"/>
                  <a:cs typeface="HiraMinProN-W6"/>
                </a:rPr>
                <a:t>リ</a:t>
              </a:r>
              <a:r>
                <a:rPr sz="1050" b="1" spc="-105">
                  <a:solidFill>
                    <a:srgbClr val="999999"/>
                  </a:solidFill>
                  <a:latin typeface="Meiryo" panose="020B0604030504040204" pitchFamily="34" charset="-128"/>
                  <a:ea typeface="Meiryo" panose="020B0604030504040204" pitchFamily="34" charset="-128"/>
                  <a:cs typeface="HiraMinProN-W6"/>
                </a:rPr>
                <a:t>ッ</a:t>
              </a:r>
              <a:r>
                <a:rPr sz="1050" b="1" spc="-130">
                  <a:solidFill>
                    <a:srgbClr val="999999"/>
                  </a:solidFill>
                  <a:latin typeface="Meiryo" panose="020B0604030504040204" pitchFamily="34" charset="-128"/>
                  <a:ea typeface="Meiryo" panose="020B0604030504040204" pitchFamily="34" charset="-128"/>
                  <a:cs typeface="HiraMinProN-W6"/>
                </a:rPr>
                <a:t>チ</a:t>
              </a:r>
              <a:r>
                <a:rPr sz="1050" b="1" spc="-185">
                  <a:solidFill>
                    <a:srgbClr val="999999"/>
                  </a:solidFill>
                  <a:latin typeface="Meiryo" panose="020B0604030504040204" pitchFamily="34" charset="-128"/>
                  <a:ea typeface="Meiryo" panose="020B0604030504040204" pitchFamily="34" charset="-128"/>
                  <a:cs typeface="HiraMinProN-W6"/>
                </a:rPr>
                <a:t>メ</a:t>
              </a:r>
              <a:r>
                <a:rPr sz="1050" b="1" spc="-80">
                  <a:solidFill>
                    <a:srgbClr val="999999"/>
                  </a:solidFill>
                  <a:latin typeface="Meiryo" panose="020B0604030504040204" pitchFamily="34" charset="-128"/>
                  <a:ea typeface="Meiryo" panose="020B0604030504040204" pitchFamily="34" charset="-128"/>
                  <a:cs typeface="HiraMinProN-W6"/>
                </a:rPr>
                <a:t>ッ</a:t>
              </a:r>
              <a:r>
                <a:rPr sz="1050" b="1" spc="-55">
                  <a:solidFill>
                    <a:srgbClr val="999999"/>
                  </a:solidFill>
                  <a:latin typeface="Meiryo" panose="020B0604030504040204" pitchFamily="34" charset="-128"/>
                  <a:ea typeface="Meiryo" panose="020B0604030504040204" pitchFamily="34" charset="-128"/>
                  <a:cs typeface="HiraMinProN-W6"/>
                </a:rPr>
                <a:t>セ</a:t>
              </a:r>
              <a:r>
                <a:rPr sz="1050" b="1" spc="-30">
                  <a:solidFill>
                    <a:srgbClr val="999999"/>
                  </a:solidFill>
                  <a:latin typeface="Meiryo" panose="020B0604030504040204" pitchFamily="34" charset="-128"/>
                  <a:ea typeface="Meiryo" panose="020B0604030504040204" pitchFamily="34" charset="-128"/>
                  <a:cs typeface="HiraMinProN-W6"/>
                </a:rPr>
                <a:t>ー</a:t>
              </a:r>
              <a:r>
                <a:rPr sz="1050" b="1" spc="-15">
                  <a:solidFill>
                    <a:srgbClr val="999999"/>
                  </a:solidFill>
                  <a:latin typeface="Meiryo" panose="020B0604030504040204" pitchFamily="34" charset="-128"/>
                  <a:ea typeface="Meiryo" panose="020B0604030504040204" pitchFamily="34" charset="-128"/>
                  <a:cs typeface="HiraMinProN-W6"/>
                </a:rPr>
                <a:t>ジ</a:t>
              </a:r>
              <a:r>
                <a:rPr sz="1050" b="1" spc="-10">
                  <a:solidFill>
                    <a:srgbClr val="999999"/>
                  </a:solidFill>
                  <a:latin typeface="Meiryo" panose="020B0604030504040204" pitchFamily="34" charset="-128"/>
                  <a:ea typeface="Meiryo" panose="020B0604030504040204" pitchFamily="34" charset="-128"/>
                  <a:cs typeface="HiraMinProN-W6"/>
                </a:rPr>
                <a:t>内画</a:t>
              </a:r>
              <a:r>
                <a:rPr sz="1050" b="1" spc="-5">
                  <a:solidFill>
                    <a:srgbClr val="999999"/>
                  </a:solidFill>
                  <a:latin typeface="Meiryo" panose="020B0604030504040204" pitchFamily="34" charset="-128"/>
                  <a:ea typeface="Meiryo" panose="020B0604030504040204" pitchFamily="34" charset="-128"/>
                  <a:cs typeface="HiraMinProN-W6"/>
                </a:rPr>
                <a:t>像</a:t>
              </a:r>
              <a:endParaRPr sz="1050" b="1">
                <a:latin typeface="Meiryo" panose="020B0604030504040204" pitchFamily="34" charset="-128"/>
                <a:ea typeface="Meiryo" panose="020B0604030504040204" pitchFamily="34" charset="-128"/>
                <a:cs typeface="HiraMinProN-W6"/>
              </a:endParaRPr>
            </a:p>
          </p:txBody>
        </p:sp>
        <p:sp>
          <p:nvSpPr>
            <p:cNvPr id="8" name="object 5">
              <a:extLst>
                <a:ext uri="{FF2B5EF4-FFF2-40B4-BE49-F238E27FC236}">
                  <a16:creationId xmlns:a16="http://schemas.microsoft.com/office/drawing/2014/main" id="{60BE024A-B90F-5F76-1DC9-58442FBF42A8}"/>
                </a:ext>
              </a:extLst>
            </p:cNvPr>
            <p:cNvSpPr/>
            <p:nvPr/>
          </p:nvSpPr>
          <p:spPr>
            <a:xfrm>
              <a:off x="7530599" y="3203526"/>
              <a:ext cx="3217570" cy="3197339"/>
            </a:xfrm>
            <a:prstGeom prst="rect">
              <a:avLst/>
            </a:prstGeom>
            <a:blipFill>
              <a:blip r:embed="rId4" cstate="print"/>
              <a:stretch>
                <a:fillRect/>
              </a:stretch>
            </a:blipFill>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9" name="object 6">
              <a:extLst>
                <a:ext uri="{FF2B5EF4-FFF2-40B4-BE49-F238E27FC236}">
                  <a16:creationId xmlns:a16="http://schemas.microsoft.com/office/drawing/2014/main" id="{5E5D2197-0554-8D3C-B4D4-A1AC297F8C42}"/>
                </a:ext>
              </a:extLst>
            </p:cNvPr>
            <p:cNvSpPr/>
            <p:nvPr/>
          </p:nvSpPr>
          <p:spPr>
            <a:xfrm>
              <a:off x="11152283" y="3206295"/>
              <a:ext cx="0" cy="1468755"/>
            </a:xfrm>
            <a:custGeom>
              <a:avLst/>
              <a:gdLst/>
              <a:ahLst/>
              <a:cxnLst/>
              <a:rect l="l" t="t" r="r" b="b"/>
              <a:pathLst>
                <a:path h="1468754">
                  <a:moveTo>
                    <a:pt x="0" y="0"/>
                  </a:moveTo>
                  <a:lnTo>
                    <a:pt x="0" y="1468285"/>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10" name="object 7">
              <a:extLst>
                <a:ext uri="{FF2B5EF4-FFF2-40B4-BE49-F238E27FC236}">
                  <a16:creationId xmlns:a16="http://schemas.microsoft.com/office/drawing/2014/main" id="{86CE9E9D-4935-95DF-1418-01DFD2F6C988}"/>
                </a:ext>
              </a:extLst>
            </p:cNvPr>
            <p:cNvSpPr/>
            <p:nvPr/>
          </p:nvSpPr>
          <p:spPr>
            <a:xfrm>
              <a:off x="11152283" y="4935349"/>
              <a:ext cx="0" cy="1468755"/>
            </a:xfrm>
            <a:custGeom>
              <a:avLst/>
              <a:gdLst/>
              <a:ahLst/>
              <a:cxnLst/>
              <a:rect l="l" t="t" r="r" b="b"/>
              <a:pathLst>
                <a:path h="1468754">
                  <a:moveTo>
                    <a:pt x="0" y="0"/>
                  </a:moveTo>
                  <a:lnTo>
                    <a:pt x="0" y="1468285"/>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11" name="object 8">
              <a:extLst>
                <a:ext uri="{FF2B5EF4-FFF2-40B4-BE49-F238E27FC236}">
                  <a16:creationId xmlns:a16="http://schemas.microsoft.com/office/drawing/2014/main" id="{932CEC2D-1795-DF03-3D1A-121986C82139}"/>
                </a:ext>
              </a:extLst>
            </p:cNvPr>
            <p:cNvSpPr txBox="1"/>
            <p:nvPr/>
          </p:nvSpPr>
          <p:spPr>
            <a:xfrm>
              <a:off x="10859929" y="4674579"/>
              <a:ext cx="678063" cy="224314"/>
            </a:xfrm>
            <a:prstGeom prst="rect">
              <a:avLst/>
            </a:prstGeom>
            <a:solidFill>
              <a:srgbClr val="002060"/>
            </a:solidFill>
            <a:ln>
              <a:solidFill>
                <a:srgbClr val="002060"/>
              </a:solidFill>
            </a:ln>
          </p:spPr>
          <p:txBody>
            <a:bodyPr vert="horz" wrap="square" lIns="0" tIns="60325" rIns="0" bIns="0" rtlCol="0">
              <a:spAutoFit/>
            </a:bodyPr>
            <a:lstStyle/>
            <a:p>
              <a:pPr marL="102235">
                <a:spcBef>
                  <a:spcPts val="475"/>
                </a:spcBef>
              </a:pPr>
              <a:r>
                <a:rPr sz="900" spc="125">
                  <a:solidFill>
                    <a:srgbClr val="FFFFFF"/>
                  </a:solidFill>
                  <a:latin typeface="Meiryo" panose="020B0604030504040204" pitchFamily="34" charset="-128"/>
                  <a:ea typeface="Meiryo" panose="020B0604030504040204" pitchFamily="34" charset="-128"/>
                  <a:cs typeface="Arial Unicode MS"/>
                </a:rPr>
                <a:t>640px</a:t>
              </a:r>
              <a:endParaRPr sz="900">
                <a:latin typeface="Meiryo" panose="020B0604030504040204" pitchFamily="34" charset="-128"/>
                <a:ea typeface="Meiryo" panose="020B0604030504040204" pitchFamily="34" charset="-128"/>
                <a:cs typeface="Arial Unicode MS"/>
              </a:endParaRPr>
            </a:p>
          </p:txBody>
        </p:sp>
        <p:sp>
          <p:nvSpPr>
            <p:cNvPr id="12" name="object 9">
              <a:extLst>
                <a:ext uri="{FF2B5EF4-FFF2-40B4-BE49-F238E27FC236}">
                  <a16:creationId xmlns:a16="http://schemas.microsoft.com/office/drawing/2014/main" id="{5D01F8B3-67F9-DB54-C472-D06126EE48A8}"/>
                </a:ext>
              </a:extLst>
            </p:cNvPr>
            <p:cNvSpPr/>
            <p:nvPr/>
          </p:nvSpPr>
          <p:spPr>
            <a:xfrm>
              <a:off x="9469838" y="2950998"/>
              <a:ext cx="1258570" cy="0"/>
            </a:xfrm>
            <a:custGeom>
              <a:avLst/>
              <a:gdLst/>
              <a:ahLst/>
              <a:cxnLst/>
              <a:rect l="l" t="t" r="r" b="b"/>
              <a:pathLst>
                <a:path w="1258570">
                  <a:moveTo>
                    <a:pt x="0" y="0"/>
                  </a:moveTo>
                  <a:lnTo>
                    <a:pt x="1258100" y="0"/>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13" name="object 10">
              <a:extLst>
                <a:ext uri="{FF2B5EF4-FFF2-40B4-BE49-F238E27FC236}">
                  <a16:creationId xmlns:a16="http://schemas.microsoft.com/office/drawing/2014/main" id="{AA7D0DE3-1D1D-E930-6E69-EC587E311CCE}"/>
                </a:ext>
              </a:extLst>
            </p:cNvPr>
            <p:cNvSpPr/>
            <p:nvPr/>
          </p:nvSpPr>
          <p:spPr>
            <a:xfrm>
              <a:off x="7530600" y="2950998"/>
              <a:ext cx="1353185" cy="0"/>
            </a:xfrm>
            <a:custGeom>
              <a:avLst/>
              <a:gdLst/>
              <a:ahLst/>
              <a:cxnLst/>
              <a:rect l="l" t="t" r="r" b="b"/>
              <a:pathLst>
                <a:path w="1353184">
                  <a:moveTo>
                    <a:pt x="0" y="0"/>
                  </a:moveTo>
                  <a:lnTo>
                    <a:pt x="1352994" y="0"/>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14" name="object 11">
              <a:extLst>
                <a:ext uri="{FF2B5EF4-FFF2-40B4-BE49-F238E27FC236}">
                  <a16:creationId xmlns:a16="http://schemas.microsoft.com/office/drawing/2014/main" id="{BB929750-5C23-1CDA-4A63-174C17C642DC}"/>
                </a:ext>
              </a:extLst>
            </p:cNvPr>
            <p:cNvSpPr txBox="1"/>
            <p:nvPr/>
          </p:nvSpPr>
          <p:spPr>
            <a:xfrm>
              <a:off x="8883594" y="2809638"/>
              <a:ext cx="680982" cy="224308"/>
            </a:xfrm>
            <a:prstGeom prst="rect">
              <a:avLst/>
            </a:prstGeom>
            <a:solidFill>
              <a:srgbClr val="002060"/>
            </a:solidFill>
            <a:ln>
              <a:solidFill>
                <a:srgbClr val="002060"/>
              </a:solidFill>
            </a:ln>
          </p:spPr>
          <p:txBody>
            <a:bodyPr vert="horz" wrap="square" lIns="0" tIns="60325" rIns="0" bIns="0" rtlCol="0" anchor="ctr">
              <a:spAutoFit/>
            </a:bodyPr>
            <a:lstStyle/>
            <a:p>
              <a:pPr marL="102235">
                <a:spcBef>
                  <a:spcPts val="475"/>
                </a:spcBef>
              </a:pPr>
              <a:r>
                <a:rPr sz="900" spc="125">
                  <a:solidFill>
                    <a:srgbClr val="FFFFFF"/>
                  </a:solidFill>
                  <a:latin typeface="Meiryo" panose="020B0604030504040204" pitchFamily="34" charset="-128"/>
                  <a:ea typeface="Meiryo" panose="020B0604030504040204" pitchFamily="34" charset="-128"/>
                  <a:cs typeface="Arial Unicode MS"/>
                </a:rPr>
                <a:t>640px</a:t>
              </a:r>
              <a:endParaRPr sz="900">
                <a:latin typeface="Meiryo" panose="020B0604030504040204" pitchFamily="34" charset="-128"/>
                <a:ea typeface="Meiryo" panose="020B0604030504040204" pitchFamily="34" charset="-128"/>
                <a:cs typeface="Arial Unicode MS"/>
              </a:endParaRPr>
            </a:p>
          </p:txBody>
        </p:sp>
        <p:sp>
          <p:nvSpPr>
            <p:cNvPr id="15" name="object 12">
              <a:extLst>
                <a:ext uri="{FF2B5EF4-FFF2-40B4-BE49-F238E27FC236}">
                  <a16:creationId xmlns:a16="http://schemas.microsoft.com/office/drawing/2014/main" id="{DCEC222E-3A5D-13A8-AB85-85A51A9F430A}"/>
                </a:ext>
              </a:extLst>
            </p:cNvPr>
            <p:cNvSpPr txBox="1"/>
            <p:nvPr/>
          </p:nvSpPr>
          <p:spPr>
            <a:xfrm>
              <a:off x="2806199" y="6472482"/>
              <a:ext cx="817244" cy="195463"/>
            </a:xfrm>
            <a:prstGeom prst="rect">
              <a:avLst/>
            </a:prstGeom>
          </p:spPr>
          <p:txBody>
            <a:bodyPr vert="horz" wrap="square" lIns="0" tIns="12065" rIns="0" bIns="0" rtlCol="0">
              <a:spAutoFit/>
            </a:bodyPr>
            <a:lstStyle/>
            <a:p>
              <a:pPr marL="12700">
                <a:spcBef>
                  <a:spcPts val="95"/>
                </a:spcBef>
              </a:pPr>
              <a:r>
                <a:rPr sz="1050" b="1">
                  <a:solidFill>
                    <a:srgbClr val="999999"/>
                  </a:solidFill>
                  <a:latin typeface="Meiryo" panose="020B0604030504040204" pitchFamily="34" charset="-128"/>
                  <a:ea typeface="Meiryo" panose="020B0604030504040204" pitchFamily="34" charset="-128"/>
                  <a:cs typeface="HiraMinProN-W6"/>
                </a:rPr>
                <a:t>記</a:t>
              </a:r>
              <a:r>
                <a:rPr sz="1050" b="1" spc="-20">
                  <a:solidFill>
                    <a:srgbClr val="999999"/>
                  </a:solidFill>
                  <a:latin typeface="Meiryo" panose="020B0604030504040204" pitchFamily="34" charset="-128"/>
                  <a:ea typeface="Meiryo" panose="020B0604030504040204" pitchFamily="34" charset="-128"/>
                  <a:cs typeface="HiraMinProN-W6"/>
                </a:rPr>
                <a:t>事</a:t>
              </a:r>
              <a:r>
                <a:rPr sz="1050" b="1" spc="-10">
                  <a:solidFill>
                    <a:srgbClr val="999999"/>
                  </a:solidFill>
                  <a:latin typeface="Meiryo" panose="020B0604030504040204" pitchFamily="34" charset="-128"/>
                  <a:ea typeface="Meiryo" panose="020B0604030504040204" pitchFamily="34" charset="-128"/>
                  <a:cs typeface="HiraMinProN-W6"/>
                </a:rPr>
                <a:t>内画</a:t>
              </a:r>
              <a:r>
                <a:rPr sz="1050" b="1" spc="-5">
                  <a:solidFill>
                    <a:srgbClr val="999999"/>
                  </a:solidFill>
                  <a:latin typeface="Meiryo" panose="020B0604030504040204" pitchFamily="34" charset="-128"/>
                  <a:ea typeface="Meiryo" panose="020B0604030504040204" pitchFamily="34" charset="-128"/>
                  <a:cs typeface="HiraMinProN-W6"/>
                </a:rPr>
                <a:t>像</a:t>
              </a:r>
              <a:endParaRPr sz="1050" b="1">
                <a:latin typeface="Meiryo" panose="020B0604030504040204" pitchFamily="34" charset="-128"/>
                <a:ea typeface="Meiryo" panose="020B0604030504040204" pitchFamily="34" charset="-128"/>
                <a:cs typeface="HiraMinProN-W6"/>
              </a:endParaRPr>
            </a:p>
          </p:txBody>
        </p:sp>
        <p:sp>
          <p:nvSpPr>
            <p:cNvPr id="16" name="object 13">
              <a:extLst>
                <a:ext uri="{FF2B5EF4-FFF2-40B4-BE49-F238E27FC236}">
                  <a16:creationId xmlns:a16="http://schemas.microsoft.com/office/drawing/2014/main" id="{93DF01DA-7FA9-5692-8E1F-FB83C68C21AA}"/>
                </a:ext>
              </a:extLst>
            </p:cNvPr>
            <p:cNvSpPr/>
            <p:nvPr/>
          </p:nvSpPr>
          <p:spPr>
            <a:xfrm>
              <a:off x="2818912" y="4581209"/>
              <a:ext cx="3217557" cy="1812417"/>
            </a:xfrm>
            <a:prstGeom prst="rect">
              <a:avLst/>
            </a:prstGeom>
            <a:blipFill>
              <a:blip r:embed="rId5" cstate="print"/>
              <a:stretch>
                <a:fillRect/>
              </a:stretch>
            </a:blipFill>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17" name="object 14">
              <a:extLst>
                <a:ext uri="{FF2B5EF4-FFF2-40B4-BE49-F238E27FC236}">
                  <a16:creationId xmlns:a16="http://schemas.microsoft.com/office/drawing/2014/main" id="{F9B2BEDE-07ED-D30A-5311-B05C356A36C3}"/>
                </a:ext>
              </a:extLst>
            </p:cNvPr>
            <p:cNvSpPr/>
            <p:nvPr/>
          </p:nvSpPr>
          <p:spPr>
            <a:xfrm>
              <a:off x="2384762" y="4584334"/>
              <a:ext cx="0" cy="790575"/>
            </a:xfrm>
            <a:custGeom>
              <a:avLst/>
              <a:gdLst/>
              <a:ahLst/>
              <a:cxnLst/>
              <a:rect l="l" t="t" r="r" b="b"/>
              <a:pathLst>
                <a:path h="790575">
                  <a:moveTo>
                    <a:pt x="0" y="0"/>
                  </a:moveTo>
                  <a:lnTo>
                    <a:pt x="0" y="790193"/>
                  </a:lnTo>
                </a:path>
              </a:pathLst>
            </a:custGeom>
            <a:ln w="3810">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18" name="object 15">
              <a:extLst>
                <a:ext uri="{FF2B5EF4-FFF2-40B4-BE49-F238E27FC236}">
                  <a16:creationId xmlns:a16="http://schemas.microsoft.com/office/drawing/2014/main" id="{17EEAF71-4119-9611-DB0E-EBA0B3E4747A}"/>
                </a:ext>
              </a:extLst>
            </p:cNvPr>
            <p:cNvSpPr/>
            <p:nvPr/>
          </p:nvSpPr>
          <p:spPr>
            <a:xfrm>
              <a:off x="2384762" y="5635283"/>
              <a:ext cx="0" cy="768350"/>
            </a:xfrm>
            <a:custGeom>
              <a:avLst/>
              <a:gdLst/>
              <a:ahLst/>
              <a:cxnLst/>
              <a:rect l="l" t="t" r="r" b="b"/>
              <a:pathLst>
                <a:path h="768350">
                  <a:moveTo>
                    <a:pt x="0" y="0"/>
                  </a:moveTo>
                  <a:lnTo>
                    <a:pt x="0" y="768350"/>
                  </a:lnTo>
                </a:path>
              </a:pathLst>
            </a:custGeom>
            <a:ln w="3810">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19" name="object 16">
              <a:extLst>
                <a:ext uri="{FF2B5EF4-FFF2-40B4-BE49-F238E27FC236}">
                  <a16:creationId xmlns:a16="http://schemas.microsoft.com/office/drawing/2014/main" id="{95AE09C4-EED2-AC1E-4DAA-6118BC122649}"/>
                </a:ext>
              </a:extLst>
            </p:cNvPr>
            <p:cNvSpPr txBox="1"/>
            <p:nvPr/>
          </p:nvSpPr>
          <p:spPr>
            <a:xfrm>
              <a:off x="2024271" y="5374528"/>
              <a:ext cx="654865" cy="224314"/>
            </a:xfrm>
            <a:prstGeom prst="rect">
              <a:avLst/>
            </a:prstGeom>
            <a:solidFill>
              <a:srgbClr val="002060"/>
            </a:solidFill>
            <a:ln>
              <a:solidFill>
                <a:srgbClr val="002060"/>
              </a:solidFill>
            </a:ln>
          </p:spPr>
          <p:txBody>
            <a:bodyPr vert="horz" wrap="square" lIns="0" tIns="60325" rIns="0" bIns="0" rtlCol="0">
              <a:spAutoFit/>
            </a:bodyPr>
            <a:lstStyle/>
            <a:p>
              <a:pPr marL="102870">
                <a:spcBef>
                  <a:spcPts val="475"/>
                </a:spcBef>
              </a:pPr>
              <a:r>
                <a:rPr sz="900" spc="125">
                  <a:solidFill>
                    <a:srgbClr val="FFFFFF"/>
                  </a:solidFill>
                  <a:latin typeface="Meiryo" panose="020B0604030504040204" pitchFamily="34" charset="-128"/>
                  <a:ea typeface="Meiryo" panose="020B0604030504040204" pitchFamily="34" charset="-128"/>
                  <a:cs typeface="Arial Unicode MS"/>
                </a:rPr>
                <a:t>360px</a:t>
              </a:r>
              <a:endParaRPr sz="900">
                <a:latin typeface="Meiryo" panose="020B0604030504040204" pitchFamily="34" charset="-128"/>
                <a:ea typeface="Meiryo" panose="020B0604030504040204" pitchFamily="34" charset="-128"/>
                <a:cs typeface="Arial Unicode MS"/>
              </a:endParaRPr>
            </a:p>
          </p:txBody>
        </p:sp>
        <p:sp>
          <p:nvSpPr>
            <p:cNvPr id="20" name="object 17">
              <a:extLst>
                <a:ext uri="{FF2B5EF4-FFF2-40B4-BE49-F238E27FC236}">
                  <a16:creationId xmlns:a16="http://schemas.microsoft.com/office/drawing/2014/main" id="{074CBA5F-9291-107F-9314-87230245964E}"/>
                </a:ext>
              </a:extLst>
            </p:cNvPr>
            <p:cNvSpPr/>
            <p:nvPr/>
          </p:nvSpPr>
          <p:spPr>
            <a:xfrm>
              <a:off x="4766177" y="4333114"/>
              <a:ext cx="1258570" cy="0"/>
            </a:xfrm>
            <a:custGeom>
              <a:avLst/>
              <a:gdLst/>
              <a:ahLst/>
              <a:cxnLst/>
              <a:rect l="l" t="t" r="r" b="b"/>
              <a:pathLst>
                <a:path w="1258570">
                  <a:moveTo>
                    <a:pt x="0" y="0"/>
                  </a:moveTo>
                  <a:lnTo>
                    <a:pt x="1258100" y="0"/>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21" name="object 18">
              <a:extLst>
                <a:ext uri="{FF2B5EF4-FFF2-40B4-BE49-F238E27FC236}">
                  <a16:creationId xmlns:a16="http://schemas.microsoft.com/office/drawing/2014/main" id="{BB04E57C-9138-35D5-DFAE-5DF5BE30B7EA}"/>
                </a:ext>
              </a:extLst>
            </p:cNvPr>
            <p:cNvSpPr/>
            <p:nvPr/>
          </p:nvSpPr>
          <p:spPr>
            <a:xfrm>
              <a:off x="2826939" y="4333114"/>
              <a:ext cx="1353185" cy="0"/>
            </a:xfrm>
            <a:custGeom>
              <a:avLst/>
              <a:gdLst/>
              <a:ahLst/>
              <a:cxnLst/>
              <a:rect l="l" t="t" r="r" b="b"/>
              <a:pathLst>
                <a:path w="1353185">
                  <a:moveTo>
                    <a:pt x="0" y="0"/>
                  </a:moveTo>
                  <a:lnTo>
                    <a:pt x="1352994" y="0"/>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22" name="object 19">
              <a:extLst>
                <a:ext uri="{FF2B5EF4-FFF2-40B4-BE49-F238E27FC236}">
                  <a16:creationId xmlns:a16="http://schemas.microsoft.com/office/drawing/2014/main" id="{6948F1C1-DB97-AD6A-4F3A-92C9843BEC20}"/>
                </a:ext>
              </a:extLst>
            </p:cNvPr>
            <p:cNvSpPr txBox="1"/>
            <p:nvPr/>
          </p:nvSpPr>
          <p:spPr>
            <a:xfrm>
              <a:off x="4038973" y="4200980"/>
              <a:ext cx="615445" cy="224314"/>
            </a:xfrm>
            <a:prstGeom prst="rect">
              <a:avLst/>
            </a:prstGeom>
            <a:solidFill>
              <a:srgbClr val="002060"/>
            </a:solidFill>
            <a:ln>
              <a:solidFill>
                <a:srgbClr val="002060"/>
              </a:solidFill>
            </a:ln>
          </p:spPr>
          <p:txBody>
            <a:bodyPr vert="horz" wrap="square" lIns="0" tIns="60325" rIns="0" bIns="0" rtlCol="0">
              <a:spAutoFit/>
            </a:bodyPr>
            <a:lstStyle/>
            <a:p>
              <a:pPr marL="102235">
                <a:spcBef>
                  <a:spcPts val="475"/>
                </a:spcBef>
              </a:pPr>
              <a:r>
                <a:rPr sz="900" spc="125">
                  <a:solidFill>
                    <a:srgbClr val="FFFFFF"/>
                  </a:solidFill>
                  <a:latin typeface="Meiryo" panose="020B0604030504040204" pitchFamily="34" charset="-128"/>
                  <a:ea typeface="Meiryo" panose="020B0604030504040204" pitchFamily="34" charset="-128"/>
                  <a:cs typeface="Arial Unicode MS"/>
                </a:rPr>
                <a:t>640px</a:t>
              </a:r>
              <a:endParaRPr sz="900">
                <a:latin typeface="Meiryo" panose="020B0604030504040204" pitchFamily="34" charset="-128"/>
                <a:ea typeface="Meiryo" panose="020B0604030504040204" pitchFamily="34" charset="-128"/>
                <a:cs typeface="Arial Unicode MS"/>
              </a:endParaRPr>
            </a:p>
          </p:txBody>
        </p:sp>
      </p:grpSp>
    </p:spTree>
    <p:extLst>
      <p:ext uri="{BB962C8B-B14F-4D97-AF65-F5344CB8AC3E}">
        <p14:creationId xmlns:p14="http://schemas.microsoft.com/office/powerpoint/2010/main" val="21341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711790-9F86-0CF9-A189-CE30828A2F37}"/>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3F8051C-F22E-CCA1-1485-8B65DD4FAEFC}"/>
              </a:ext>
            </a:extLst>
          </p:cNvPr>
          <p:cNvSpPr>
            <a:spLocks noGrp="1"/>
          </p:cNvSpPr>
          <p:nvPr>
            <p:ph type="body" sz="quarter" idx="12"/>
          </p:nvPr>
        </p:nvSpPr>
        <p:spPr>
          <a:xfrm>
            <a:off x="587922" y="67514"/>
            <a:ext cx="968503" cy="410840"/>
          </a:xfrm>
        </p:spPr>
        <p:txBody>
          <a:bodyPr/>
          <a:lstStyle/>
          <a:p>
            <a:pPr marL="0" indent="0">
              <a:buNone/>
            </a:pPr>
            <a:r>
              <a:rPr lang="ja-JP" altLang="en-US" dirty="0"/>
              <a:t>トライアル販売の</a:t>
            </a:r>
            <a:br>
              <a:rPr lang="en-US" altLang="ja-JP" dirty="0"/>
            </a:br>
            <a:r>
              <a:rPr lang="ja-JP" altLang="en-US" dirty="0"/>
              <a:t>ご案内</a:t>
            </a:r>
          </a:p>
        </p:txBody>
      </p:sp>
      <p:pic>
        <p:nvPicPr>
          <p:cNvPr id="6" name="図プレースホルダー 8" descr="アイコン&#10;&#10;自動的に生成された説明">
            <a:extLst>
              <a:ext uri="{FF2B5EF4-FFF2-40B4-BE49-F238E27FC236}">
                <a16:creationId xmlns:a16="http://schemas.microsoft.com/office/drawing/2014/main" id="{B741B0D7-A480-E0A1-8B6D-4577A66E2B7C}"/>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78AF97E4-CEE6-2A60-84E7-71870F2660AD}"/>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i="0" dirty="0">
                <a:solidFill>
                  <a:schemeClr val="tx2"/>
                </a:solidFill>
                <a:effectLst/>
                <a:latin typeface="+mj-ea"/>
                <a:ea typeface="+mj-ea"/>
              </a:rPr>
              <a:t>継続</a:t>
            </a:r>
            <a:r>
              <a:rPr lang="ja-JP" altLang="en-US" sz="2000" dirty="0">
                <a:solidFill>
                  <a:schemeClr val="tx2"/>
                </a:solidFill>
                <a:latin typeface="メイリオ"/>
                <a:ea typeface="メイリオ"/>
              </a:rPr>
              <a:t>トライアル販売</a:t>
            </a:r>
            <a:r>
              <a:rPr lang="ja-JP" altLang="en-US" sz="2000" i="0" dirty="0">
                <a:solidFill>
                  <a:schemeClr val="tx2"/>
                </a:solidFill>
                <a:effectLst/>
                <a:latin typeface="+mj-ea"/>
                <a:ea typeface="+mj-ea"/>
              </a:rPr>
              <a:t>概要</a:t>
            </a:r>
            <a:endParaRPr lang="ja-JP" altLang="en-US" sz="2000" dirty="0">
              <a:solidFill>
                <a:schemeClr val="tx2"/>
              </a:solidFill>
              <a:latin typeface="+mn-ea"/>
              <a:ea typeface="+mn-ea"/>
            </a:endParaRPr>
          </a:p>
        </p:txBody>
      </p:sp>
      <p:graphicFrame>
        <p:nvGraphicFramePr>
          <p:cNvPr id="17" name="表 5">
            <a:extLst>
              <a:ext uri="{FF2B5EF4-FFF2-40B4-BE49-F238E27FC236}">
                <a16:creationId xmlns:a16="http://schemas.microsoft.com/office/drawing/2014/main" id="{004B35C7-F0D9-084F-255C-79C890413D8F}"/>
              </a:ext>
            </a:extLst>
          </p:cNvPr>
          <p:cNvGraphicFramePr>
            <a:graphicFrameLocks noGrp="1"/>
          </p:cNvGraphicFramePr>
          <p:nvPr/>
        </p:nvGraphicFramePr>
        <p:xfrm>
          <a:off x="956178" y="1460867"/>
          <a:ext cx="10637220" cy="932658"/>
        </p:xfrm>
        <a:graphic>
          <a:graphicData uri="http://schemas.openxmlformats.org/drawingml/2006/table">
            <a:tbl>
              <a:tblPr firstRow="1" bandRow="1"/>
              <a:tblGrid>
                <a:gridCol w="606404">
                  <a:extLst>
                    <a:ext uri="{9D8B030D-6E8A-4147-A177-3AD203B41FA5}">
                      <a16:colId xmlns:a16="http://schemas.microsoft.com/office/drawing/2014/main" val="175600712"/>
                    </a:ext>
                  </a:extLst>
                </a:gridCol>
                <a:gridCol w="3009418">
                  <a:extLst>
                    <a:ext uri="{9D8B030D-6E8A-4147-A177-3AD203B41FA5}">
                      <a16:colId xmlns:a16="http://schemas.microsoft.com/office/drawing/2014/main" val="3695515840"/>
                    </a:ext>
                  </a:extLst>
                </a:gridCol>
                <a:gridCol w="7021398">
                  <a:extLst>
                    <a:ext uri="{9D8B030D-6E8A-4147-A177-3AD203B41FA5}">
                      <a16:colId xmlns:a16="http://schemas.microsoft.com/office/drawing/2014/main" val="1121605655"/>
                    </a:ext>
                  </a:extLst>
                </a:gridCol>
              </a:tblGrid>
              <a:tr h="0">
                <a:tc>
                  <a:txBody>
                    <a:bodyPr/>
                    <a:lstStyle/>
                    <a:p>
                      <a:pPr algn="ctr"/>
                      <a:endParaRPr kumimoji="1" lang="ja-JP" altLang="en-US" sz="1200">
                        <a:latin typeface="+mj-ea"/>
                        <a:ea typeface="+mj-ea"/>
                      </a:endParaRPr>
                    </a:p>
                  </a:txBody>
                  <a:tcPr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200">
                          <a:latin typeface="+mj-ea"/>
                          <a:ea typeface="+mj-ea"/>
                        </a:rPr>
                        <a:t>項目</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200">
                          <a:latin typeface="+mj-ea"/>
                          <a:ea typeface="+mj-ea"/>
                        </a:rPr>
                        <a:t>条件</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721550647"/>
                  </a:ext>
                </a:extLst>
              </a:tr>
              <a:tr h="658338">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1"/>
                          </a:solidFill>
                          <a:effectLst/>
                          <a:uLnTx/>
                          <a:uFillTx/>
                          <a:latin typeface="+mj-ea"/>
                          <a:ea typeface="+mn-ea"/>
                          <a:cs typeface="+mn-cs"/>
                        </a:rPr>
                        <a:t>P.5</a:t>
                      </a:r>
                    </a:p>
                  </a:txBody>
                  <a:tcPr anchor="ct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1"/>
                          </a:solidFill>
                          <a:effectLst/>
                          <a:uLnTx/>
                          <a:uFillTx/>
                          <a:latin typeface="+mj-ea"/>
                          <a:ea typeface="+mn-ea"/>
                          <a:cs typeface="+mn-cs"/>
                        </a:rPr>
                        <a:t>DIGEST Spot Direct</a:t>
                      </a:r>
                      <a:r>
                        <a:rPr kumimoji="1" lang="ja-JP" altLang="en-US" sz="1200" b="0" i="0" u="none" strike="noStrike" kern="1200" cap="none" spc="0" normalizeH="0" baseline="0" noProof="0" dirty="0">
                          <a:ln>
                            <a:noFill/>
                          </a:ln>
                          <a:solidFill>
                            <a:schemeClr val="bg1"/>
                          </a:solidFill>
                          <a:effectLst/>
                          <a:uLnTx/>
                          <a:uFillTx/>
                          <a:latin typeface="+mj-ea"/>
                          <a:ea typeface="+mn-ea"/>
                          <a:cs typeface="+mn-cs"/>
                        </a:rPr>
                        <a:t>のトライアル販売</a:t>
                      </a:r>
                      <a:endParaRPr kumimoji="1" lang="en-US" altLang="ja-JP" sz="1200" b="0" i="0" u="none" strike="noStrike" kern="1200" cap="none" spc="0" normalizeH="0" baseline="0" noProof="0" dirty="0">
                        <a:ln>
                          <a:noFill/>
                        </a:ln>
                        <a:solidFill>
                          <a:schemeClr val="bg1"/>
                        </a:solidFill>
                        <a:effectLst/>
                        <a:uLnTx/>
                        <a:uFillTx/>
                        <a:latin typeface="+mj-ea"/>
                        <a:ea typeface="+mn-ea"/>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lvl="0" indent="-171450" eaLnBrk="0" fontAlgn="base" hangingPunct="0">
                        <a:lnSpc>
                          <a:spcPct val="130000"/>
                        </a:lnSpc>
                        <a:spcBef>
                          <a:spcPct val="0"/>
                        </a:spcBef>
                        <a:spcAft>
                          <a:spcPct val="0"/>
                        </a:spcAft>
                        <a:buFont typeface="Arial" panose="020B0604020202020204" pitchFamily="34" charset="0"/>
                        <a:buChar char="•"/>
                      </a:pPr>
                      <a:r>
                        <a:rPr lang="ja-JP" sz="1200" b="0" i="0" u="none" strike="noStrike" kern="1200" noProof="0" dirty="0">
                          <a:solidFill>
                            <a:srgbClr val="002060"/>
                          </a:solidFill>
                          <a:effectLst/>
                        </a:rPr>
                        <a:t>誘導枠から広告主様の指定ページへ、ユーザーを直接誘導することが可能になります。</a:t>
                      </a:r>
                      <a:endParaRPr kumimoji="1" lang="ja-JP" altLang="en-US" sz="1200" b="0" i="0" kern="1200" dirty="0">
                        <a:solidFill>
                          <a:srgbClr val="002060"/>
                        </a:solidFill>
                        <a:effectLst/>
                        <a:latin typeface="+mj-ea"/>
                        <a:ea typeface="+mj-ea"/>
                        <a:cs typeface="+mn-cs"/>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484752804"/>
                  </a:ext>
                </a:extLst>
              </a:tr>
            </a:tbl>
          </a:graphicData>
        </a:graphic>
      </p:graphicFrame>
      <p:sp>
        <p:nvSpPr>
          <p:cNvPr id="2" name="テキスト プレースホルダー 3">
            <a:extLst>
              <a:ext uri="{FF2B5EF4-FFF2-40B4-BE49-F238E27FC236}">
                <a16:creationId xmlns:a16="http://schemas.microsoft.com/office/drawing/2014/main" id="{C3AA8316-DE8F-C8FF-A96E-1B19F8967CB7}"/>
              </a:ext>
            </a:extLst>
          </p:cNvPr>
          <p:cNvSpPr txBox="1">
            <a:spLocks/>
          </p:cNvSpPr>
          <p:nvPr/>
        </p:nvSpPr>
        <p:spPr>
          <a:xfrm>
            <a:off x="792387" y="1030242"/>
            <a:ext cx="10317679" cy="433342"/>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eaLnBrk="1" fontAlgn="auto" hangingPunct="1">
              <a:spcAft>
                <a:spcPts val="0"/>
              </a:spcAft>
              <a:defRPr/>
            </a:pPr>
            <a:r>
              <a:rPr lang="ja-JP" altLang="en-US" dirty="0">
                <a:solidFill>
                  <a:srgbClr val="0D0D0D"/>
                </a:solidFill>
                <a:latin typeface="メイリオ"/>
                <a:ea typeface="メイリオ"/>
              </a:rPr>
              <a:t>以下トライアル販売を継続します。</a:t>
            </a:r>
            <a:endParaRPr lang="en-US" altLang="ja-JP" dirty="0">
              <a:solidFill>
                <a:srgbClr val="0D0D0D"/>
              </a:solidFill>
              <a:latin typeface="メイリオ"/>
              <a:ea typeface="メイリオ"/>
            </a:endParaRPr>
          </a:p>
        </p:txBody>
      </p:sp>
    </p:spTree>
    <p:extLst>
      <p:ext uri="{BB962C8B-B14F-4D97-AF65-F5344CB8AC3E}">
        <p14:creationId xmlns:p14="http://schemas.microsoft.com/office/powerpoint/2010/main" val="11532838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787538-4E8A-5F76-0B7B-8FD554D1CF9F}"/>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D591A98-0808-E5B2-13D3-DB3193E787BE}"/>
              </a:ext>
            </a:extLst>
          </p:cNvPr>
          <p:cNvSpPr>
            <a:spLocks noGrp="1"/>
          </p:cNvSpPr>
          <p:nvPr>
            <p:ph type="body" sz="quarter" idx="12"/>
          </p:nvPr>
        </p:nvSpPr>
        <p:spPr>
          <a:xfrm>
            <a:off x="587922" y="67514"/>
            <a:ext cx="968503" cy="410840"/>
          </a:xfrm>
        </p:spPr>
        <p:txBody>
          <a:bodyPr/>
          <a:lstStyle/>
          <a:p>
            <a:pPr marL="0" indent="0">
              <a:buNone/>
            </a:pPr>
            <a:r>
              <a:rPr lang="ja-JP" altLang="en-US"/>
              <a:t>規定</a:t>
            </a:r>
          </a:p>
        </p:txBody>
      </p:sp>
      <p:pic>
        <p:nvPicPr>
          <p:cNvPr id="6" name="図プレースホルダー 8" descr="アイコン&#10;&#10;自動的に生成された説明">
            <a:extLst>
              <a:ext uri="{FF2B5EF4-FFF2-40B4-BE49-F238E27FC236}">
                <a16:creationId xmlns:a16="http://schemas.microsoft.com/office/drawing/2014/main" id="{D1E6ABE8-AD9A-CDF9-8354-570BDAB61E7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B79F0170-09DD-9131-D116-8E43DB789FF2}"/>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画像規定</a:t>
            </a:r>
            <a:endParaRPr lang="en-US" altLang="ja-JP" sz="2000">
              <a:latin typeface="メイリオ" panose="020B0604030504040204" pitchFamily="34" charset="-128"/>
              <a:ea typeface="メイリオ" panose="020B0604030504040204" pitchFamily="34" charset="-128"/>
            </a:endParaRPr>
          </a:p>
        </p:txBody>
      </p:sp>
      <p:sp>
        <p:nvSpPr>
          <p:cNvPr id="2" name="正方形/長方形 1">
            <a:extLst>
              <a:ext uri="{FF2B5EF4-FFF2-40B4-BE49-F238E27FC236}">
                <a16:creationId xmlns:a16="http://schemas.microsoft.com/office/drawing/2014/main" id="{58E1FEF9-8AD3-2777-9B6F-69C1B75C6E5D}"/>
              </a:ext>
            </a:extLst>
          </p:cNvPr>
          <p:cNvSpPr/>
          <p:nvPr/>
        </p:nvSpPr>
        <p:spPr>
          <a:xfrm>
            <a:off x="587922" y="1122196"/>
            <a:ext cx="5304837"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ja-JP" altLang="en-US" sz="1200" b="1">
                <a:solidFill>
                  <a:srgbClr val="002060"/>
                </a:solidFill>
              </a:rPr>
              <a:t>■禁止事項</a:t>
            </a:r>
            <a:endParaRPr lang="en-US" altLang="ja-JP" sz="1200" b="1">
              <a:solidFill>
                <a:srgbClr val="002060"/>
              </a:solidFill>
            </a:endParaRPr>
          </a:p>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1.</a:t>
            </a:r>
            <a:r>
              <a:rPr lang="ja-JP" altLang="en-US" sz="1200" b="1" spc="135">
                <a:solidFill>
                  <a:srgbClr val="002060"/>
                </a:solidFill>
                <a:latin typeface="Meiryo" panose="020B0604030504040204" pitchFamily="34" charset="-128"/>
                <a:ea typeface="Meiryo" panose="020B0604030504040204" pitchFamily="34" charset="-128"/>
                <a:cs typeface="HiraMinProN-W6"/>
              </a:rPr>
              <a:t>入稿画像の不一致</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a:lnSpc>
                <a:spcPct val="125000"/>
              </a:lnSpc>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原則として、</a:t>
            </a:r>
            <a:r>
              <a:rPr lang="en"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LINE NEWS</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記事内の画像とリッチメッセージ内の画像は、同じ構図のものとしてください。同じ商品・同じ人物の画像であっても、構図が異なるものは不可となります</a:t>
            </a:r>
            <a:r>
              <a:rPr lang="ja-JP" altLang="en-US" sz="1000">
                <a:solidFill>
                  <a:schemeClr val="tx1">
                    <a:lumMod val="75000"/>
                    <a:lumOff val="25000"/>
                  </a:schemeClr>
                </a:solidFill>
                <a:latin typeface="+mn-ea"/>
              </a:rPr>
              <a:t>。</a:t>
            </a:r>
            <a:endParaRPr lang="en-US" altLang="ja-JP" sz="1000">
              <a:solidFill>
                <a:schemeClr val="tx1">
                  <a:lumMod val="75000"/>
                  <a:lumOff val="25000"/>
                </a:schemeClr>
              </a:solidFill>
              <a:latin typeface="+mj-ea"/>
              <a:ea typeface="+mj-ea"/>
              <a:cs typeface="Arial" panose="020B0604020202020204" pitchFamily="34" charset="0"/>
            </a:endParaRPr>
          </a:p>
          <a:p>
            <a:pPr>
              <a:lnSpc>
                <a:spcPct val="125000"/>
              </a:lnSpc>
            </a:pP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8" name="object 3">
            <a:extLst>
              <a:ext uri="{FF2B5EF4-FFF2-40B4-BE49-F238E27FC236}">
                <a16:creationId xmlns:a16="http://schemas.microsoft.com/office/drawing/2014/main" id="{C81632D3-B424-32CC-A191-F92EC237C29B}"/>
              </a:ext>
            </a:extLst>
          </p:cNvPr>
          <p:cNvSpPr>
            <a:spLocks noChangeAspect="1"/>
          </p:cNvSpPr>
          <p:nvPr/>
        </p:nvSpPr>
        <p:spPr>
          <a:xfrm>
            <a:off x="1322788" y="2053514"/>
            <a:ext cx="1303429" cy="203455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9" name="object 4">
            <a:extLst>
              <a:ext uri="{FF2B5EF4-FFF2-40B4-BE49-F238E27FC236}">
                <a16:creationId xmlns:a16="http://schemas.microsoft.com/office/drawing/2014/main" id="{A32AC843-7343-53EF-0DE1-EF357D9C3130}"/>
              </a:ext>
            </a:extLst>
          </p:cNvPr>
          <p:cNvSpPr>
            <a:spLocks noChangeAspect="1"/>
          </p:cNvSpPr>
          <p:nvPr/>
        </p:nvSpPr>
        <p:spPr>
          <a:xfrm>
            <a:off x="3272110" y="2053514"/>
            <a:ext cx="1303429" cy="203455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a:ln>
            <a:solidFill>
              <a:srgbClr val="8C8CAC"/>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0" name="object 6">
            <a:extLst>
              <a:ext uri="{FF2B5EF4-FFF2-40B4-BE49-F238E27FC236}">
                <a16:creationId xmlns:a16="http://schemas.microsoft.com/office/drawing/2014/main" id="{CBA60E02-4F50-9EFF-73B0-6913DFD32260}"/>
              </a:ext>
            </a:extLst>
          </p:cNvPr>
          <p:cNvSpPr txBox="1">
            <a:spLocks noChangeAspect="1"/>
          </p:cNvSpPr>
          <p:nvPr/>
        </p:nvSpPr>
        <p:spPr>
          <a:xfrm>
            <a:off x="1322785" y="2099287"/>
            <a:ext cx="1332531"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11" name="object 7">
            <a:extLst>
              <a:ext uri="{FF2B5EF4-FFF2-40B4-BE49-F238E27FC236}">
                <a16:creationId xmlns:a16="http://schemas.microsoft.com/office/drawing/2014/main" id="{E82C2BA9-90C5-4901-CD3B-BF8E5EAFA4EA}"/>
              </a:ext>
            </a:extLst>
          </p:cNvPr>
          <p:cNvSpPr txBox="1">
            <a:spLocks noChangeAspect="1"/>
          </p:cNvSpPr>
          <p:nvPr/>
        </p:nvSpPr>
        <p:spPr>
          <a:xfrm>
            <a:off x="3272107" y="2099288"/>
            <a:ext cx="1303429" cy="151323"/>
          </a:xfrm>
          <a:prstGeom prst="rect">
            <a:avLst/>
          </a:prstGeom>
        </p:spPr>
        <p:txBody>
          <a:bodyPr vert="horz" wrap="square" lIns="0" tIns="12700" rIns="0" bIns="0" rtlCol="0">
            <a:spAutoFit/>
          </a:bodyPr>
          <a:lstStyle/>
          <a:p>
            <a:pPr algn="ctr">
              <a:spcBef>
                <a:spcPts val="100"/>
              </a:spcBef>
            </a:pPr>
            <a:r>
              <a:rPr sz="900" b="1" spc="90">
                <a:solidFill>
                  <a:srgbClr val="FFFFFF"/>
                </a:solidFill>
                <a:latin typeface="Meiryo" panose="020B0604030504040204" pitchFamily="34" charset="-128"/>
                <a:ea typeface="Meiryo" panose="020B0604030504040204" pitchFamily="34" charset="-128"/>
                <a:cs typeface="HiraMinProN-W6"/>
              </a:rPr>
              <a:t>OK</a:t>
            </a:r>
            <a:endParaRPr sz="900" b="1">
              <a:latin typeface="Meiryo" panose="020B0604030504040204" pitchFamily="34" charset="-128"/>
              <a:ea typeface="Meiryo" panose="020B0604030504040204" pitchFamily="34" charset="-128"/>
              <a:cs typeface="HiraMinProN-W6"/>
            </a:endParaRPr>
          </a:p>
        </p:txBody>
      </p:sp>
      <p:sp>
        <p:nvSpPr>
          <p:cNvPr id="12" name="object 12">
            <a:extLst>
              <a:ext uri="{FF2B5EF4-FFF2-40B4-BE49-F238E27FC236}">
                <a16:creationId xmlns:a16="http://schemas.microsoft.com/office/drawing/2014/main" id="{2D79C65F-213A-04CB-6D9D-916004200C42}"/>
              </a:ext>
            </a:extLst>
          </p:cNvPr>
          <p:cNvSpPr>
            <a:spLocks noChangeAspect="1"/>
          </p:cNvSpPr>
          <p:nvPr/>
        </p:nvSpPr>
        <p:spPr>
          <a:xfrm>
            <a:off x="1452790" y="2283313"/>
            <a:ext cx="1049341" cy="589733"/>
          </a:xfrm>
          <a:prstGeom prst="rect">
            <a:avLst/>
          </a:prstGeom>
          <a:blipFill>
            <a:blip r:embed="rId4" cstate="print">
              <a:extLst>
                <a:ext uri="{28A0092B-C50C-407E-A947-70E740481C1C}">
                  <a14:useLocalDpi xmlns:a14="http://schemas.microsoft.com/office/drawing/2010/main"/>
                </a:ext>
              </a:extLst>
            </a:blip>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3" name="object 13">
            <a:extLst>
              <a:ext uri="{FF2B5EF4-FFF2-40B4-BE49-F238E27FC236}">
                <a16:creationId xmlns:a16="http://schemas.microsoft.com/office/drawing/2014/main" id="{B2AEBDDC-61F3-4948-B845-F1E45586F7C8}"/>
              </a:ext>
            </a:extLst>
          </p:cNvPr>
          <p:cNvSpPr>
            <a:spLocks noChangeAspect="1"/>
          </p:cNvSpPr>
          <p:nvPr/>
        </p:nvSpPr>
        <p:spPr>
          <a:xfrm>
            <a:off x="3408764" y="2282358"/>
            <a:ext cx="1049341" cy="589733"/>
          </a:xfrm>
          <a:prstGeom prst="rect">
            <a:avLst/>
          </a:prstGeom>
          <a:blipFill>
            <a:blip r:embed="rId4" cstate="print">
              <a:extLst>
                <a:ext uri="{28A0092B-C50C-407E-A947-70E740481C1C}">
                  <a14:useLocalDpi xmlns:a14="http://schemas.microsoft.com/office/drawing/2010/main"/>
                </a:ext>
              </a:extLst>
            </a:blip>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4" name="object 14">
            <a:extLst>
              <a:ext uri="{FF2B5EF4-FFF2-40B4-BE49-F238E27FC236}">
                <a16:creationId xmlns:a16="http://schemas.microsoft.com/office/drawing/2014/main" id="{6B7D2119-49AD-0609-AC34-97F2A6BF0AF8}"/>
              </a:ext>
            </a:extLst>
          </p:cNvPr>
          <p:cNvSpPr>
            <a:spLocks noChangeAspect="1"/>
          </p:cNvSpPr>
          <p:nvPr/>
        </p:nvSpPr>
        <p:spPr>
          <a:xfrm>
            <a:off x="3409863" y="2947140"/>
            <a:ext cx="1049341" cy="1049341"/>
          </a:xfrm>
          <a:prstGeom prst="rect">
            <a:avLst/>
          </a:prstGeom>
          <a:blipFill>
            <a:blip r:embed="rId5" cstate="print">
              <a:extLst>
                <a:ext uri="{28A0092B-C50C-407E-A947-70E740481C1C}">
                  <a14:useLocalDpi xmlns:a14="http://schemas.microsoft.com/office/drawing/2010/main"/>
                </a:ext>
              </a:extLst>
            </a:blip>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5" name="object 15">
            <a:extLst>
              <a:ext uri="{FF2B5EF4-FFF2-40B4-BE49-F238E27FC236}">
                <a16:creationId xmlns:a16="http://schemas.microsoft.com/office/drawing/2014/main" id="{10F9D657-EC4F-E2ED-D543-0934DE813E37}"/>
              </a:ext>
            </a:extLst>
          </p:cNvPr>
          <p:cNvSpPr>
            <a:spLocks noChangeAspect="1"/>
          </p:cNvSpPr>
          <p:nvPr/>
        </p:nvSpPr>
        <p:spPr>
          <a:xfrm>
            <a:off x="1452790" y="2947140"/>
            <a:ext cx="1049341" cy="1049341"/>
          </a:xfrm>
          <a:prstGeom prst="rect">
            <a:avLst/>
          </a:prstGeom>
          <a:blipFill>
            <a:blip r:embed="rId6" cstate="print">
              <a:extLst>
                <a:ext uri="{28A0092B-C50C-407E-A947-70E740481C1C}">
                  <a14:useLocalDpi xmlns:a14="http://schemas.microsoft.com/office/drawing/2010/main"/>
                </a:ext>
              </a:extLst>
            </a:blip>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7" name="正方形/長方形 16">
            <a:extLst>
              <a:ext uri="{FF2B5EF4-FFF2-40B4-BE49-F238E27FC236}">
                <a16:creationId xmlns:a16="http://schemas.microsoft.com/office/drawing/2014/main" id="{E2FFA30C-FE9C-1755-3F9F-B2B253537349}"/>
              </a:ext>
            </a:extLst>
          </p:cNvPr>
          <p:cNvSpPr/>
          <p:nvPr/>
        </p:nvSpPr>
        <p:spPr>
          <a:xfrm>
            <a:off x="587922" y="4102475"/>
            <a:ext cx="5304837" cy="6821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2.</a:t>
            </a:r>
            <a:r>
              <a:rPr lang="ja-JP" altLang="en-US" sz="1200" b="1" spc="135">
                <a:solidFill>
                  <a:srgbClr val="002060"/>
                </a:solidFill>
                <a:latin typeface="Meiryo" panose="020B0604030504040204" pitchFamily="34" charset="-128"/>
                <a:ea typeface="Meiryo" panose="020B0604030504040204" pitchFamily="34" charset="-128"/>
                <a:cs typeface="HiraMinProN-W6"/>
              </a:rPr>
              <a:t>不自然な合成</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a:lnSpc>
                <a:spcPct val="125000"/>
              </a:lnSpc>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世界観の統一されていない、精巧ではない合成画像は使用できません。</a:t>
            </a: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18" name="object 3">
            <a:extLst>
              <a:ext uri="{FF2B5EF4-FFF2-40B4-BE49-F238E27FC236}">
                <a16:creationId xmlns:a16="http://schemas.microsoft.com/office/drawing/2014/main" id="{27C1965A-8B3A-B97F-5FE0-B4D6F30C3261}"/>
              </a:ext>
            </a:extLst>
          </p:cNvPr>
          <p:cNvSpPr>
            <a:spLocks noChangeAspect="1"/>
          </p:cNvSpPr>
          <p:nvPr/>
        </p:nvSpPr>
        <p:spPr>
          <a:xfrm>
            <a:off x="1322785" y="4629145"/>
            <a:ext cx="1303429" cy="180355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9" name="object 4">
            <a:extLst>
              <a:ext uri="{FF2B5EF4-FFF2-40B4-BE49-F238E27FC236}">
                <a16:creationId xmlns:a16="http://schemas.microsoft.com/office/drawing/2014/main" id="{FCCE4B28-1995-C499-AAC3-DF6DE5C53C8D}"/>
              </a:ext>
            </a:extLst>
          </p:cNvPr>
          <p:cNvSpPr>
            <a:spLocks noChangeAspect="1"/>
          </p:cNvSpPr>
          <p:nvPr/>
        </p:nvSpPr>
        <p:spPr>
          <a:xfrm>
            <a:off x="3272107" y="4629145"/>
            <a:ext cx="1303429" cy="180355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a:ln>
            <a:solidFill>
              <a:srgbClr val="8C8CAC"/>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0" name="object 6">
            <a:extLst>
              <a:ext uri="{FF2B5EF4-FFF2-40B4-BE49-F238E27FC236}">
                <a16:creationId xmlns:a16="http://schemas.microsoft.com/office/drawing/2014/main" id="{1888F852-B2D0-E5BF-CB4A-3F7DC17AC9C3}"/>
              </a:ext>
            </a:extLst>
          </p:cNvPr>
          <p:cNvSpPr txBox="1">
            <a:spLocks noChangeAspect="1"/>
          </p:cNvSpPr>
          <p:nvPr/>
        </p:nvSpPr>
        <p:spPr>
          <a:xfrm>
            <a:off x="1322782" y="4674918"/>
            <a:ext cx="1332531"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21" name="object 7">
            <a:extLst>
              <a:ext uri="{FF2B5EF4-FFF2-40B4-BE49-F238E27FC236}">
                <a16:creationId xmlns:a16="http://schemas.microsoft.com/office/drawing/2014/main" id="{E619CB50-03E6-CF63-CBBB-D4F878797058}"/>
              </a:ext>
            </a:extLst>
          </p:cNvPr>
          <p:cNvSpPr txBox="1">
            <a:spLocks noChangeAspect="1"/>
          </p:cNvSpPr>
          <p:nvPr/>
        </p:nvSpPr>
        <p:spPr>
          <a:xfrm>
            <a:off x="3272104" y="4674919"/>
            <a:ext cx="1303429" cy="151323"/>
          </a:xfrm>
          <a:prstGeom prst="rect">
            <a:avLst/>
          </a:prstGeom>
        </p:spPr>
        <p:txBody>
          <a:bodyPr vert="horz" wrap="square" lIns="0" tIns="12700" rIns="0" bIns="0" rtlCol="0">
            <a:spAutoFit/>
          </a:bodyPr>
          <a:lstStyle/>
          <a:p>
            <a:pPr algn="ctr">
              <a:spcBef>
                <a:spcPts val="100"/>
              </a:spcBef>
            </a:pPr>
            <a:r>
              <a:rPr sz="900" b="1" spc="90">
                <a:solidFill>
                  <a:srgbClr val="FFFFFF"/>
                </a:solidFill>
                <a:latin typeface="Meiryo" panose="020B0604030504040204" pitchFamily="34" charset="-128"/>
                <a:ea typeface="Meiryo" panose="020B0604030504040204" pitchFamily="34" charset="-128"/>
                <a:cs typeface="HiraMinProN-W6"/>
              </a:rPr>
              <a:t>OK</a:t>
            </a:r>
            <a:endParaRPr sz="900" b="1">
              <a:latin typeface="Meiryo" panose="020B0604030504040204" pitchFamily="34" charset="-128"/>
              <a:ea typeface="Meiryo" panose="020B0604030504040204" pitchFamily="34" charset="-128"/>
              <a:cs typeface="HiraMinProN-W6"/>
            </a:endParaRPr>
          </a:p>
        </p:txBody>
      </p:sp>
      <p:sp>
        <p:nvSpPr>
          <p:cNvPr id="22" name="object 18">
            <a:extLst>
              <a:ext uri="{FF2B5EF4-FFF2-40B4-BE49-F238E27FC236}">
                <a16:creationId xmlns:a16="http://schemas.microsoft.com/office/drawing/2014/main" id="{F7DE0169-131A-1028-AEB3-422F931EE43A}"/>
              </a:ext>
            </a:extLst>
          </p:cNvPr>
          <p:cNvSpPr>
            <a:spLocks noChangeAspect="1"/>
          </p:cNvSpPr>
          <p:nvPr/>
        </p:nvSpPr>
        <p:spPr>
          <a:xfrm>
            <a:off x="1463447" y="5702291"/>
            <a:ext cx="1051200" cy="590774"/>
          </a:xfrm>
          <a:prstGeom prst="rect">
            <a:avLst/>
          </a:prstGeom>
          <a:blipFill>
            <a:blip r:embed="rId7" cstate="print">
              <a:extLst>
                <a:ext uri="{28A0092B-C50C-407E-A947-70E740481C1C}">
                  <a14:useLocalDpi xmlns:a14="http://schemas.microsoft.com/office/drawing/2010/main"/>
                </a:ext>
              </a:extLst>
            </a:blip>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3" name="object 19">
            <a:extLst>
              <a:ext uri="{FF2B5EF4-FFF2-40B4-BE49-F238E27FC236}">
                <a16:creationId xmlns:a16="http://schemas.microsoft.com/office/drawing/2014/main" id="{70BAD865-EEC6-359A-8F6F-EB9A50EFFF8A}"/>
              </a:ext>
            </a:extLst>
          </p:cNvPr>
          <p:cNvSpPr>
            <a:spLocks noChangeAspect="1"/>
          </p:cNvSpPr>
          <p:nvPr/>
        </p:nvSpPr>
        <p:spPr>
          <a:xfrm>
            <a:off x="3408764" y="4880234"/>
            <a:ext cx="1051200" cy="590774"/>
          </a:xfrm>
          <a:prstGeom prst="rect">
            <a:avLst/>
          </a:prstGeom>
          <a:blipFill>
            <a:blip r:embed="rId8" cstate="print">
              <a:extLst>
                <a:ext uri="{28A0092B-C50C-407E-A947-70E740481C1C}">
                  <a14:useLocalDpi xmlns:a14="http://schemas.microsoft.com/office/drawing/2010/main"/>
                </a:ext>
              </a:extLst>
            </a:blip>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4" name="object 20">
            <a:extLst>
              <a:ext uri="{FF2B5EF4-FFF2-40B4-BE49-F238E27FC236}">
                <a16:creationId xmlns:a16="http://schemas.microsoft.com/office/drawing/2014/main" id="{EDD1D157-507F-D945-C0FA-E0EE97FE8C70}"/>
              </a:ext>
            </a:extLst>
          </p:cNvPr>
          <p:cNvSpPr>
            <a:spLocks noChangeAspect="1"/>
          </p:cNvSpPr>
          <p:nvPr/>
        </p:nvSpPr>
        <p:spPr>
          <a:xfrm>
            <a:off x="3408764" y="5702291"/>
            <a:ext cx="1051200" cy="590774"/>
          </a:xfrm>
          <a:prstGeom prst="rect">
            <a:avLst/>
          </a:prstGeom>
          <a:blipFill>
            <a:blip r:embed="rId9" cstate="print">
              <a:extLst>
                <a:ext uri="{28A0092B-C50C-407E-A947-70E740481C1C}">
                  <a14:useLocalDpi xmlns:a14="http://schemas.microsoft.com/office/drawing/2010/main"/>
                </a:ext>
              </a:extLst>
            </a:blip>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5" name="object 17">
            <a:extLst>
              <a:ext uri="{FF2B5EF4-FFF2-40B4-BE49-F238E27FC236}">
                <a16:creationId xmlns:a16="http://schemas.microsoft.com/office/drawing/2014/main" id="{571A1134-86D9-BB7B-06E8-2BF6F09E52A0}"/>
              </a:ext>
            </a:extLst>
          </p:cNvPr>
          <p:cNvSpPr>
            <a:spLocks noChangeAspect="1"/>
          </p:cNvSpPr>
          <p:nvPr/>
        </p:nvSpPr>
        <p:spPr>
          <a:xfrm>
            <a:off x="1463447" y="4880234"/>
            <a:ext cx="1051200" cy="590774"/>
          </a:xfrm>
          <a:prstGeom prst="rect">
            <a:avLst/>
          </a:prstGeom>
          <a:blipFill>
            <a:blip r:embed="rId10" cstate="print">
              <a:extLst>
                <a:ext uri="{28A0092B-C50C-407E-A947-70E740481C1C}">
                  <a14:useLocalDpi xmlns:a14="http://schemas.microsoft.com/office/drawing/2010/main"/>
                </a:ext>
              </a:extLst>
            </a:blip>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6" name="正方形/長方形 25">
            <a:extLst>
              <a:ext uri="{FF2B5EF4-FFF2-40B4-BE49-F238E27FC236}">
                <a16:creationId xmlns:a16="http://schemas.microsoft.com/office/drawing/2014/main" id="{A1CFB76D-A409-A6F9-E66F-DB51D63A848F}"/>
              </a:ext>
            </a:extLst>
          </p:cNvPr>
          <p:cNvSpPr/>
          <p:nvPr/>
        </p:nvSpPr>
        <p:spPr>
          <a:xfrm>
            <a:off x="6299243" y="1309006"/>
            <a:ext cx="5304837"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3.</a:t>
            </a:r>
            <a:r>
              <a:rPr lang="ja-JP" altLang="en-US" sz="1200" b="1" spc="135">
                <a:solidFill>
                  <a:srgbClr val="002060"/>
                </a:solidFill>
                <a:latin typeface="Meiryo" panose="020B0604030504040204" pitchFamily="34" charset="-128"/>
                <a:ea typeface="Meiryo" panose="020B0604030504040204" pitchFamily="34" charset="-128"/>
                <a:cs typeface="HiraMinProN-W6"/>
              </a:rPr>
              <a:t>複数画像の合成</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a:lnSpc>
                <a:spcPct val="125000"/>
              </a:lnSpc>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複数の画像を貼り合わせた合成画像は、たとえ精巧なものであっても使用できません。</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a:p>
            <a:pPr>
              <a:lnSpc>
                <a:spcPct val="125000"/>
              </a:lnSpc>
            </a:pPr>
            <a:endParaRPr lang="en-US" altLang="ja-JP" sz="1000">
              <a:solidFill>
                <a:schemeClr val="tx1">
                  <a:lumMod val="75000"/>
                  <a:lumOff val="25000"/>
                </a:schemeClr>
              </a:solidFill>
              <a:latin typeface="+mj-ea"/>
              <a:ea typeface="+mj-ea"/>
              <a:cs typeface="Arial" panose="020B0604020202020204" pitchFamily="34" charset="0"/>
            </a:endParaRPr>
          </a:p>
          <a:p>
            <a:pPr>
              <a:lnSpc>
                <a:spcPct val="125000"/>
              </a:lnSpc>
            </a:pP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27" name="object 3">
            <a:extLst>
              <a:ext uri="{FF2B5EF4-FFF2-40B4-BE49-F238E27FC236}">
                <a16:creationId xmlns:a16="http://schemas.microsoft.com/office/drawing/2014/main" id="{F6D6C016-7543-4761-D5EE-68ABAEB9300E}"/>
              </a:ext>
            </a:extLst>
          </p:cNvPr>
          <p:cNvSpPr>
            <a:spLocks noChangeAspect="1"/>
          </p:cNvSpPr>
          <p:nvPr/>
        </p:nvSpPr>
        <p:spPr>
          <a:xfrm>
            <a:off x="7110441" y="2057235"/>
            <a:ext cx="1303429" cy="171732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8" name="object 4">
            <a:extLst>
              <a:ext uri="{FF2B5EF4-FFF2-40B4-BE49-F238E27FC236}">
                <a16:creationId xmlns:a16="http://schemas.microsoft.com/office/drawing/2014/main" id="{8DFEDE80-AD4C-037E-1698-75ACAD052965}"/>
              </a:ext>
            </a:extLst>
          </p:cNvPr>
          <p:cNvSpPr>
            <a:spLocks noChangeAspect="1"/>
          </p:cNvSpPr>
          <p:nvPr/>
        </p:nvSpPr>
        <p:spPr>
          <a:xfrm>
            <a:off x="9059763" y="2057235"/>
            <a:ext cx="1303429" cy="171732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a:ln>
            <a:solidFill>
              <a:srgbClr val="8C8CAC"/>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9" name="object 6">
            <a:extLst>
              <a:ext uri="{FF2B5EF4-FFF2-40B4-BE49-F238E27FC236}">
                <a16:creationId xmlns:a16="http://schemas.microsoft.com/office/drawing/2014/main" id="{C5D488BB-9C5D-4A0D-8742-EC95ABC09FA1}"/>
              </a:ext>
            </a:extLst>
          </p:cNvPr>
          <p:cNvSpPr txBox="1">
            <a:spLocks noChangeAspect="1"/>
          </p:cNvSpPr>
          <p:nvPr/>
        </p:nvSpPr>
        <p:spPr>
          <a:xfrm>
            <a:off x="7110438" y="2103008"/>
            <a:ext cx="1332531"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30" name="object 7">
            <a:extLst>
              <a:ext uri="{FF2B5EF4-FFF2-40B4-BE49-F238E27FC236}">
                <a16:creationId xmlns:a16="http://schemas.microsoft.com/office/drawing/2014/main" id="{4EE866C6-9B3A-0983-B8C0-87F916BAC1E2}"/>
              </a:ext>
            </a:extLst>
          </p:cNvPr>
          <p:cNvSpPr txBox="1">
            <a:spLocks noChangeAspect="1"/>
          </p:cNvSpPr>
          <p:nvPr/>
        </p:nvSpPr>
        <p:spPr>
          <a:xfrm>
            <a:off x="9059760" y="2103009"/>
            <a:ext cx="1303429" cy="151323"/>
          </a:xfrm>
          <a:prstGeom prst="rect">
            <a:avLst/>
          </a:prstGeom>
        </p:spPr>
        <p:txBody>
          <a:bodyPr vert="horz" wrap="square" lIns="0" tIns="12700" rIns="0" bIns="0" rtlCol="0">
            <a:spAutoFit/>
          </a:bodyPr>
          <a:lstStyle/>
          <a:p>
            <a:pPr algn="ctr">
              <a:spcBef>
                <a:spcPts val="100"/>
              </a:spcBef>
            </a:pPr>
            <a:r>
              <a:rPr sz="900" b="1" spc="90">
                <a:solidFill>
                  <a:srgbClr val="FFFFFF"/>
                </a:solidFill>
                <a:latin typeface="Meiryo" panose="020B0604030504040204" pitchFamily="34" charset="-128"/>
                <a:ea typeface="Meiryo" panose="020B0604030504040204" pitchFamily="34" charset="-128"/>
                <a:cs typeface="HiraMinProN-W6"/>
              </a:rPr>
              <a:t>OK</a:t>
            </a:r>
            <a:endParaRPr sz="900" b="1">
              <a:latin typeface="Meiryo" panose="020B0604030504040204" pitchFamily="34" charset="-128"/>
              <a:ea typeface="Meiryo" panose="020B0604030504040204" pitchFamily="34" charset="-128"/>
              <a:cs typeface="HiraMinProN-W6"/>
            </a:endParaRPr>
          </a:p>
        </p:txBody>
      </p:sp>
      <p:sp>
        <p:nvSpPr>
          <p:cNvPr id="31" name="object 13">
            <a:extLst>
              <a:ext uri="{FF2B5EF4-FFF2-40B4-BE49-F238E27FC236}">
                <a16:creationId xmlns:a16="http://schemas.microsoft.com/office/drawing/2014/main" id="{B95C67ED-6346-B94B-CA3C-5746D6B9C430}"/>
              </a:ext>
            </a:extLst>
          </p:cNvPr>
          <p:cNvSpPr>
            <a:spLocks noChangeAspect="1"/>
          </p:cNvSpPr>
          <p:nvPr/>
        </p:nvSpPr>
        <p:spPr>
          <a:xfrm>
            <a:off x="9167856" y="2288272"/>
            <a:ext cx="1051200" cy="590774"/>
          </a:xfrm>
          <a:prstGeom prst="rect">
            <a:avLst/>
          </a:prstGeom>
          <a:blipFill>
            <a:blip r:embed="rId4" cstate="print">
              <a:extLst>
                <a:ext uri="{28A0092B-C50C-407E-A947-70E740481C1C}">
                  <a14:useLocalDpi xmlns:a14="http://schemas.microsoft.com/office/drawing/2010/main"/>
                </a:ext>
              </a:extLst>
            </a:blip>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2" name="object 9">
            <a:extLst>
              <a:ext uri="{FF2B5EF4-FFF2-40B4-BE49-F238E27FC236}">
                <a16:creationId xmlns:a16="http://schemas.microsoft.com/office/drawing/2014/main" id="{823094E8-CBC3-1C9A-C1E6-C1A656707C9E}"/>
              </a:ext>
            </a:extLst>
          </p:cNvPr>
          <p:cNvSpPr>
            <a:spLocks noChangeAspect="1"/>
          </p:cNvSpPr>
          <p:nvPr/>
        </p:nvSpPr>
        <p:spPr>
          <a:xfrm>
            <a:off x="7251103" y="2282358"/>
            <a:ext cx="1051200" cy="590774"/>
          </a:xfrm>
          <a:prstGeom prst="rect">
            <a:avLst/>
          </a:prstGeom>
          <a:blipFill>
            <a:blip r:embed="rId11"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33" name="object 10">
            <a:extLst>
              <a:ext uri="{FF2B5EF4-FFF2-40B4-BE49-F238E27FC236}">
                <a16:creationId xmlns:a16="http://schemas.microsoft.com/office/drawing/2014/main" id="{6993A41F-629A-9A70-EE21-79F856CCF72D}"/>
              </a:ext>
            </a:extLst>
          </p:cNvPr>
          <p:cNvSpPr>
            <a:spLocks noChangeAspect="1"/>
          </p:cNvSpPr>
          <p:nvPr/>
        </p:nvSpPr>
        <p:spPr>
          <a:xfrm>
            <a:off x="7251103" y="3030587"/>
            <a:ext cx="1051200" cy="590774"/>
          </a:xfrm>
          <a:prstGeom prst="rect">
            <a:avLst/>
          </a:prstGeom>
          <a:blipFill>
            <a:blip r:embed="rId12" cstate="print"/>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34" name="object 11">
            <a:extLst>
              <a:ext uri="{FF2B5EF4-FFF2-40B4-BE49-F238E27FC236}">
                <a16:creationId xmlns:a16="http://schemas.microsoft.com/office/drawing/2014/main" id="{92C52EB0-B2FD-BF5F-4260-DEE7659CE6B1}"/>
              </a:ext>
            </a:extLst>
          </p:cNvPr>
          <p:cNvSpPr>
            <a:spLocks noChangeAspect="1"/>
          </p:cNvSpPr>
          <p:nvPr/>
        </p:nvSpPr>
        <p:spPr>
          <a:xfrm>
            <a:off x="9167856" y="3030587"/>
            <a:ext cx="1051200" cy="590774"/>
          </a:xfrm>
          <a:prstGeom prst="rect">
            <a:avLst/>
          </a:prstGeom>
          <a:blipFill>
            <a:blip r:embed="rId13"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39" name="正方形/長方形 38">
            <a:extLst>
              <a:ext uri="{FF2B5EF4-FFF2-40B4-BE49-F238E27FC236}">
                <a16:creationId xmlns:a16="http://schemas.microsoft.com/office/drawing/2014/main" id="{E204A373-F0C9-8ECA-244B-B3000C1FB2D8}"/>
              </a:ext>
            </a:extLst>
          </p:cNvPr>
          <p:cNvSpPr/>
          <p:nvPr/>
        </p:nvSpPr>
        <p:spPr>
          <a:xfrm>
            <a:off x="6299241" y="3833954"/>
            <a:ext cx="5577326" cy="9113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4.</a:t>
            </a:r>
            <a:r>
              <a:rPr lang="ja-JP" altLang="en-US" sz="1200" b="1" spc="135">
                <a:solidFill>
                  <a:srgbClr val="002060"/>
                </a:solidFill>
                <a:latin typeface="Meiryo" panose="020B0604030504040204" pitchFamily="34" charset="-128"/>
                <a:ea typeface="Meiryo" panose="020B0604030504040204" pitchFamily="34" charset="-128"/>
                <a:cs typeface="HiraMinProN-W6"/>
              </a:rPr>
              <a:t>画像と記事内容の不一致</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latinLnBrk="1">
              <a:lnSpc>
                <a:spcPct val="150000"/>
              </a:lnSpc>
              <a:buClr>
                <a:srgbClr val="0AC200"/>
              </a:buClr>
            </a:pPr>
            <a:r>
              <a:rPr lang="en"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LINE NEWS</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記事内の画像とリッチメッセージ内の画像は、必ず記事本文の訴求内容とマッチする</a:t>
            </a:r>
            <a:b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b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ものをご用意ください。例えば</a:t>
            </a:r>
            <a:r>
              <a:rPr lang="en"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TVCM</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を訴求する記事の場合、商品画像は原則不可となります。</a:t>
            </a:r>
            <a:endParaRPr lang="en-US" altLang="ja-JP" sz="1000">
              <a:solidFill>
                <a:schemeClr val="tx1">
                  <a:lumMod val="75000"/>
                  <a:lumOff val="25000"/>
                </a:schemeClr>
              </a:solidFill>
              <a:latin typeface="+mj-ea"/>
              <a:ea typeface="+mj-ea"/>
              <a:cs typeface="Arial" panose="020B0604020202020204" pitchFamily="34" charset="0"/>
            </a:endParaRPr>
          </a:p>
          <a:p>
            <a:pPr>
              <a:lnSpc>
                <a:spcPct val="125000"/>
              </a:lnSpc>
            </a:pP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40" name="object 3">
            <a:extLst>
              <a:ext uri="{FF2B5EF4-FFF2-40B4-BE49-F238E27FC236}">
                <a16:creationId xmlns:a16="http://schemas.microsoft.com/office/drawing/2014/main" id="{9FB0684A-514D-1BAE-2D67-B41FAB7E12C3}"/>
              </a:ext>
            </a:extLst>
          </p:cNvPr>
          <p:cNvSpPr>
            <a:spLocks noChangeAspect="1"/>
          </p:cNvSpPr>
          <p:nvPr/>
        </p:nvSpPr>
        <p:spPr>
          <a:xfrm>
            <a:off x="7110441" y="4675250"/>
            <a:ext cx="1303429" cy="203455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1" name="object 4">
            <a:extLst>
              <a:ext uri="{FF2B5EF4-FFF2-40B4-BE49-F238E27FC236}">
                <a16:creationId xmlns:a16="http://schemas.microsoft.com/office/drawing/2014/main" id="{9BFBCAD9-34B2-A26E-980D-C12256191137}"/>
              </a:ext>
            </a:extLst>
          </p:cNvPr>
          <p:cNvSpPr>
            <a:spLocks noChangeAspect="1"/>
          </p:cNvSpPr>
          <p:nvPr/>
        </p:nvSpPr>
        <p:spPr>
          <a:xfrm>
            <a:off x="9059763" y="4675250"/>
            <a:ext cx="1303429" cy="203455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a:ln>
            <a:solidFill>
              <a:srgbClr val="8C8CAC"/>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2" name="object 6">
            <a:extLst>
              <a:ext uri="{FF2B5EF4-FFF2-40B4-BE49-F238E27FC236}">
                <a16:creationId xmlns:a16="http://schemas.microsoft.com/office/drawing/2014/main" id="{7EBE8062-1143-6C1A-1760-12E29B5CBCCF}"/>
              </a:ext>
            </a:extLst>
          </p:cNvPr>
          <p:cNvSpPr txBox="1">
            <a:spLocks noChangeAspect="1"/>
          </p:cNvSpPr>
          <p:nvPr/>
        </p:nvSpPr>
        <p:spPr>
          <a:xfrm>
            <a:off x="7110438" y="4721023"/>
            <a:ext cx="1332531"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43" name="object 7">
            <a:extLst>
              <a:ext uri="{FF2B5EF4-FFF2-40B4-BE49-F238E27FC236}">
                <a16:creationId xmlns:a16="http://schemas.microsoft.com/office/drawing/2014/main" id="{1802F516-24D8-0EFC-9B17-63F7DC48051B}"/>
              </a:ext>
            </a:extLst>
          </p:cNvPr>
          <p:cNvSpPr txBox="1">
            <a:spLocks noChangeAspect="1"/>
          </p:cNvSpPr>
          <p:nvPr/>
        </p:nvSpPr>
        <p:spPr>
          <a:xfrm>
            <a:off x="9059760" y="4721024"/>
            <a:ext cx="1303429" cy="151323"/>
          </a:xfrm>
          <a:prstGeom prst="rect">
            <a:avLst/>
          </a:prstGeom>
        </p:spPr>
        <p:txBody>
          <a:bodyPr vert="horz" wrap="square" lIns="0" tIns="12700" rIns="0" bIns="0" rtlCol="0">
            <a:spAutoFit/>
          </a:bodyPr>
          <a:lstStyle/>
          <a:p>
            <a:pPr algn="ctr">
              <a:spcBef>
                <a:spcPts val="100"/>
              </a:spcBef>
            </a:pPr>
            <a:r>
              <a:rPr sz="900" b="1" spc="90">
                <a:solidFill>
                  <a:srgbClr val="FFFFFF"/>
                </a:solidFill>
                <a:latin typeface="Meiryo" panose="020B0604030504040204" pitchFamily="34" charset="-128"/>
                <a:ea typeface="Meiryo" panose="020B0604030504040204" pitchFamily="34" charset="-128"/>
                <a:cs typeface="HiraMinProN-W6"/>
              </a:rPr>
              <a:t>OK</a:t>
            </a:r>
            <a:endParaRPr sz="900" b="1">
              <a:latin typeface="Meiryo" panose="020B0604030504040204" pitchFamily="34" charset="-128"/>
              <a:ea typeface="Meiryo" panose="020B0604030504040204" pitchFamily="34" charset="-128"/>
              <a:cs typeface="HiraMinProN-W6"/>
            </a:endParaRPr>
          </a:p>
        </p:txBody>
      </p:sp>
      <p:sp>
        <p:nvSpPr>
          <p:cNvPr id="44" name="object 18">
            <a:extLst>
              <a:ext uri="{FF2B5EF4-FFF2-40B4-BE49-F238E27FC236}">
                <a16:creationId xmlns:a16="http://schemas.microsoft.com/office/drawing/2014/main" id="{86C459E9-1073-F08D-C639-7DB9965FF64C}"/>
              </a:ext>
            </a:extLst>
          </p:cNvPr>
          <p:cNvSpPr>
            <a:spLocks noChangeAspect="1"/>
          </p:cNvSpPr>
          <p:nvPr/>
        </p:nvSpPr>
        <p:spPr>
          <a:xfrm>
            <a:off x="7244773" y="4890867"/>
            <a:ext cx="1051200" cy="1707891"/>
          </a:xfrm>
          <a:prstGeom prst="rect">
            <a:avLst/>
          </a:prstGeom>
          <a:blipFill>
            <a:blip r:embed="rId14" cstate="print"/>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45" name="object 19">
            <a:extLst>
              <a:ext uri="{FF2B5EF4-FFF2-40B4-BE49-F238E27FC236}">
                <a16:creationId xmlns:a16="http://schemas.microsoft.com/office/drawing/2014/main" id="{02E52DB9-9CF6-4D59-3E6F-4E4BD834959A}"/>
              </a:ext>
            </a:extLst>
          </p:cNvPr>
          <p:cNvSpPr>
            <a:spLocks noChangeAspect="1"/>
          </p:cNvSpPr>
          <p:nvPr/>
        </p:nvSpPr>
        <p:spPr>
          <a:xfrm>
            <a:off x="9185874" y="4918121"/>
            <a:ext cx="1051200" cy="1708634"/>
          </a:xfrm>
          <a:prstGeom prst="rect">
            <a:avLst/>
          </a:prstGeom>
          <a:blipFill>
            <a:blip r:embed="rId15" cstate="print"/>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4923156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AE3B6-1FDC-42CB-E90C-E89733A0D05C}"/>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176BBC9-E5B8-65C0-4577-01058EC60B99}"/>
              </a:ext>
            </a:extLst>
          </p:cNvPr>
          <p:cNvSpPr>
            <a:spLocks noGrp="1"/>
          </p:cNvSpPr>
          <p:nvPr>
            <p:ph type="body" sz="quarter" idx="12"/>
          </p:nvPr>
        </p:nvSpPr>
        <p:spPr>
          <a:xfrm>
            <a:off x="587922" y="67514"/>
            <a:ext cx="968503" cy="410840"/>
          </a:xfrm>
        </p:spPr>
        <p:txBody>
          <a:bodyPr/>
          <a:lstStyle/>
          <a:p>
            <a:pPr marL="0" indent="0">
              <a:buNone/>
            </a:pPr>
            <a:r>
              <a:rPr lang="ja-JP" altLang="en-US"/>
              <a:t>規定</a:t>
            </a:r>
          </a:p>
        </p:txBody>
      </p:sp>
      <p:pic>
        <p:nvPicPr>
          <p:cNvPr id="6" name="図プレースホルダー 8" descr="アイコン&#10;&#10;自動的に生成された説明">
            <a:extLst>
              <a:ext uri="{FF2B5EF4-FFF2-40B4-BE49-F238E27FC236}">
                <a16:creationId xmlns:a16="http://schemas.microsoft.com/office/drawing/2014/main" id="{EE0DA507-4E0C-3222-8292-F85A0D02220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6B707286-0AD2-7427-2388-33E06654EE5D}"/>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画像規定</a:t>
            </a:r>
            <a:endParaRPr lang="en-US" altLang="ja-JP" sz="2000">
              <a:latin typeface="メイリオ" panose="020B0604030504040204" pitchFamily="34" charset="-128"/>
              <a:ea typeface="メイリオ" panose="020B0604030504040204" pitchFamily="34" charset="-128"/>
            </a:endParaRPr>
          </a:p>
        </p:txBody>
      </p:sp>
      <p:sp>
        <p:nvSpPr>
          <p:cNvPr id="2" name="正方形/長方形 1">
            <a:extLst>
              <a:ext uri="{FF2B5EF4-FFF2-40B4-BE49-F238E27FC236}">
                <a16:creationId xmlns:a16="http://schemas.microsoft.com/office/drawing/2014/main" id="{EFEC9AC9-1EF7-E106-320C-5523C759305A}"/>
              </a:ext>
            </a:extLst>
          </p:cNvPr>
          <p:cNvSpPr/>
          <p:nvPr/>
        </p:nvSpPr>
        <p:spPr>
          <a:xfrm>
            <a:off x="587921" y="1287155"/>
            <a:ext cx="5304837"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t"/>
          <a:lstStyle/>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5.</a:t>
            </a:r>
            <a:r>
              <a:rPr lang="ja-JP" altLang="en-US" sz="1200" b="1" spc="135">
                <a:solidFill>
                  <a:srgbClr val="002060"/>
                </a:solidFill>
                <a:latin typeface="Meiryo" panose="020B0604030504040204" pitchFamily="34" charset="-128"/>
                <a:ea typeface="Meiryo" panose="020B0604030504040204" pitchFamily="34" charset="-128"/>
                <a:cs typeface="HiraMinProN-W6"/>
              </a:rPr>
              <a:t>テキスト・ロゴ掲載</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a:lnSpc>
                <a:spcPct val="125000"/>
              </a:lnSpc>
            </a:pPr>
            <a:r>
              <a:rPr lang="ja-JP" altLang="en-US" sz="1000">
                <a:solidFill>
                  <a:schemeClr val="tx1">
                    <a:lumMod val="75000"/>
                    <a:lumOff val="25000"/>
                  </a:schemeClr>
                </a:solidFill>
                <a:latin typeface="Meiryo"/>
                <a:ea typeface="Meiryo"/>
                <a:cs typeface="Arial"/>
              </a:rPr>
              <a:t>画像内にテキストやロゴを含むものは不可となります。ただし、</a:t>
            </a:r>
            <a:r>
              <a:rPr lang="ja-JP" sz="1000">
                <a:solidFill>
                  <a:schemeClr val="tx1">
                    <a:lumMod val="75000"/>
                    <a:lumOff val="25000"/>
                  </a:schemeClr>
                </a:solidFill>
                <a:ea typeface="+mn-lt"/>
                <a:cs typeface="+mn-lt"/>
              </a:rPr>
              <a:t>コピーライトや、映像作品等のタイトルタイポグラフィ、</a:t>
            </a:r>
            <a:r>
              <a:rPr lang="ja-JP" altLang="en-US" sz="1000">
                <a:solidFill>
                  <a:schemeClr val="tx1">
                    <a:lumMod val="75000"/>
                    <a:lumOff val="25000"/>
                  </a:schemeClr>
                </a:solidFill>
                <a:latin typeface="Meiryo"/>
                <a:ea typeface="Meiryo"/>
                <a:cs typeface="Arial"/>
              </a:rPr>
              <a:t>商品パッケージなどに記載されたテキストやロゴはこの限りではありません。</a:t>
            </a:r>
          </a:p>
          <a:p>
            <a:pPr>
              <a:lnSpc>
                <a:spcPct val="125000"/>
              </a:lnSpc>
            </a:pPr>
            <a:endParaRPr lang="ja-JP" altLang="en-US" sz="1200" b="1">
              <a:solidFill>
                <a:srgbClr val="002060"/>
              </a:solidFill>
            </a:endParaRPr>
          </a:p>
        </p:txBody>
      </p:sp>
      <p:sp>
        <p:nvSpPr>
          <p:cNvPr id="8" name="object 3">
            <a:extLst>
              <a:ext uri="{FF2B5EF4-FFF2-40B4-BE49-F238E27FC236}">
                <a16:creationId xmlns:a16="http://schemas.microsoft.com/office/drawing/2014/main" id="{19FCB9BC-7940-FB05-A021-EFBDCD2B76B3}"/>
              </a:ext>
            </a:extLst>
          </p:cNvPr>
          <p:cNvSpPr>
            <a:spLocks noChangeAspect="1"/>
          </p:cNvSpPr>
          <p:nvPr/>
        </p:nvSpPr>
        <p:spPr>
          <a:xfrm>
            <a:off x="1322788" y="2167815"/>
            <a:ext cx="1303429" cy="1717324"/>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9" name="object 4">
            <a:extLst>
              <a:ext uri="{FF2B5EF4-FFF2-40B4-BE49-F238E27FC236}">
                <a16:creationId xmlns:a16="http://schemas.microsoft.com/office/drawing/2014/main" id="{E9CAA79E-08C2-D94D-365D-B4D89DC846AC}"/>
              </a:ext>
            </a:extLst>
          </p:cNvPr>
          <p:cNvSpPr>
            <a:spLocks noChangeAspect="1"/>
          </p:cNvSpPr>
          <p:nvPr/>
        </p:nvSpPr>
        <p:spPr>
          <a:xfrm>
            <a:off x="3272110" y="2167815"/>
            <a:ext cx="1303429" cy="1717324"/>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a:ln>
            <a:solidFill>
              <a:srgbClr val="8C8CAC"/>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0" name="object 6">
            <a:extLst>
              <a:ext uri="{FF2B5EF4-FFF2-40B4-BE49-F238E27FC236}">
                <a16:creationId xmlns:a16="http://schemas.microsoft.com/office/drawing/2014/main" id="{8530E048-9ED3-A9C7-CB29-569EDD686DF6}"/>
              </a:ext>
            </a:extLst>
          </p:cNvPr>
          <p:cNvSpPr txBox="1">
            <a:spLocks noChangeAspect="1"/>
          </p:cNvSpPr>
          <p:nvPr/>
        </p:nvSpPr>
        <p:spPr>
          <a:xfrm>
            <a:off x="1322785" y="2213587"/>
            <a:ext cx="1332531"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11" name="object 7">
            <a:extLst>
              <a:ext uri="{FF2B5EF4-FFF2-40B4-BE49-F238E27FC236}">
                <a16:creationId xmlns:a16="http://schemas.microsoft.com/office/drawing/2014/main" id="{CAC62839-EFB1-5921-1E9C-9B06C4F42C36}"/>
              </a:ext>
            </a:extLst>
          </p:cNvPr>
          <p:cNvSpPr txBox="1">
            <a:spLocks noChangeAspect="1"/>
          </p:cNvSpPr>
          <p:nvPr/>
        </p:nvSpPr>
        <p:spPr>
          <a:xfrm>
            <a:off x="3272107" y="2213588"/>
            <a:ext cx="1303429" cy="151323"/>
          </a:xfrm>
          <a:prstGeom prst="rect">
            <a:avLst/>
          </a:prstGeom>
        </p:spPr>
        <p:txBody>
          <a:bodyPr vert="horz" wrap="square" lIns="0" tIns="12700" rIns="0" bIns="0" rtlCol="0">
            <a:spAutoFit/>
          </a:bodyPr>
          <a:lstStyle/>
          <a:p>
            <a:pPr algn="ctr">
              <a:spcBef>
                <a:spcPts val="100"/>
              </a:spcBef>
            </a:pPr>
            <a:r>
              <a:rPr sz="900" b="1" spc="90">
                <a:solidFill>
                  <a:srgbClr val="FFFFFF"/>
                </a:solidFill>
                <a:latin typeface="Meiryo" panose="020B0604030504040204" pitchFamily="34" charset="-128"/>
                <a:ea typeface="Meiryo" panose="020B0604030504040204" pitchFamily="34" charset="-128"/>
                <a:cs typeface="HiraMinProN-W6"/>
              </a:rPr>
              <a:t>OK</a:t>
            </a:r>
            <a:endParaRPr sz="900" b="1">
              <a:latin typeface="Meiryo" panose="020B0604030504040204" pitchFamily="34" charset="-128"/>
              <a:ea typeface="Meiryo" panose="020B0604030504040204" pitchFamily="34" charset="-128"/>
              <a:cs typeface="HiraMinProN-W6"/>
            </a:endParaRPr>
          </a:p>
        </p:txBody>
      </p:sp>
      <p:sp>
        <p:nvSpPr>
          <p:cNvPr id="17" name="正方形/長方形 16">
            <a:extLst>
              <a:ext uri="{FF2B5EF4-FFF2-40B4-BE49-F238E27FC236}">
                <a16:creationId xmlns:a16="http://schemas.microsoft.com/office/drawing/2014/main" id="{D55E629A-5D70-7B35-69DF-8A188CFACCDB}"/>
              </a:ext>
            </a:extLst>
          </p:cNvPr>
          <p:cNvSpPr/>
          <p:nvPr/>
        </p:nvSpPr>
        <p:spPr>
          <a:xfrm>
            <a:off x="587922" y="4102475"/>
            <a:ext cx="5304837" cy="6821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t"/>
          <a:lstStyle/>
          <a:p>
            <a:pPr>
              <a:lnSpc>
                <a:spcPct val="125000"/>
              </a:lnSpc>
            </a:pPr>
            <a:r>
              <a:rPr lang="en-US" altLang="ja-JP" sz="1200" b="1" spc="135" dirty="0">
                <a:solidFill>
                  <a:srgbClr val="002060"/>
                </a:solidFill>
                <a:latin typeface="Meiryo" panose="020B0604030504040204" pitchFamily="34" charset="-128"/>
                <a:ea typeface="Meiryo" panose="020B0604030504040204" pitchFamily="34" charset="-128"/>
                <a:cs typeface="HiraMinProN-W6"/>
              </a:rPr>
              <a:t>6.50</a:t>
            </a:r>
            <a:r>
              <a:rPr lang="ja-JP" altLang="en-US" sz="1200" b="1" spc="135" dirty="0">
                <a:solidFill>
                  <a:srgbClr val="002060"/>
                </a:solidFill>
                <a:latin typeface="Meiryo" panose="020B0604030504040204" pitchFamily="34" charset="-128"/>
                <a:ea typeface="Meiryo" panose="020B0604030504040204" pitchFamily="34" charset="-128"/>
                <a:cs typeface="HiraMinProN-W6"/>
              </a:rPr>
              <a:t>％以上の白背景</a:t>
            </a:r>
            <a:endParaRPr lang="en-US" altLang="ja-JP" sz="1200" b="1" spc="135" dirty="0">
              <a:solidFill>
                <a:srgbClr val="002060"/>
              </a:solidFill>
              <a:latin typeface="Meiryo" panose="020B0604030504040204" pitchFamily="34" charset="-128"/>
              <a:ea typeface="Meiryo" panose="020B0604030504040204" pitchFamily="34" charset="-128"/>
              <a:cs typeface="HiraMinProN-W6"/>
            </a:endParaRPr>
          </a:p>
          <a:p>
            <a:pPr>
              <a:lnSpc>
                <a:spcPct val="125000"/>
              </a:lnSpc>
            </a:pPr>
            <a:r>
              <a:rPr lang="ja-JP" altLang="en-US" sz="1000" dirty="0">
                <a:solidFill>
                  <a:schemeClr val="tx1">
                    <a:lumMod val="75000"/>
                    <a:lumOff val="25000"/>
                  </a:schemeClr>
                </a:solidFill>
                <a:latin typeface="+mj-ea"/>
                <a:ea typeface="+mj-ea"/>
                <a:cs typeface="Arial"/>
              </a:rPr>
              <a:t>世</a:t>
            </a:r>
            <a:r>
              <a:rPr lang="ja-JP" sz="1000" dirty="0">
                <a:solidFill>
                  <a:schemeClr val="tx1">
                    <a:lumMod val="75000"/>
                    <a:lumOff val="25000"/>
                  </a:schemeClr>
                </a:solidFill>
                <a:latin typeface="+mj-ea"/>
                <a:ea typeface="+mj-ea"/>
                <a:cs typeface="+mn-lt"/>
              </a:rPr>
              <a:t>視認性の観点から、画像の背景色が白一色のものは非推奨とします。やむを得ず白一色の背景を使用する場合は、白色のエリアを50％以下にしていただく必要があります。</a:t>
            </a:r>
            <a:endParaRPr lang="ja-JP" sz="1200" b="1" dirty="0">
              <a:solidFill>
                <a:schemeClr val="tx1">
                  <a:lumMod val="75000"/>
                  <a:lumOff val="25000"/>
                </a:schemeClr>
              </a:solidFill>
              <a:latin typeface="+mj-ea"/>
              <a:ea typeface="+mj-ea"/>
              <a:cs typeface="+mn-lt"/>
            </a:endParaRPr>
          </a:p>
          <a:p>
            <a:pPr>
              <a:lnSpc>
                <a:spcPct val="125000"/>
              </a:lnSpc>
            </a:pPr>
            <a:endParaRPr lang="ja-JP" altLang="en-US" sz="1200" b="1" dirty="0">
              <a:solidFill>
                <a:srgbClr val="002060"/>
              </a:solidFill>
            </a:endParaRPr>
          </a:p>
        </p:txBody>
      </p:sp>
      <p:sp>
        <p:nvSpPr>
          <p:cNvPr id="18" name="object 3">
            <a:extLst>
              <a:ext uri="{FF2B5EF4-FFF2-40B4-BE49-F238E27FC236}">
                <a16:creationId xmlns:a16="http://schemas.microsoft.com/office/drawing/2014/main" id="{F9EB97D6-B378-F81E-ECBB-3376C63A8598}"/>
              </a:ext>
            </a:extLst>
          </p:cNvPr>
          <p:cNvSpPr>
            <a:spLocks noChangeAspect="1"/>
          </p:cNvSpPr>
          <p:nvPr/>
        </p:nvSpPr>
        <p:spPr>
          <a:xfrm>
            <a:off x="1322785" y="4933945"/>
            <a:ext cx="1303429" cy="180355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9" name="object 4">
            <a:extLst>
              <a:ext uri="{FF2B5EF4-FFF2-40B4-BE49-F238E27FC236}">
                <a16:creationId xmlns:a16="http://schemas.microsoft.com/office/drawing/2014/main" id="{C08144FD-E7C1-FF89-1419-5BEC4F9B7714}"/>
              </a:ext>
            </a:extLst>
          </p:cNvPr>
          <p:cNvSpPr>
            <a:spLocks noChangeAspect="1"/>
          </p:cNvSpPr>
          <p:nvPr/>
        </p:nvSpPr>
        <p:spPr>
          <a:xfrm>
            <a:off x="3272107" y="4933945"/>
            <a:ext cx="1303429" cy="180355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a:ln>
            <a:solidFill>
              <a:srgbClr val="8C8CAC"/>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0" name="object 6">
            <a:extLst>
              <a:ext uri="{FF2B5EF4-FFF2-40B4-BE49-F238E27FC236}">
                <a16:creationId xmlns:a16="http://schemas.microsoft.com/office/drawing/2014/main" id="{106462A5-B9D4-4722-6AA1-8DC2757482D7}"/>
              </a:ext>
            </a:extLst>
          </p:cNvPr>
          <p:cNvSpPr txBox="1">
            <a:spLocks noChangeAspect="1"/>
          </p:cNvSpPr>
          <p:nvPr/>
        </p:nvSpPr>
        <p:spPr>
          <a:xfrm>
            <a:off x="1322782" y="4979718"/>
            <a:ext cx="1332531"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21" name="object 7">
            <a:extLst>
              <a:ext uri="{FF2B5EF4-FFF2-40B4-BE49-F238E27FC236}">
                <a16:creationId xmlns:a16="http://schemas.microsoft.com/office/drawing/2014/main" id="{BBEB1A35-D0F6-A5B0-AA5C-206FC2593EEC}"/>
              </a:ext>
            </a:extLst>
          </p:cNvPr>
          <p:cNvSpPr txBox="1">
            <a:spLocks noChangeAspect="1"/>
          </p:cNvSpPr>
          <p:nvPr/>
        </p:nvSpPr>
        <p:spPr>
          <a:xfrm>
            <a:off x="3272104" y="4979719"/>
            <a:ext cx="1303429" cy="151323"/>
          </a:xfrm>
          <a:prstGeom prst="rect">
            <a:avLst/>
          </a:prstGeom>
        </p:spPr>
        <p:txBody>
          <a:bodyPr vert="horz" wrap="square" lIns="0" tIns="12700" rIns="0" bIns="0" rtlCol="0">
            <a:spAutoFit/>
          </a:bodyPr>
          <a:lstStyle/>
          <a:p>
            <a:pPr algn="ctr">
              <a:spcBef>
                <a:spcPts val="100"/>
              </a:spcBef>
            </a:pPr>
            <a:r>
              <a:rPr sz="900" b="1" spc="90">
                <a:solidFill>
                  <a:srgbClr val="FFFFFF"/>
                </a:solidFill>
                <a:latin typeface="Meiryo" panose="020B0604030504040204" pitchFamily="34" charset="-128"/>
                <a:ea typeface="Meiryo" panose="020B0604030504040204" pitchFamily="34" charset="-128"/>
                <a:cs typeface="HiraMinProN-W6"/>
              </a:rPr>
              <a:t>OK</a:t>
            </a:r>
            <a:endParaRPr sz="900" b="1">
              <a:latin typeface="Meiryo" panose="020B0604030504040204" pitchFamily="34" charset="-128"/>
              <a:ea typeface="Meiryo" panose="020B0604030504040204" pitchFamily="34" charset="-128"/>
              <a:cs typeface="HiraMinProN-W6"/>
            </a:endParaRPr>
          </a:p>
        </p:txBody>
      </p:sp>
      <p:sp>
        <p:nvSpPr>
          <p:cNvPr id="26" name="正方形/長方形 25">
            <a:extLst>
              <a:ext uri="{FF2B5EF4-FFF2-40B4-BE49-F238E27FC236}">
                <a16:creationId xmlns:a16="http://schemas.microsoft.com/office/drawing/2014/main" id="{8700B762-295B-AF98-1504-9AFDCC4D58D1}"/>
              </a:ext>
            </a:extLst>
          </p:cNvPr>
          <p:cNvSpPr/>
          <p:nvPr/>
        </p:nvSpPr>
        <p:spPr>
          <a:xfrm>
            <a:off x="6299243" y="1309006"/>
            <a:ext cx="5304837"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t"/>
          <a:lstStyle/>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7.</a:t>
            </a:r>
            <a:r>
              <a:rPr lang="ja-JP" altLang="en-US" sz="1200" b="1" spc="135">
                <a:solidFill>
                  <a:srgbClr val="002060"/>
                </a:solidFill>
                <a:latin typeface="Meiryo" panose="020B0604030504040204" pitchFamily="34" charset="-128"/>
                <a:ea typeface="Meiryo" panose="020B0604030504040204" pitchFamily="34" charset="-128"/>
                <a:cs typeface="HiraMinProN-W6"/>
              </a:rPr>
              <a:t>画像の縁取り</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a:lnSpc>
                <a:spcPct val="125000"/>
              </a:lnSpc>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画像の周りを縁取りしているものは使用できません。</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a:p>
            <a:pPr>
              <a:lnSpc>
                <a:spcPct val="125000"/>
              </a:lnSpc>
            </a:pPr>
            <a:endPar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a:p>
            <a:pPr>
              <a:lnSpc>
                <a:spcPct val="125000"/>
              </a:lnSpc>
            </a:pPr>
            <a:endParaRPr lang="en-US" altLang="ja-JP" sz="1000">
              <a:solidFill>
                <a:schemeClr val="tx1">
                  <a:lumMod val="75000"/>
                  <a:lumOff val="25000"/>
                </a:schemeClr>
              </a:solidFill>
              <a:latin typeface="+mj-ea"/>
              <a:ea typeface="+mj-ea"/>
              <a:cs typeface="Arial" panose="020B0604020202020204" pitchFamily="34" charset="0"/>
            </a:endParaRPr>
          </a:p>
          <a:p>
            <a:pPr>
              <a:lnSpc>
                <a:spcPct val="125000"/>
              </a:lnSpc>
            </a:pP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27" name="object 3">
            <a:extLst>
              <a:ext uri="{FF2B5EF4-FFF2-40B4-BE49-F238E27FC236}">
                <a16:creationId xmlns:a16="http://schemas.microsoft.com/office/drawing/2014/main" id="{D8CAD40D-E8C7-5DCE-3C63-ED2A50916F57}"/>
              </a:ext>
            </a:extLst>
          </p:cNvPr>
          <p:cNvSpPr>
            <a:spLocks noChangeAspect="1"/>
          </p:cNvSpPr>
          <p:nvPr/>
        </p:nvSpPr>
        <p:spPr>
          <a:xfrm>
            <a:off x="7110441" y="1823314"/>
            <a:ext cx="1303429" cy="171732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8" name="object 4">
            <a:extLst>
              <a:ext uri="{FF2B5EF4-FFF2-40B4-BE49-F238E27FC236}">
                <a16:creationId xmlns:a16="http://schemas.microsoft.com/office/drawing/2014/main" id="{CDEED021-CE06-6401-EA8D-0E816D867778}"/>
              </a:ext>
            </a:extLst>
          </p:cNvPr>
          <p:cNvSpPr>
            <a:spLocks noChangeAspect="1"/>
          </p:cNvSpPr>
          <p:nvPr/>
        </p:nvSpPr>
        <p:spPr>
          <a:xfrm>
            <a:off x="9059763" y="1823314"/>
            <a:ext cx="1303429" cy="171732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a:ln>
            <a:solidFill>
              <a:srgbClr val="8C8CAC"/>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9" name="object 6">
            <a:extLst>
              <a:ext uri="{FF2B5EF4-FFF2-40B4-BE49-F238E27FC236}">
                <a16:creationId xmlns:a16="http://schemas.microsoft.com/office/drawing/2014/main" id="{C2CB225E-1A6C-BD39-4860-02A3587B48AC}"/>
              </a:ext>
            </a:extLst>
          </p:cNvPr>
          <p:cNvSpPr txBox="1">
            <a:spLocks noChangeAspect="1"/>
          </p:cNvSpPr>
          <p:nvPr/>
        </p:nvSpPr>
        <p:spPr>
          <a:xfrm>
            <a:off x="7110438" y="1869087"/>
            <a:ext cx="1332531"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30" name="object 7">
            <a:extLst>
              <a:ext uri="{FF2B5EF4-FFF2-40B4-BE49-F238E27FC236}">
                <a16:creationId xmlns:a16="http://schemas.microsoft.com/office/drawing/2014/main" id="{18285B61-576E-1066-02DB-5C7A05FA4E49}"/>
              </a:ext>
            </a:extLst>
          </p:cNvPr>
          <p:cNvSpPr txBox="1">
            <a:spLocks noChangeAspect="1"/>
          </p:cNvSpPr>
          <p:nvPr/>
        </p:nvSpPr>
        <p:spPr>
          <a:xfrm>
            <a:off x="9059760" y="1869088"/>
            <a:ext cx="1303429" cy="151323"/>
          </a:xfrm>
          <a:prstGeom prst="rect">
            <a:avLst/>
          </a:prstGeom>
        </p:spPr>
        <p:txBody>
          <a:bodyPr vert="horz" wrap="square" lIns="0" tIns="12700" rIns="0" bIns="0" rtlCol="0">
            <a:spAutoFit/>
          </a:bodyPr>
          <a:lstStyle/>
          <a:p>
            <a:pPr algn="ctr">
              <a:spcBef>
                <a:spcPts val="100"/>
              </a:spcBef>
            </a:pPr>
            <a:r>
              <a:rPr sz="900" b="1" spc="90">
                <a:solidFill>
                  <a:srgbClr val="FFFFFF"/>
                </a:solidFill>
                <a:latin typeface="Meiryo" panose="020B0604030504040204" pitchFamily="34" charset="-128"/>
                <a:ea typeface="Meiryo" panose="020B0604030504040204" pitchFamily="34" charset="-128"/>
                <a:cs typeface="HiraMinProN-W6"/>
              </a:rPr>
              <a:t>OK</a:t>
            </a:r>
            <a:endParaRPr sz="900" b="1">
              <a:latin typeface="Meiryo" panose="020B0604030504040204" pitchFamily="34" charset="-128"/>
              <a:ea typeface="Meiryo" panose="020B0604030504040204" pitchFamily="34" charset="-128"/>
              <a:cs typeface="HiraMinProN-W6"/>
            </a:endParaRPr>
          </a:p>
        </p:txBody>
      </p:sp>
      <p:sp>
        <p:nvSpPr>
          <p:cNvPr id="39" name="正方形/長方形 38">
            <a:extLst>
              <a:ext uri="{FF2B5EF4-FFF2-40B4-BE49-F238E27FC236}">
                <a16:creationId xmlns:a16="http://schemas.microsoft.com/office/drawing/2014/main" id="{4EAD3909-CAA0-6325-872C-594C2ED7DF0E}"/>
              </a:ext>
            </a:extLst>
          </p:cNvPr>
          <p:cNvSpPr/>
          <p:nvPr/>
        </p:nvSpPr>
        <p:spPr>
          <a:xfrm>
            <a:off x="6299243" y="3566092"/>
            <a:ext cx="5577326" cy="9113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8.</a:t>
            </a:r>
            <a:r>
              <a:rPr lang="ja-JP" altLang="en-US" sz="1200" b="1" spc="135">
                <a:solidFill>
                  <a:srgbClr val="002060"/>
                </a:solidFill>
                <a:latin typeface="Meiryo" panose="020B0604030504040204" pitchFamily="34" charset="-128"/>
                <a:ea typeface="Meiryo" panose="020B0604030504040204" pitchFamily="34" charset="-128"/>
                <a:cs typeface="HiraMinProN-W6"/>
              </a:rPr>
              <a:t>複数画像を組み合わせた画像</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latinLnBrk="1">
              <a:lnSpc>
                <a:spcPct val="150000"/>
              </a:lnSpc>
              <a:buClr>
                <a:srgbClr val="0AC200"/>
              </a:buClr>
            </a:pP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6</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つの条件を全て満たす場合は、 組画像をご使⽤いただけます。 </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① 組み合わせる画像に関連性がある</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② </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1</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枚の画像につき</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4</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カット以下の組み合わせ</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③ </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1</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カットの画像⾯積が全体の</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20%</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以上</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④ 通常記事と違和感のない</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⑤ 視認性が保たれている</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⑥ 画像を⾒て主題が分かる</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a:p>
            <a:pPr>
              <a:lnSpc>
                <a:spcPct val="125000"/>
              </a:lnSpc>
            </a:pP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40" name="object 3">
            <a:extLst>
              <a:ext uri="{FF2B5EF4-FFF2-40B4-BE49-F238E27FC236}">
                <a16:creationId xmlns:a16="http://schemas.microsoft.com/office/drawing/2014/main" id="{E650F5BB-8898-09FB-6CB9-C13F0FF0BE3A}"/>
              </a:ext>
            </a:extLst>
          </p:cNvPr>
          <p:cNvSpPr>
            <a:spLocks noChangeAspect="1"/>
          </p:cNvSpPr>
          <p:nvPr/>
        </p:nvSpPr>
        <p:spPr>
          <a:xfrm>
            <a:off x="8160747" y="4760103"/>
            <a:ext cx="2834958" cy="203455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2" name="object 6">
            <a:extLst>
              <a:ext uri="{FF2B5EF4-FFF2-40B4-BE49-F238E27FC236}">
                <a16:creationId xmlns:a16="http://schemas.microsoft.com/office/drawing/2014/main" id="{6DB478B9-78C3-DA2F-78AB-C814CB56BA38}"/>
              </a:ext>
            </a:extLst>
          </p:cNvPr>
          <p:cNvSpPr txBox="1">
            <a:spLocks noChangeAspect="1"/>
          </p:cNvSpPr>
          <p:nvPr/>
        </p:nvSpPr>
        <p:spPr>
          <a:xfrm>
            <a:off x="8160747" y="4856784"/>
            <a:ext cx="2834958"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4" name="object 10">
            <a:extLst>
              <a:ext uri="{FF2B5EF4-FFF2-40B4-BE49-F238E27FC236}">
                <a16:creationId xmlns:a16="http://schemas.microsoft.com/office/drawing/2014/main" id="{BF5C8686-2266-AD76-9732-2BE148CF9A9E}"/>
              </a:ext>
            </a:extLst>
          </p:cNvPr>
          <p:cNvSpPr>
            <a:spLocks noChangeAspect="1"/>
          </p:cNvSpPr>
          <p:nvPr/>
        </p:nvSpPr>
        <p:spPr>
          <a:xfrm>
            <a:off x="3408764" y="2404743"/>
            <a:ext cx="1051200" cy="590774"/>
          </a:xfrm>
          <a:prstGeom prst="rect">
            <a:avLst/>
          </a:prstGeom>
          <a:blipFill>
            <a:blip r:embed="rId4"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5" name="object 9">
            <a:extLst>
              <a:ext uri="{FF2B5EF4-FFF2-40B4-BE49-F238E27FC236}">
                <a16:creationId xmlns:a16="http://schemas.microsoft.com/office/drawing/2014/main" id="{C48204C2-6E5C-62E6-F107-7444C9FFAE7F}"/>
              </a:ext>
            </a:extLst>
          </p:cNvPr>
          <p:cNvSpPr>
            <a:spLocks noChangeAspect="1"/>
          </p:cNvSpPr>
          <p:nvPr/>
        </p:nvSpPr>
        <p:spPr>
          <a:xfrm>
            <a:off x="1429290" y="2396658"/>
            <a:ext cx="1051200" cy="590774"/>
          </a:xfrm>
          <a:prstGeom prst="rect">
            <a:avLst/>
          </a:prstGeom>
          <a:blipFill>
            <a:blip r:embed="rId5"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16" name="object 11">
            <a:extLst>
              <a:ext uri="{FF2B5EF4-FFF2-40B4-BE49-F238E27FC236}">
                <a16:creationId xmlns:a16="http://schemas.microsoft.com/office/drawing/2014/main" id="{7851ED6C-8B74-6F87-418A-345CD4DBC6EA}"/>
              </a:ext>
            </a:extLst>
          </p:cNvPr>
          <p:cNvSpPr>
            <a:spLocks noChangeAspect="1"/>
          </p:cNvSpPr>
          <p:nvPr/>
        </p:nvSpPr>
        <p:spPr>
          <a:xfrm>
            <a:off x="1429290" y="3145547"/>
            <a:ext cx="1051200" cy="590774"/>
          </a:xfrm>
          <a:prstGeom prst="rect">
            <a:avLst/>
          </a:prstGeom>
          <a:blipFill>
            <a:blip r:embed="rId6"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35" name="object 12">
            <a:extLst>
              <a:ext uri="{FF2B5EF4-FFF2-40B4-BE49-F238E27FC236}">
                <a16:creationId xmlns:a16="http://schemas.microsoft.com/office/drawing/2014/main" id="{293E2ADC-96E0-E021-1C31-EE378E6428D8}"/>
              </a:ext>
            </a:extLst>
          </p:cNvPr>
          <p:cNvSpPr>
            <a:spLocks noChangeAspect="1"/>
          </p:cNvSpPr>
          <p:nvPr/>
        </p:nvSpPr>
        <p:spPr>
          <a:xfrm>
            <a:off x="3408764" y="3144227"/>
            <a:ext cx="1051200" cy="590774"/>
          </a:xfrm>
          <a:prstGeom prst="rect">
            <a:avLst/>
          </a:prstGeom>
          <a:blipFill>
            <a:blip r:embed="rId7"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36" name="object 18">
            <a:extLst>
              <a:ext uri="{FF2B5EF4-FFF2-40B4-BE49-F238E27FC236}">
                <a16:creationId xmlns:a16="http://schemas.microsoft.com/office/drawing/2014/main" id="{6378AC62-E8D4-61D4-7E55-65023576164A}"/>
              </a:ext>
            </a:extLst>
          </p:cNvPr>
          <p:cNvSpPr>
            <a:spLocks noChangeAspect="1"/>
          </p:cNvSpPr>
          <p:nvPr/>
        </p:nvSpPr>
        <p:spPr>
          <a:xfrm>
            <a:off x="1448899" y="5195667"/>
            <a:ext cx="1051200" cy="590774"/>
          </a:xfrm>
          <a:prstGeom prst="rect">
            <a:avLst/>
          </a:prstGeom>
          <a:blipFill>
            <a:blip r:embed="rId8"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37" name="object 19">
            <a:extLst>
              <a:ext uri="{FF2B5EF4-FFF2-40B4-BE49-F238E27FC236}">
                <a16:creationId xmlns:a16="http://schemas.microsoft.com/office/drawing/2014/main" id="{26B24FCD-18BB-6616-7D15-7E80C3838D68}"/>
              </a:ext>
            </a:extLst>
          </p:cNvPr>
          <p:cNvSpPr>
            <a:spLocks noChangeAspect="1"/>
          </p:cNvSpPr>
          <p:nvPr/>
        </p:nvSpPr>
        <p:spPr>
          <a:xfrm>
            <a:off x="1445788" y="6007091"/>
            <a:ext cx="1051200" cy="590774"/>
          </a:xfrm>
          <a:prstGeom prst="rect">
            <a:avLst/>
          </a:prstGeom>
          <a:blipFill>
            <a:blip r:embed="rId9"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38" name="object 20">
            <a:extLst>
              <a:ext uri="{FF2B5EF4-FFF2-40B4-BE49-F238E27FC236}">
                <a16:creationId xmlns:a16="http://schemas.microsoft.com/office/drawing/2014/main" id="{3582F9A8-080C-F2AC-53F3-274CDD76FCAD}"/>
              </a:ext>
            </a:extLst>
          </p:cNvPr>
          <p:cNvSpPr>
            <a:spLocks noChangeAspect="1"/>
          </p:cNvSpPr>
          <p:nvPr/>
        </p:nvSpPr>
        <p:spPr>
          <a:xfrm>
            <a:off x="3398218" y="5193080"/>
            <a:ext cx="1051200" cy="590774"/>
          </a:xfrm>
          <a:prstGeom prst="rect">
            <a:avLst/>
          </a:prstGeom>
          <a:blipFill>
            <a:blip r:embed="rId10"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46" name="object 21">
            <a:extLst>
              <a:ext uri="{FF2B5EF4-FFF2-40B4-BE49-F238E27FC236}">
                <a16:creationId xmlns:a16="http://schemas.microsoft.com/office/drawing/2014/main" id="{A23E6FE0-F78F-0D96-0782-D78895AF8ED4}"/>
              </a:ext>
            </a:extLst>
          </p:cNvPr>
          <p:cNvSpPr>
            <a:spLocks noChangeAspect="1"/>
          </p:cNvSpPr>
          <p:nvPr/>
        </p:nvSpPr>
        <p:spPr>
          <a:xfrm>
            <a:off x="3398218" y="6007091"/>
            <a:ext cx="1051200" cy="590774"/>
          </a:xfrm>
          <a:prstGeom prst="rect">
            <a:avLst/>
          </a:prstGeom>
          <a:blipFill>
            <a:blip r:embed="rId11"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47" name="object 10">
            <a:extLst>
              <a:ext uri="{FF2B5EF4-FFF2-40B4-BE49-F238E27FC236}">
                <a16:creationId xmlns:a16="http://schemas.microsoft.com/office/drawing/2014/main" id="{83FDEA1D-B20F-4D43-021D-9F8AEA4DD50D}"/>
              </a:ext>
            </a:extLst>
          </p:cNvPr>
          <p:cNvSpPr>
            <a:spLocks noChangeAspect="1"/>
          </p:cNvSpPr>
          <p:nvPr/>
        </p:nvSpPr>
        <p:spPr>
          <a:xfrm>
            <a:off x="9185874" y="2799028"/>
            <a:ext cx="1051200" cy="590774"/>
          </a:xfrm>
          <a:prstGeom prst="rect">
            <a:avLst/>
          </a:prstGeom>
          <a:blipFill>
            <a:blip r:embed="rId12"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48" name="object 12">
            <a:extLst>
              <a:ext uri="{FF2B5EF4-FFF2-40B4-BE49-F238E27FC236}">
                <a16:creationId xmlns:a16="http://schemas.microsoft.com/office/drawing/2014/main" id="{E3C903EE-ED93-F333-EDC1-90F07F1B75F9}"/>
              </a:ext>
            </a:extLst>
          </p:cNvPr>
          <p:cNvSpPr>
            <a:spLocks noChangeAspect="1"/>
          </p:cNvSpPr>
          <p:nvPr/>
        </p:nvSpPr>
        <p:spPr>
          <a:xfrm>
            <a:off x="9185874" y="2056522"/>
            <a:ext cx="1051200" cy="590774"/>
          </a:xfrm>
          <a:prstGeom prst="rect">
            <a:avLst/>
          </a:prstGeom>
          <a:blipFill>
            <a:blip r:embed="rId13"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pic>
        <p:nvPicPr>
          <p:cNvPr id="49" name="図 48">
            <a:extLst>
              <a:ext uri="{FF2B5EF4-FFF2-40B4-BE49-F238E27FC236}">
                <a16:creationId xmlns:a16="http://schemas.microsoft.com/office/drawing/2014/main" id="{EFD4049B-F4BB-E9DE-7D12-9298019C6DEF}"/>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244773" y="2048437"/>
            <a:ext cx="1051200" cy="590774"/>
          </a:xfrm>
          <a:prstGeom prst="rect">
            <a:avLst/>
          </a:prstGeom>
        </p:spPr>
      </p:pic>
      <p:pic>
        <p:nvPicPr>
          <p:cNvPr id="50" name="図 49">
            <a:extLst>
              <a:ext uri="{FF2B5EF4-FFF2-40B4-BE49-F238E27FC236}">
                <a16:creationId xmlns:a16="http://schemas.microsoft.com/office/drawing/2014/main" id="{0C0150EF-86B5-955D-B0F4-01A4FB6920FA}"/>
              </a:ext>
            </a:extLst>
          </p:cNvPr>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7244773" y="2801617"/>
            <a:ext cx="1051200" cy="590774"/>
          </a:xfrm>
          <a:prstGeom prst="rect">
            <a:avLst/>
          </a:prstGeom>
        </p:spPr>
      </p:pic>
      <p:pic>
        <p:nvPicPr>
          <p:cNvPr id="51" name="図 50">
            <a:extLst>
              <a:ext uri="{FF2B5EF4-FFF2-40B4-BE49-F238E27FC236}">
                <a16:creationId xmlns:a16="http://schemas.microsoft.com/office/drawing/2014/main" id="{B69E568F-66A6-9595-7621-C3300DBDE7EE}"/>
              </a:ext>
            </a:extLst>
          </p:cNvPr>
          <p:cNvPicPr>
            <a:picLocks noChangeAspect="1"/>
          </p:cNvPicPr>
          <p:nvPr/>
        </p:nvPicPr>
        <p:blipFill>
          <a:blip r:embed="rId16"/>
          <a:stretch>
            <a:fillRect/>
          </a:stretch>
        </p:blipFill>
        <p:spPr>
          <a:xfrm>
            <a:off x="8478568" y="5051579"/>
            <a:ext cx="2199315" cy="1642097"/>
          </a:xfrm>
          <a:prstGeom prst="rect">
            <a:avLst/>
          </a:prstGeom>
        </p:spPr>
      </p:pic>
    </p:spTree>
    <p:extLst>
      <p:ext uri="{BB962C8B-B14F-4D97-AF65-F5344CB8AC3E}">
        <p14:creationId xmlns:p14="http://schemas.microsoft.com/office/powerpoint/2010/main" val="5503482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5346A-3C0C-D8DA-B520-65B442D0FDE4}"/>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02659EA9-1F2F-8CB0-0EC6-AA837C8693B7}"/>
              </a:ext>
            </a:extLst>
          </p:cNvPr>
          <p:cNvSpPr>
            <a:spLocks noGrp="1"/>
          </p:cNvSpPr>
          <p:nvPr>
            <p:ph type="body" sz="quarter" idx="12"/>
          </p:nvPr>
        </p:nvSpPr>
        <p:spPr>
          <a:xfrm>
            <a:off x="587922" y="67514"/>
            <a:ext cx="968503" cy="410840"/>
          </a:xfrm>
        </p:spPr>
        <p:txBody>
          <a:bodyPr/>
          <a:lstStyle/>
          <a:p>
            <a:pPr marL="0" indent="0">
              <a:buNone/>
            </a:pPr>
            <a:r>
              <a:rPr lang="ja-JP" altLang="en-US"/>
              <a:t>規定</a:t>
            </a:r>
          </a:p>
        </p:txBody>
      </p:sp>
      <p:pic>
        <p:nvPicPr>
          <p:cNvPr id="6" name="図プレースホルダー 8" descr="アイコン&#10;&#10;自動的に生成された説明">
            <a:extLst>
              <a:ext uri="{FF2B5EF4-FFF2-40B4-BE49-F238E27FC236}">
                <a16:creationId xmlns:a16="http://schemas.microsoft.com/office/drawing/2014/main" id="{5F90DD0A-FD8E-DF80-9734-E10BB6ACB89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AA1A816C-3F13-766A-EAC6-B2BF30548FEE}"/>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画像規定</a:t>
            </a:r>
            <a:endParaRPr lang="en-US" altLang="ja-JP" sz="2000">
              <a:latin typeface="メイリオ" panose="020B0604030504040204" pitchFamily="34" charset="-128"/>
              <a:ea typeface="メイリオ" panose="020B0604030504040204" pitchFamily="34" charset="-128"/>
            </a:endParaRPr>
          </a:p>
        </p:txBody>
      </p:sp>
      <p:sp>
        <p:nvSpPr>
          <p:cNvPr id="2" name="正方形/長方形 1">
            <a:extLst>
              <a:ext uri="{FF2B5EF4-FFF2-40B4-BE49-F238E27FC236}">
                <a16:creationId xmlns:a16="http://schemas.microsoft.com/office/drawing/2014/main" id="{DC74DE4C-8885-AA31-2790-2891B8499E03}"/>
              </a:ext>
            </a:extLst>
          </p:cNvPr>
          <p:cNvSpPr/>
          <p:nvPr/>
        </p:nvSpPr>
        <p:spPr>
          <a:xfrm>
            <a:off x="587922" y="1122196"/>
            <a:ext cx="5304837"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t"/>
          <a:lstStyle/>
          <a:p>
            <a:r>
              <a:rPr lang="ja-JP" altLang="en-US" sz="1200" b="1">
                <a:solidFill>
                  <a:srgbClr val="002060"/>
                </a:solidFill>
              </a:rPr>
              <a:t>■</a:t>
            </a:r>
            <a:r>
              <a:rPr lang="en-US" altLang="ja-JP" sz="1200" b="1">
                <a:solidFill>
                  <a:srgbClr val="00003E"/>
                </a:solidFill>
                <a:latin typeface="メイリオ" panose="020B0604030504040204" pitchFamily="34" charset="-128"/>
                <a:ea typeface="メイリオ" panose="020B0604030504040204" pitchFamily="34" charset="-128"/>
              </a:rPr>
              <a:t>Appendix_</a:t>
            </a:r>
            <a:r>
              <a:rPr lang="ja-JP" altLang="en-US" sz="1200" b="1">
                <a:solidFill>
                  <a:srgbClr val="00003E"/>
                </a:solidFill>
                <a:latin typeface="メイリオ" panose="020B0604030504040204" pitchFamily="34" charset="-128"/>
                <a:ea typeface="メイリオ" panose="020B0604030504040204" pitchFamily="34" charset="-128"/>
              </a:rPr>
              <a:t>非推奨</a:t>
            </a:r>
            <a:endParaRPr lang="ja-JP" altLang="en-US" sz="1200" b="1">
              <a:solidFill>
                <a:srgbClr val="00003E"/>
              </a:solidFill>
            </a:endParaRPr>
          </a:p>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1.</a:t>
            </a:r>
            <a:r>
              <a:rPr lang="ja-JP" altLang="en-US" sz="1200" b="1" spc="135">
                <a:solidFill>
                  <a:srgbClr val="002060"/>
                </a:solidFill>
                <a:latin typeface="Meiryo" panose="020B0604030504040204" pitchFamily="34" charset="-128"/>
                <a:ea typeface="Meiryo" panose="020B0604030504040204" pitchFamily="34" charset="-128"/>
                <a:cs typeface="HiraMinProN-W6"/>
              </a:rPr>
              <a:t>内容との関連性が薄い</a:t>
            </a:r>
          </a:p>
          <a:p>
            <a:pPr>
              <a:lnSpc>
                <a:spcPct val="125000"/>
              </a:lnSpc>
            </a:pPr>
            <a:r>
              <a:rPr lang="ja-JP" altLang="en-US" sz="1000">
                <a:solidFill>
                  <a:schemeClr val="tx1">
                    <a:lumMod val="75000"/>
                    <a:lumOff val="25000"/>
                  </a:schemeClr>
                </a:solidFill>
                <a:latin typeface="Meiryo"/>
                <a:ea typeface="Meiryo"/>
                <a:cs typeface="Arial"/>
              </a:rPr>
              <a:t>ニュース内容（主語）が瞬間的にわかりづらい画像は、お控えください。規定に準拠している画像であっても、下記のような画像は広告効果に影響する可能性がありますので可能な限り控えてください。</a:t>
            </a:r>
            <a:endParaRPr lang="ja-JP" altLang="en-US" sz="1000">
              <a:solidFill>
                <a:schemeClr val="tx1">
                  <a:lumMod val="75000"/>
                  <a:lumOff val="25000"/>
                </a:schemeClr>
              </a:solidFill>
              <a:latin typeface="メイリオ"/>
              <a:ea typeface="メイリオ"/>
              <a:cs typeface="Arial" panose="020B0604020202020204" pitchFamily="34" charset="0"/>
            </a:endParaRPr>
          </a:p>
          <a:p>
            <a:pPr>
              <a:lnSpc>
                <a:spcPct val="125000"/>
              </a:lnSpc>
            </a:pP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8" name="object 3">
            <a:extLst>
              <a:ext uri="{FF2B5EF4-FFF2-40B4-BE49-F238E27FC236}">
                <a16:creationId xmlns:a16="http://schemas.microsoft.com/office/drawing/2014/main" id="{2849DB06-0204-9383-B270-27504207108A}"/>
              </a:ext>
            </a:extLst>
          </p:cNvPr>
          <p:cNvSpPr>
            <a:spLocks noChangeAspect="1"/>
          </p:cNvSpPr>
          <p:nvPr/>
        </p:nvSpPr>
        <p:spPr>
          <a:xfrm>
            <a:off x="1322788" y="2228856"/>
            <a:ext cx="3137176" cy="1692338"/>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0" name="object 6">
            <a:extLst>
              <a:ext uri="{FF2B5EF4-FFF2-40B4-BE49-F238E27FC236}">
                <a16:creationId xmlns:a16="http://schemas.microsoft.com/office/drawing/2014/main" id="{7F6C9900-F3EA-FA6E-4798-24518EAB6175}"/>
              </a:ext>
            </a:extLst>
          </p:cNvPr>
          <p:cNvSpPr txBox="1">
            <a:spLocks noChangeAspect="1"/>
          </p:cNvSpPr>
          <p:nvPr/>
        </p:nvSpPr>
        <p:spPr>
          <a:xfrm>
            <a:off x="1322785" y="2274628"/>
            <a:ext cx="3207221" cy="151323"/>
          </a:xfrm>
          <a:prstGeom prst="rect">
            <a:avLst/>
          </a:prstGeom>
        </p:spPr>
        <p:txBody>
          <a:bodyPr vert="horz" wrap="square" lIns="0" tIns="12700" rIns="0" bIns="0" rtlCol="0">
            <a:spAutoFit/>
          </a:bodyPr>
          <a:lstStyle/>
          <a:p>
            <a:pPr algn="ctr">
              <a:spcBef>
                <a:spcPts val="100"/>
              </a:spcBef>
            </a:pPr>
            <a:r>
              <a:rPr lang="ja-JP" altLang="en-US" sz="900" b="1" spc="65">
                <a:solidFill>
                  <a:srgbClr val="FFFFFF"/>
                </a:solidFill>
                <a:latin typeface="Meiryo" panose="020B0604030504040204" pitchFamily="34" charset="-128"/>
                <a:ea typeface="Meiryo" panose="020B0604030504040204" pitchFamily="34" charset="-128"/>
                <a:cs typeface="HiraMinProN-W6"/>
              </a:rPr>
              <a:t>非推奨</a:t>
            </a:r>
            <a:endParaRPr sz="900" b="1">
              <a:latin typeface="Meiryo" panose="020B0604030504040204" pitchFamily="34" charset="-128"/>
              <a:ea typeface="Meiryo" panose="020B0604030504040204" pitchFamily="34" charset="-128"/>
              <a:cs typeface="HiraMinProN-W6"/>
            </a:endParaRPr>
          </a:p>
        </p:txBody>
      </p:sp>
      <p:sp>
        <p:nvSpPr>
          <p:cNvPr id="17" name="正方形/長方形 16">
            <a:extLst>
              <a:ext uri="{FF2B5EF4-FFF2-40B4-BE49-F238E27FC236}">
                <a16:creationId xmlns:a16="http://schemas.microsoft.com/office/drawing/2014/main" id="{0726B297-D8C6-30BF-CAE8-A24B7D8FB927}"/>
              </a:ext>
            </a:extLst>
          </p:cNvPr>
          <p:cNvSpPr/>
          <p:nvPr/>
        </p:nvSpPr>
        <p:spPr>
          <a:xfrm>
            <a:off x="587922" y="4102475"/>
            <a:ext cx="5304837" cy="6821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2.</a:t>
            </a:r>
            <a:r>
              <a:rPr lang="ja-JP" altLang="en-US" sz="1200" b="1" spc="135">
                <a:solidFill>
                  <a:srgbClr val="002060"/>
                </a:solidFill>
                <a:latin typeface="Meiryo" panose="020B0604030504040204" pitchFamily="34" charset="-128"/>
                <a:ea typeface="Meiryo" panose="020B0604030504040204" pitchFamily="34" charset="-128"/>
                <a:cs typeface="HiraMinProN-W6"/>
              </a:rPr>
              <a:t>見出しエリアが確保されていない</a:t>
            </a:r>
          </a:p>
          <a:p>
            <a:pPr>
              <a:lnSpc>
                <a:spcPct val="125000"/>
              </a:lnSpc>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リッチメッセージ内の画像の見出し部分にはテキストが入るため、加味したレイアウトで制作をお願いいたします。規定に準拠している画像であっても、下記のような画像は広告効果に影響する可能性がありますので可能な限り控えてください。</a:t>
            </a: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20" name="object 6">
            <a:extLst>
              <a:ext uri="{FF2B5EF4-FFF2-40B4-BE49-F238E27FC236}">
                <a16:creationId xmlns:a16="http://schemas.microsoft.com/office/drawing/2014/main" id="{DE9C6C0B-137A-587C-723B-BBABBCA01C11}"/>
              </a:ext>
            </a:extLst>
          </p:cNvPr>
          <p:cNvSpPr txBox="1">
            <a:spLocks noChangeAspect="1"/>
          </p:cNvSpPr>
          <p:nvPr/>
        </p:nvSpPr>
        <p:spPr>
          <a:xfrm>
            <a:off x="1322782" y="4674918"/>
            <a:ext cx="1332531"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26" name="正方形/長方形 25">
            <a:extLst>
              <a:ext uri="{FF2B5EF4-FFF2-40B4-BE49-F238E27FC236}">
                <a16:creationId xmlns:a16="http://schemas.microsoft.com/office/drawing/2014/main" id="{245CF321-2383-D638-E931-CE3BBF55EE9A}"/>
              </a:ext>
            </a:extLst>
          </p:cNvPr>
          <p:cNvSpPr/>
          <p:nvPr/>
        </p:nvSpPr>
        <p:spPr>
          <a:xfrm>
            <a:off x="6299243" y="1309006"/>
            <a:ext cx="5304837"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3.</a:t>
            </a:r>
            <a:r>
              <a:rPr lang="ja-JP" altLang="en-US" sz="1200" b="1" spc="135">
                <a:solidFill>
                  <a:srgbClr val="002060"/>
                </a:solidFill>
                <a:latin typeface="Meiryo" panose="020B0604030504040204" pitchFamily="34" charset="-128"/>
                <a:ea typeface="Meiryo" panose="020B0604030504040204" pitchFamily="34" charset="-128"/>
                <a:cs typeface="HiraMinProN-W6"/>
              </a:rPr>
              <a:t>広告要素が強い</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a:lnSpc>
                <a:spcPct val="125000"/>
              </a:lnSpc>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通常の</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NEWS</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記事と並べた際に広告色が際立ち、読者に忌避されるリスクがあります。規定に準拠している画像であっても、下記のような画像は広告効果に影響する可能性がありますので可能な限り控えてください。</a:t>
            </a:r>
          </a:p>
          <a:p>
            <a:pPr>
              <a:lnSpc>
                <a:spcPct val="125000"/>
              </a:lnSpc>
            </a:pP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4" name="object 11">
            <a:extLst>
              <a:ext uri="{FF2B5EF4-FFF2-40B4-BE49-F238E27FC236}">
                <a16:creationId xmlns:a16="http://schemas.microsoft.com/office/drawing/2014/main" id="{5BE149C1-BEE1-AC31-1BF6-BF1CDD6A3BD6}"/>
              </a:ext>
            </a:extLst>
          </p:cNvPr>
          <p:cNvSpPr>
            <a:spLocks noChangeAspect="1"/>
          </p:cNvSpPr>
          <p:nvPr/>
        </p:nvSpPr>
        <p:spPr>
          <a:xfrm>
            <a:off x="1607491" y="2577745"/>
            <a:ext cx="1116000" cy="1116000"/>
          </a:xfrm>
          <a:prstGeom prst="rect">
            <a:avLst/>
          </a:prstGeom>
          <a:blipFill>
            <a:blip r:embed="rId4"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5" name="object 12">
            <a:extLst>
              <a:ext uri="{FF2B5EF4-FFF2-40B4-BE49-F238E27FC236}">
                <a16:creationId xmlns:a16="http://schemas.microsoft.com/office/drawing/2014/main" id="{3FD2C835-BF70-A85F-F1CB-F911F80D9F8A}"/>
              </a:ext>
            </a:extLst>
          </p:cNvPr>
          <p:cNvSpPr>
            <a:spLocks noChangeAspect="1"/>
          </p:cNvSpPr>
          <p:nvPr/>
        </p:nvSpPr>
        <p:spPr>
          <a:xfrm>
            <a:off x="3008194" y="2581982"/>
            <a:ext cx="1116000" cy="1116000"/>
          </a:xfrm>
          <a:prstGeom prst="rect">
            <a:avLst/>
          </a:prstGeom>
          <a:blipFill>
            <a:blip r:embed="rId5"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16" name="object 3">
            <a:extLst>
              <a:ext uri="{FF2B5EF4-FFF2-40B4-BE49-F238E27FC236}">
                <a16:creationId xmlns:a16="http://schemas.microsoft.com/office/drawing/2014/main" id="{C405780C-9330-2481-32A1-69BC4E9EC905}"/>
              </a:ext>
            </a:extLst>
          </p:cNvPr>
          <p:cNvSpPr>
            <a:spLocks noChangeAspect="1"/>
          </p:cNvSpPr>
          <p:nvPr/>
        </p:nvSpPr>
        <p:spPr>
          <a:xfrm>
            <a:off x="1322788" y="4987783"/>
            <a:ext cx="3137176" cy="1692338"/>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5" name="object 6">
            <a:extLst>
              <a:ext uri="{FF2B5EF4-FFF2-40B4-BE49-F238E27FC236}">
                <a16:creationId xmlns:a16="http://schemas.microsoft.com/office/drawing/2014/main" id="{BABDF89D-8115-7FC6-D658-6664076570A9}"/>
              </a:ext>
            </a:extLst>
          </p:cNvPr>
          <p:cNvSpPr txBox="1">
            <a:spLocks noChangeAspect="1"/>
          </p:cNvSpPr>
          <p:nvPr/>
        </p:nvSpPr>
        <p:spPr>
          <a:xfrm>
            <a:off x="1322785" y="5033555"/>
            <a:ext cx="3207221" cy="151323"/>
          </a:xfrm>
          <a:prstGeom prst="rect">
            <a:avLst/>
          </a:prstGeom>
        </p:spPr>
        <p:txBody>
          <a:bodyPr vert="horz" wrap="square" lIns="0" tIns="12700" rIns="0" bIns="0" rtlCol="0">
            <a:spAutoFit/>
          </a:bodyPr>
          <a:lstStyle/>
          <a:p>
            <a:pPr algn="ctr">
              <a:spcBef>
                <a:spcPts val="100"/>
              </a:spcBef>
            </a:pPr>
            <a:r>
              <a:rPr lang="ja-JP" altLang="en-US" sz="900" b="1" spc="65">
                <a:solidFill>
                  <a:srgbClr val="FFFFFF"/>
                </a:solidFill>
                <a:latin typeface="Meiryo" panose="020B0604030504040204" pitchFamily="34" charset="-128"/>
                <a:ea typeface="Meiryo" panose="020B0604030504040204" pitchFamily="34" charset="-128"/>
                <a:cs typeface="HiraMinProN-W6"/>
              </a:rPr>
              <a:t>非推奨</a:t>
            </a:r>
            <a:endParaRPr sz="900" b="1">
              <a:latin typeface="Meiryo" panose="020B0604030504040204" pitchFamily="34" charset="-128"/>
              <a:ea typeface="Meiryo" panose="020B0604030504040204" pitchFamily="34" charset="-128"/>
              <a:cs typeface="HiraMinProN-W6"/>
            </a:endParaRPr>
          </a:p>
        </p:txBody>
      </p:sp>
      <p:sp>
        <p:nvSpPr>
          <p:cNvPr id="46" name="テキスト ボックス 45">
            <a:extLst>
              <a:ext uri="{FF2B5EF4-FFF2-40B4-BE49-F238E27FC236}">
                <a16:creationId xmlns:a16="http://schemas.microsoft.com/office/drawing/2014/main" id="{8FCFF313-1A88-8C56-2129-86972C1919FD}"/>
              </a:ext>
            </a:extLst>
          </p:cNvPr>
          <p:cNvSpPr txBox="1"/>
          <p:nvPr/>
        </p:nvSpPr>
        <p:spPr>
          <a:xfrm>
            <a:off x="1506585" y="6340471"/>
            <a:ext cx="3087711" cy="369332"/>
          </a:xfrm>
          <a:prstGeom prst="rect">
            <a:avLst/>
          </a:prstGeom>
          <a:noFill/>
        </p:spPr>
        <p:txBody>
          <a:bodyPr wrap="square">
            <a:spAutoFit/>
          </a:bodyPr>
          <a:lstStyle/>
          <a:p>
            <a:r>
              <a:rPr lang="ja-JP" altLang="en-US" sz="900"/>
              <a:t>リッチメッセージ内の画像下部の見出し部分には</a:t>
            </a:r>
          </a:p>
          <a:p>
            <a:r>
              <a:rPr lang="ja-JP" altLang="en-US" sz="900"/>
              <a:t>テキストが入ります</a:t>
            </a:r>
          </a:p>
        </p:txBody>
      </p:sp>
      <p:sp>
        <p:nvSpPr>
          <p:cNvPr id="49" name="object 6">
            <a:extLst>
              <a:ext uri="{FF2B5EF4-FFF2-40B4-BE49-F238E27FC236}">
                <a16:creationId xmlns:a16="http://schemas.microsoft.com/office/drawing/2014/main" id="{6F7B5E0B-8FA1-AD52-25F8-9AFB158A7557}"/>
              </a:ext>
            </a:extLst>
          </p:cNvPr>
          <p:cNvSpPr>
            <a:spLocks noChangeAspect="1"/>
          </p:cNvSpPr>
          <p:nvPr/>
        </p:nvSpPr>
        <p:spPr>
          <a:xfrm>
            <a:off x="2368688" y="5220324"/>
            <a:ext cx="1116000" cy="1116000"/>
          </a:xfrm>
          <a:prstGeom prst="rect">
            <a:avLst/>
          </a:prstGeom>
          <a:blipFill>
            <a:blip r:embed="rId6"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50" name="object 7">
            <a:extLst>
              <a:ext uri="{FF2B5EF4-FFF2-40B4-BE49-F238E27FC236}">
                <a16:creationId xmlns:a16="http://schemas.microsoft.com/office/drawing/2014/main" id="{A40017AE-978C-9AA7-E463-DE168D9433D4}"/>
              </a:ext>
            </a:extLst>
          </p:cNvPr>
          <p:cNvSpPr>
            <a:spLocks noChangeAspect="1"/>
          </p:cNvSpPr>
          <p:nvPr/>
        </p:nvSpPr>
        <p:spPr>
          <a:xfrm>
            <a:off x="2368688" y="5991644"/>
            <a:ext cx="1116000" cy="337007"/>
          </a:xfrm>
          <a:custGeom>
            <a:avLst/>
            <a:gdLst/>
            <a:ahLst/>
            <a:cxnLst/>
            <a:rect l="l" t="t" r="r" b="b"/>
            <a:pathLst>
              <a:path w="1352550" h="543560">
                <a:moveTo>
                  <a:pt x="1352003" y="543280"/>
                </a:moveTo>
                <a:lnTo>
                  <a:pt x="0" y="543280"/>
                </a:lnTo>
                <a:lnTo>
                  <a:pt x="0" y="0"/>
                </a:lnTo>
                <a:lnTo>
                  <a:pt x="1352003" y="0"/>
                </a:lnTo>
                <a:lnTo>
                  <a:pt x="1352003" y="543280"/>
                </a:lnTo>
                <a:close/>
              </a:path>
            </a:pathLst>
          </a:custGeom>
          <a:solidFill>
            <a:srgbClr val="00B800">
              <a:alpha val="50000"/>
            </a:srgbClr>
          </a:solid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52" name="object 3">
            <a:extLst>
              <a:ext uri="{FF2B5EF4-FFF2-40B4-BE49-F238E27FC236}">
                <a16:creationId xmlns:a16="http://schemas.microsoft.com/office/drawing/2014/main" id="{B755818E-9BB3-739E-5A04-EBDBDAC93A84}"/>
              </a:ext>
            </a:extLst>
          </p:cNvPr>
          <p:cNvSpPr>
            <a:spLocks noChangeAspect="1"/>
          </p:cNvSpPr>
          <p:nvPr/>
        </p:nvSpPr>
        <p:spPr>
          <a:xfrm>
            <a:off x="7377291" y="2244669"/>
            <a:ext cx="3137176" cy="1692338"/>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53" name="object 6">
            <a:extLst>
              <a:ext uri="{FF2B5EF4-FFF2-40B4-BE49-F238E27FC236}">
                <a16:creationId xmlns:a16="http://schemas.microsoft.com/office/drawing/2014/main" id="{67F141C4-B121-2A10-6F08-C726C4E1008D}"/>
              </a:ext>
            </a:extLst>
          </p:cNvPr>
          <p:cNvSpPr txBox="1">
            <a:spLocks noChangeAspect="1"/>
          </p:cNvSpPr>
          <p:nvPr/>
        </p:nvSpPr>
        <p:spPr>
          <a:xfrm>
            <a:off x="7377288" y="2290441"/>
            <a:ext cx="3207221" cy="151323"/>
          </a:xfrm>
          <a:prstGeom prst="rect">
            <a:avLst/>
          </a:prstGeom>
        </p:spPr>
        <p:txBody>
          <a:bodyPr vert="horz" wrap="square" lIns="0" tIns="12700" rIns="0" bIns="0" rtlCol="0">
            <a:spAutoFit/>
          </a:bodyPr>
          <a:lstStyle/>
          <a:p>
            <a:pPr algn="ctr">
              <a:spcBef>
                <a:spcPts val="100"/>
              </a:spcBef>
            </a:pPr>
            <a:r>
              <a:rPr lang="ja-JP" altLang="en-US" sz="900" b="1" spc="65">
                <a:solidFill>
                  <a:srgbClr val="FFFFFF"/>
                </a:solidFill>
                <a:latin typeface="Meiryo" panose="020B0604030504040204" pitchFamily="34" charset="-128"/>
                <a:ea typeface="Meiryo" panose="020B0604030504040204" pitchFamily="34" charset="-128"/>
                <a:cs typeface="HiraMinProN-W6"/>
              </a:rPr>
              <a:t>非推奨</a:t>
            </a:r>
            <a:endParaRPr sz="900" b="1">
              <a:latin typeface="Meiryo" panose="020B0604030504040204" pitchFamily="34" charset="-128"/>
              <a:ea typeface="Meiryo" panose="020B0604030504040204" pitchFamily="34" charset="-128"/>
              <a:cs typeface="HiraMinProN-W6"/>
            </a:endParaRPr>
          </a:p>
        </p:txBody>
      </p:sp>
      <p:sp>
        <p:nvSpPr>
          <p:cNvPr id="54" name="object 17">
            <a:extLst>
              <a:ext uri="{FF2B5EF4-FFF2-40B4-BE49-F238E27FC236}">
                <a16:creationId xmlns:a16="http://schemas.microsoft.com/office/drawing/2014/main" id="{816D526A-2042-B63D-352D-065256333B3E}"/>
              </a:ext>
            </a:extLst>
          </p:cNvPr>
          <p:cNvSpPr>
            <a:spLocks noChangeAspect="1"/>
          </p:cNvSpPr>
          <p:nvPr/>
        </p:nvSpPr>
        <p:spPr>
          <a:xfrm>
            <a:off x="7676797" y="2577745"/>
            <a:ext cx="1116000" cy="1116000"/>
          </a:xfrm>
          <a:prstGeom prst="rect">
            <a:avLst/>
          </a:prstGeom>
          <a:blipFill>
            <a:blip r:embed="rId7"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55" name="object 18">
            <a:extLst>
              <a:ext uri="{FF2B5EF4-FFF2-40B4-BE49-F238E27FC236}">
                <a16:creationId xmlns:a16="http://schemas.microsoft.com/office/drawing/2014/main" id="{611BE47A-B40B-C868-4D0E-B663D13FB23A}"/>
              </a:ext>
            </a:extLst>
          </p:cNvPr>
          <p:cNvSpPr>
            <a:spLocks noChangeAspect="1"/>
          </p:cNvSpPr>
          <p:nvPr/>
        </p:nvSpPr>
        <p:spPr>
          <a:xfrm>
            <a:off x="9092302" y="2577745"/>
            <a:ext cx="1116000" cy="1116000"/>
          </a:xfrm>
          <a:prstGeom prst="rect">
            <a:avLst/>
          </a:prstGeom>
          <a:blipFill>
            <a:blip r:embed="rId8"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305342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78782-0019-8739-9FA0-4DE106682AB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6020332-AD7E-590B-F34E-39C05D09A39C}"/>
              </a:ext>
            </a:extLst>
          </p:cNvPr>
          <p:cNvSpPr>
            <a:spLocks noGrp="1"/>
          </p:cNvSpPr>
          <p:nvPr>
            <p:ph type="body" sz="quarter" idx="12"/>
          </p:nvPr>
        </p:nvSpPr>
        <p:spPr>
          <a:xfrm>
            <a:off x="587922" y="67514"/>
            <a:ext cx="968503" cy="410840"/>
          </a:xfrm>
        </p:spPr>
        <p:txBody>
          <a:bodyPr/>
          <a:lstStyle/>
          <a:p>
            <a:pPr marL="0" indent="0">
              <a:buNone/>
            </a:pPr>
            <a:r>
              <a:rPr kumimoji="1" lang="ja-JP" altLang="en-US"/>
              <a:t>申し込み</a:t>
            </a:r>
          </a:p>
        </p:txBody>
      </p:sp>
      <p:pic>
        <p:nvPicPr>
          <p:cNvPr id="6" name="図プレースホルダー 8" descr="アイコン&#10;&#10;自動的に生成された説明">
            <a:extLst>
              <a:ext uri="{FF2B5EF4-FFF2-40B4-BE49-F238E27FC236}">
                <a16:creationId xmlns:a16="http://schemas.microsoft.com/office/drawing/2014/main" id="{1D9AFFFD-3A44-FB9A-74DD-DB3037E0397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F3C3344D-E7B6-C758-935A-59FDC56EE678}"/>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dirty="0">
                <a:latin typeface="メイリオ" panose="020B0604030504040204" pitchFamily="34" charset="-128"/>
                <a:ea typeface="メイリオ" panose="020B0604030504040204" pitchFamily="34" charset="-128"/>
              </a:rPr>
              <a:t>お申し込みから掲載まで</a:t>
            </a:r>
            <a:r>
              <a:rPr lang="en-US" altLang="ja-JP" sz="2000" dirty="0">
                <a:latin typeface="メイリオ" panose="020B0604030504040204" pitchFamily="34" charset="-128"/>
                <a:ea typeface="メイリオ" panose="020B0604030504040204" pitchFamily="34" charset="-128"/>
              </a:rPr>
              <a:t> -DIGEST Spot-</a:t>
            </a:r>
            <a:endParaRPr lang="en-US" altLang="ja-JP" sz="1600" dirty="0">
              <a:solidFill>
                <a:srgbClr val="FF0000"/>
              </a:solidFill>
              <a:latin typeface="メイリオ" panose="020B0604030504040204" pitchFamily="34" charset="-128"/>
              <a:ea typeface="メイリオ" panose="020B0604030504040204" pitchFamily="34" charset="-128"/>
            </a:endParaRPr>
          </a:p>
        </p:txBody>
      </p:sp>
      <p:sp>
        <p:nvSpPr>
          <p:cNvPr id="2" name="object 7">
            <a:extLst>
              <a:ext uri="{FF2B5EF4-FFF2-40B4-BE49-F238E27FC236}">
                <a16:creationId xmlns:a16="http://schemas.microsoft.com/office/drawing/2014/main" id="{FE74E660-CE00-E9C2-A710-650ACB4F4F63}"/>
              </a:ext>
            </a:extLst>
          </p:cNvPr>
          <p:cNvSpPr txBox="1"/>
          <p:nvPr/>
        </p:nvSpPr>
        <p:spPr>
          <a:xfrm>
            <a:off x="933965" y="2516337"/>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3</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4" name="object 8">
            <a:extLst>
              <a:ext uri="{FF2B5EF4-FFF2-40B4-BE49-F238E27FC236}">
                <a16:creationId xmlns:a16="http://schemas.microsoft.com/office/drawing/2014/main" id="{0F590726-9517-2F58-29CA-E4540EEB12B7}"/>
              </a:ext>
            </a:extLst>
          </p:cNvPr>
          <p:cNvSpPr txBox="1"/>
          <p:nvPr/>
        </p:nvSpPr>
        <p:spPr>
          <a:xfrm>
            <a:off x="4070039" y="3150286"/>
            <a:ext cx="7531316" cy="308802"/>
          </a:xfrm>
          <a:prstGeom prst="rect">
            <a:avLst/>
          </a:prstGeom>
        </p:spPr>
        <p:txBody>
          <a:bodyPr vert="horz" wrap="square" lIns="0" tIns="12700" rIns="0" bIns="0" rtlCol="0">
            <a:spAutoFit/>
          </a:bodyPr>
          <a:lstStyle/>
          <a:p>
            <a:pPr marL="12700" marR="5080">
              <a:lnSpc>
                <a:spcPct val="114599"/>
              </a:lnSpc>
              <a:spcBef>
                <a:spcPts val="100"/>
              </a:spcBef>
            </a:pPr>
            <a:r>
              <a:rPr lang="ja-JP" altLang="en-US" sz="800" spc="50" dirty="0">
                <a:solidFill>
                  <a:srgbClr val="333333"/>
                </a:solidFill>
                <a:latin typeface="Meiryo" panose="020B0604030504040204" pitchFamily="34" charset="-128"/>
                <a:ea typeface="Meiryo" panose="020B0604030504040204" pitchFamily="34" charset="-128"/>
                <a:cs typeface="Arial Unicode MS"/>
              </a:rPr>
              <a:t>弊社営業担当まで掲載開始希望日の空き枠状況をご確認ください</a:t>
            </a:r>
            <a:r>
              <a:rPr sz="800" dirty="0">
                <a:solidFill>
                  <a:srgbClr val="333333"/>
                </a:solidFill>
                <a:latin typeface="Meiryo" panose="020B0604030504040204" pitchFamily="34" charset="-128"/>
                <a:ea typeface="Meiryo" panose="020B0604030504040204" pitchFamily="34" charset="-128"/>
                <a:cs typeface="Arial Unicode MS"/>
              </a:rPr>
              <a:t>。</a:t>
            </a:r>
            <a:r>
              <a:rPr sz="800" dirty="0" err="1">
                <a:solidFill>
                  <a:srgbClr val="333333"/>
                </a:solidFill>
                <a:latin typeface="Meiryo" panose="020B0604030504040204" pitchFamily="34" charset="-128"/>
                <a:ea typeface="Meiryo" panose="020B0604030504040204" pitchFamily="34" charset="-128"/>
                <a:cs typeface="Arial Unicode MS"/>
              </a:rPr>
              <a:t>ま</a:t>
            </a:r>
            <a:r>
              <a:rPr sz="800" spc="30" dirty="0" err="1">
                <a:solidFill>
                  <a:srgbClr val="333333"/>
                </a:solidFill>
                <a:latin typeface="Meiryo" panose="020B0604030504040204" pitchFamily="34" charset="-128"/>
                <a:ea typeface="Meiryo" panose="020B0604030504040204" pitchFamily="34" charset="-128"/>
                <a:cs typeface="Arial Unicode MS"/>
              </a:rPr>
              <a:t>た</a:t>
            </a:r>
            <a:r>
              <a:rPr sz="800" spc="-360" dirty="0" err="1">
                <a:solidFill>
                  <a:srgbClr val="333333"/>
                </a:solidFill>
                <a:latin typeface="Meiryo" panose="020B0604030504040204" pitchFamily="34" charset="-128"/>
                <a:ea typeface="Meiryo" panose="020B0604030504040204" pitchFamily="34" charset="-128"/>
                <a:cs typeface="Arial Unicode MS"/>
              </a:rPr>
              <a:t>、</a:t>
            </a:r>
            <a:r>
              <a:rPr sz="800" spc="30" dirty="0" err="1">
                <a:solidFill>
                  <a:srgbClr val="333333"/>
                </a:solidFill>
                <a:latin typeface="Meiryo" panose="020B0604030504040204" pitchFamily="34" charset="-128"/>
                <a:ea typeface="Meiryo" panose="020B0604030504040204" pitchFamily="34" charset="-128"/>
                <a:cs typeface="Arial Unicode MS"/>
              </a:rPr>
              <a:t>必</a:t>
            </a:r>
            <a:r>
              <a:rPr sz="800" spc="5" dirty="0" err="1">
                <a:solidFill>
                  <a:srgbClr val="333333"/>
                </a:solidFill>
                <a:latin typeface="Meiryo" panose="020B0604030504040204" pitchFamily="34" charset="-128"/>
                <a:ea typeface="Meiryo" panose="020B0604030504040204" pitchFamily="34" charset="-128"/>
                <a:cs typeface="Arial Unicode MS"/>
              </a:rPr>
              <a:t>要</a:t>
            </a:r>
            <a:r>
              <a:rPr sz="800" spc="25" dirty="0" err="1">
                <a:solidFill>
                  <a:srgbClr val="333333"/>
                </a:solidFill>
                <a:latin typeface="Meiryo" panose="020B0604030504040204" pitchFamily="34" charset="-128"/>
                <a:ea typeface="Meiryo" panose="020B0604030504040204" pitchFamily="34" charset="-128"/>
                <a:cs typeface="Arial Unicode MS"/>
              </a:rPr>
              <a:t>に</a:t>
            </a:r>
            <a:r>
              <a:rPr sz="800" spc="-15" dirty="0" err="1">
                <a:solidFill>
                  <a:srgbClr val="333333"/>
                </a:solidFill>
                <a:latin typeface="Meiryo" panose="020B0604030504040204" pitchFamily="34" charset="-128"/>
                <a:ea typeface="Meiryo" panose="020B0604030504040204" pitchFamily="34" charset="-128"/>
                <a:cs typeface="Arial Unicode MS"/>
              </a:rPr>
              <a:t>応</a:t>
            </a:r>
            <a:r>
              <a:rPr sz="800" spc="-20" dirty="0" err="1">
                <a:solidFill>
                  <a:srgbClr val="333333"/>
                </a:solidFill>
                <a:latin typeface="Meiryo" panose="020B0604030504040204" pitchFamily="34" charset="-128"/>
                <a:ea typeface="Meiryo" panose="020B0604030504040204" pitchFamily="34" charset="-128"/>
                <a:cs typeface="Arial Unicode MS"/>
              </a:rPr>
              <a:t>じ</a:t>
            </a:r>
            <a:r>
              <a:rPr sz="800" spc="10" dirty="0" err="1">
                <a:solidFill>
                  <a:srgbClr val="333333"/>
                </a:solidFill>
                <a:latin typeface="Meiryo" panose="020B0604030504040204" pitchFamily="34" charset="-128"/>
                <a:ea typeface="Meiryo" panose="020B0604030504040204" pitchFamily="34" charset="-128"/>
                <a:cs typeface="Arial Unicode MS"/>
              </a:rPr>
              <a:t>て</a:t>
            </a:r>
            <a:r>
              <a:rPr sz="800" spc="35" dirty="0" err="1">
                <a:solidFill>
                  <a:srgbClr val="333333"/>
                </a:solidFill>
                <a:latin typeface="Meiryo" panose="020B0604030504040204" pitchFamily="34" charset="-128"/>
                <a:ea typeface="Meiryo" panose="020B0604030504040204" pitchFamily="34" charset="-128"/>
                <a:cs typeface="Arial Unicode MS"/>
              </a:rPr>
              <a:t>所</a:t>
            </a:r>
            <a:r>
              <a:rPr sz="800" dirty="0" err="1">
                <a:solidFill>
                  <a:srgbClr val="333333"/>
                </a:solidFill>
                <a:latin typeface="Meiryo" panose="020B0604030504040204" pitchFamily="34" charset="-128"/>
                <a:ea typeface="Meiryo" panose="020B0604030504040204" pitchFamily="34" charset="-128"/>
                <a:cs typeface="Arial Unicode MS"/>
              </a:rPr>
              <a:t>定の</a:t>
            </a:r>
            <a:r>
              <a:rPr sz="800" spc="25" dirty="0" err="1">
                <a:solidFill>
                  <a:srgbClr val="333333"/>
                </a:solidFill>
                <a:latin typeface="Meiryo" panose="020B0604030504040204" pitchFamily="34" charset="-128"/>
                <a:ea typeface="Meiryo" panose="020B0604030504040204" pitchFamily="34" charset="-128"/>
                <a:cs typeface="Arial Unicode MS"/>
              </a:rPr>
              <a:t>申</a:t>
            </a:r>
            <a:r>
              <a:rPr sz="800" spc="50" dirty="0" err="1">
                <a:solidFill>
                  <a:srgbClr val="333333"/>
                </a:solidFill>
                <a:latin typeface="Meiryo" panose="020B0604030504040204" pitchFamily="34" charset="-128"/>
                <a:ea typeface="Meiryo" panose="020B0604030504040204" pitchFamily="34" charset="-128"/>
                <a:cs typeface="Arial Unicode MS"/>
              </a:rPr>
              <a:t>込</a:t>
            </a:r>
            <a:r>
              <a:rPr sz="800" spc="30" dirty="0" err="1">
                <a:solidFill>
                  <a:srgbClr val="333333"/>
                </a:solidFill>
                <a:latin typeface="Meiryo" panose="020B0604030504040204" pitchFamily="34" charset="-128"/>
                <a:ea typeface="Meiryo" panose="020B0604030504040204" pitchFamily="34" charset="-128"/>
                <a:cs typeface="Arial Unicode MS"/>
              </a:rPr>
              <a:t>方</a:t>
            </a:r>
            <a:r>
              <a:rPr sz="800" spc="10" dirty="0" err="1">
                <a:solidFill>
                  <a:srgbClr val="333333"/>
                </a:solidFill>
                <a:latin typeface="Meiryo" panose="020B0604030504040204" pitchFamily="34" charset="-128"/>
                <a:ea typeface="Meiryo" panose="020B0604030504040204" pitchFamily="34" charset="-128"/>
                <a:cs typeface="Arial Unicode MS"/>
              </a:rPr>
              <a:t>法</a:t>
            </a:r>
            <a:r>
              <a:rPr sz="800" spc="-5" dirty="0" err="1">
                <a:solidFill>
                  <a:srgbClr val="333333"/>
                </a:solidFill>
                <a:latin typeface="Meiryo" panose="020B0604030504040204" pitchFamily="34" charset="-128"/>
                <a:ea typeface="Meiryo" panose="020B0604030504040204" pitchFamily="34" charset="-128"/>
                <a:cs typeface="Arial Unicode MS"/>
              </a:rPr>
              <a:t>に</a:t>
            </a:r>
            <a:r>
              <a:rPr sz="800" spc="30" dirty="0" err="1">
                <a:solidFill>
                  <a:srgbClr val="333333"/>
                </a:solidFill>
                <a:latin typeface="Meiryo" panose="020B0604030504040204" pitchFamily="34" charset="-128"/>
                <a:ea typeface="Meiryo" panose="020B0604030504040204" pitchFamily="34" charset="-128"/>
                <a:cs typeface="Arial Unicode MS"/>
              </a:rPr>
              <a:t>て</a:t>
            </a:r>
            <a:r>
              <a:rPr sz="800" spc="-360" dirty="0" err="1">
                <a:solidFill>
                  <a:srgbClr val="333333"/>
                </a:solidFill>
                <a:latin typeface="Meiryo" panose="020B0604030504040204" pitchFamily="34" charset="-128"/>
                <a:ea typeface="Meiryo" panose="020B0604030504040204" pitchFamily="34" charset="-128"/>
                <a:cs typeface="Arial Unicode MS"/>
              </a:rPr>
              <a:t>、</a:t>
            </a:r>
            <a:r>
              <a:rPr sz="800" spc="50" dirty="0" err="1">
                <a:solidFill>
                  <a:srgbClr val="333333"/>
                </a:solidFill>
                <a:latin typeface="Meiryo" panose="020B0604030504040204" pitchFamily="34" charset="-128"/>
                <a:ea typeface="Meiryo" panose="020B0604030504040204" pitchFamily="34" charset="-128"/>
                <a:cs typeface="Arial Unicode MS"/>
              </a:rPr>
              <a:t>仮</a:t>
            </a:r>
            <a:r>
              <a:rPr sz="800" dirty="0" err="1">
                <a:solidFill>
                  <a:srgbClr val="333333"/>
                </a:solidFill>
                <a:latin typeface="Meiryo" panose="020B0604030504040204" pitchFamily="34" charset="-128"/>
                <a:ea typeface="Meiryo" panose="020B0604030504040204" pitchFamily="34" charset="-128"/>
                <a:cs typeface="Arial Unicode MS"/>
              </a:rPr>
              <a:t>押</a:t>
            </a:r>
            <a:r>
              <a:rPr sz="800" spc="-35" dirty="0" err="1">
                <a:solidFill>
                  <a:srgbClr val="333333"/>
                </a:solidFill>
                <a:latin typeface="Meiryo" panose="020B0604030504040204" pitchFamily="34" charset="-128"/>
                <a:ea typeface="Meiryo" panose="020B0604030504040204" pitchFamily="34" charset="-128"/>
                <a:cs typeface="Arial Unicode MS"/>
              </a:rPr>
              <a:t>さ</a:t>
            </a:r>
            <a:r>
              <a:rPr sz="800" spc="-45" dirty="0" err="1">
                <a:solidFill>
                  <a:srgbClr val="333333"/>
                </a:solidFill>
                <a:latin typeface="Meiryo" panose="020B0604030504040204" pitchFamily="34" charset="-128"/>
                <a:ea typeface="Meiryo" panose="020B0604030504040204" pitchFamily="34" charset="-128"/>
                <a:cs typeface="Arial Unicode MS"/>
              </a:rPr>
              <a:t>え</a:t>
            </a:r>
            <a:r>
              <a:rPr sz="800" spc="-50" dirty="0" err="1">
                <a:solidFill>
                  <a:srgbClr val="333333"/>
                </a:solidFill>
                <a:latin typeface="Meiryo" panose="020B0604030504040204" pitchFamily="34" charset="-128"/>
                <a:ea typeface="Meiryo" panose="020B0604030504040204" pitchFamily="34" charset="-128"/>
                <a:cs typeface="Arial Unicode MS"/>
              </a:rPr>
              <a:t>を</a:t>
            </a:r>
            <a:r>
              <a:rPr sz="800" spc="25" dirty="0" err="1">
                <a:solidFill>
                  <a:srgbClr val="333333"/>
                </a:solidFill>
                <a:latin typeface="Meiryo" panose="020B0604030504040204" pitchFamily="34" charset="-128"/>
                <a:ea typeface="Meiryo" panose="020B0604030504040204" pitchFamily="34" charset="-128"/>
                <a:cs typeface="Arial Unicode MS"/>
              </a:rPr>
              <a:t>ご</a:t>
            </a:r>
            <a:r>
              <a:rPr sz="800" spc="50" dirty="0" err="1">
                <a:solidFill>
                  <a:srgbClr val="333333"/>
                </a:solidFill>
                <a:latin typeface="Meiryo" panose="020B0604030504040204" pitchFamily="34" charset="-128"/>
                <a:ea typeface="Meiryo" panose="020B0604030504040204" pitchFamily="34" charset="-128"/>
                <a:cs typeface="Arial Unicode MS"/>
              </a:rPr>
              <a:t>依</a:t>
            </a:r>
            <a:r>
              <a:rPr sz="800" spc="-25" dirty="0" err="1">
                <a:solidFill>
                  <a:srgbClr val="333333"/>
                </a:solidFill>
                <a:latin typeface="Meiryo" panose="020B0604030504040204" pitchFamily="34" charset="-128"/>
                <a:ea typeface="Meiryo" panose="020B0604030504040204" pitchFamily="34" charset="-128"/>
                <a:cs typeface="Arial Unicode MS"/>
              </a:rPr>
              <a:t>頼</a:t>
            </a:r>
            <a:r>
              <a:rPr sz="800" spc="-45" dirty="0" err="1">
                <a:solidFill>
                  <a:srgbClr val="333333"/>
                </a:solidFill>
                <a:latin typeface="Meiryo" panose="020B0604030504040204" pitchFamily="34" charset="-128"/>
                <a:ea typeface="Meiryo" panose="020B0604030504040204" pitchFamily="34" charset="-128"/>
                <a:cs typeface="Arial Unicode MS"/>
              </a:rPr>
              <a:t>く</a:t>
            </a:r>
            <a:r>
              <a:rPr sz="800" spc="-15" dirty="0" err="1">
                <a:solidFill>
                  <a:srgbClr val="333333"/>
                </a:solidFill>
                <a:latin typeface="Meiryo" panose="020B0604030504040204" pitchFamily="34" charset="-128"/>
                <a:ea typeface="Meiryo" panose="020B0604030504040204" pitchFamily="34" charset="-128"/>
                <a:cs typeface="Arial Unicode MS"/>
              </a:rPr>
              <a:t>だ</a:t>
            </a:r>
            <a:r>
              <a:rPr sz="800" spc="-20" dirty="0" err="1">
                <a:solidFill>
                  <a:srgbClr val="333333"/>
                </a:solidFill>
                <a:latin typeface="Meiryo" panose="020B0604030504040204" pitchFamily="34" charset="-128"/>
                <a:ea typeface="Meiryo" panose="020B0604030504040204" pitchFamily="34" charset="-128"/>
                <a:cs typeface="Arial Unicode MS"/>
              </a:rPr>
              <a:t>さ</a:t>
            </a:r>
            <a:r>
              <a:rPr sz="800" spc="30" dirty="0" err="1">
                <a:solidFill>
                  <a:srgbClr val="333333"/>
                </a:solidFill>
                <a:latin typeface="Meiryo" panose="020B0604030504040204" pitchFamily="34" charset="-128"/>
                <a:ea typeface="Meiryo" panose="020B0604030504040204" pitchFamily="34" charset="-128"/>
                <a:cs typeface="Arial Unicode MS"/>
              </a:rPr>
              <a:t>い</a:t>
            </a:r>
            <a:r>
              <a:rPr sz="800" spc="30" dirty="0">
                <a:solidFill>
                  <a:srgbClr val="333333"/>
                </a:solidFill>
                <a:latin typeface="Meiryo" panose="020B0604030504040204" pitchFamily="34" charset="-128"/>
                <a:ea typeface="Meiryo" panose="020B0604030504040204" pitchFamily="34" charset="-128"/>
                <a:cs typeface="Arial Unicode MS"/>
              </a:rPr>
              <a:t>。</a:t>
            </a:r>
            <a:endParaRPr lang="en-US" sz="800" spc="30" dirty="0">
              <a:solidFill>
                <a:srgbClr val="333333"/>
              </a:solidFill>
              <a:latin typeface="Meiryo" panose="020B0604030504040204" pitchFamily="34" charset="-128"/>
              <a:ea typeface="Meiryo" panose="020B0604030504040204" pitchFamily="34" charset="-128"/>
              <a:cs typeface="Arial Unicode MS"/>
            </a:endParaRPr>
          </a:p>
          <a:p>
            <a:pPr marL="12700" marR="5080">
              <a:lnSpc>
                <a:spcPct val="114599"/>
              </a:lnSpc>
              <a:spcBef>
                <a:spcPts val="100"/>
              </a:spcBef>
            </a:pPr>
            <a:r>
              <a:rPr lang="en-US" altLang="ja-JP" sz="800" dirty="0">
                <a:solidFill>
                  <a:srgbClr val="333333"/>
                </a:solidFill>
                <a:latin typeface="Meiryo" panose="020B0604030504040204" pitchFamily="34" charset="-128"/>
                <a:ea typeface="Meiryo" panose="020B0604030504040204" pitchFamily="34" charset="-128"/>
                <a:cs typeface="Arial Unicode MS"/>
              </a:rPr>
              <a:t>※</a:t>
            </a:r>
            <a:r>
              <a:rPr lang="ja-JP" altLang="en-US" sz="800" dirty="0">
                <a:solidFill>
                  <a:srgbClr val="333333"/>
                </a:solidFill>
                <a:latin typeface="Meiryo" panose="020B0604030504040204" pitchFamily="34" charset="-128"/>
                <a:ea typeface="Meiryo" panose="020B0604030504040204" pitchFamily="34" charset="-128"/>
                <a:cs typeface="Arial Unicode MS"/>
              </a:rPr>
              <a:t>仮押さえする際は制作可否判断シートのご提出が条件となります。</a:t>
            </a:r>
            <a:endParaRPr sz="800" dirty="0">
              <a:latin typeface="Meiryo" panose="020B0604030504040204" pitchFamily="34" charset="-128"/>
              <a:ea typeface="Meiryo" panose="020B0604030504040204" pitchFamily="34" charset="-128"/>
              <a:cs typeface="Arial Unicode MS"/>
            </a:endParaRPr>
          </a:p>
        </p:txBody>
      </p:sp>
      <p:sp>
        <p:nvSpPr>
          <p:cNvPr id="5" name="object 9">
            <a:extLst>
              <a:ext uri="{FF2B5EF4-FFF2-40B4-BE49-F238E27FC236}">
                <a16:creationId xmlns:a16="http://schemas.microsoft.com/office/drawing/2014/main" id="{59E76E5D-5DC1-5162-EC76-2F73541D5E90}"/>
              </a:ext>
            </a:extLst>
          </p:cNvPr>
          <p:cNvSpPr txBox="1"/>
          <p:nvPr/>
        </p:nvSpPr>
        <p:spPr>
          <a:xfrm>
            <a:off x="933965" y="3245909"/>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4</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9" name="object 11">
            <a:extLst>
              <a:ext uri="{FF2B5EF4-FFF2-40B4-BE49-F238E27FC236}">
                <a16:creationId xmlns:a16="http://schemas.microsoft.com/office/drawing/2014/main" id="{241670D0-E4CF-456A-1ED8-18114346BD9F}"/>
              </a:ext>
            </a:extLst>
          </p:cNvPr>
          <p:cNvSpPr txBox="1"/>
          <p:nvPr/>
        </p:nvSpPr>
        <p:spPr>
          <a:xfrm>
            <a:off x="933965" y="3661475"/>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5</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0" name="object 12">
            <a:extLst>
              <a:ext uri="{FF2B5EF4-FFF2-40B4-BE49-F238E27FC236}">
                <a16:creationId xmlns:a16="http://schemas.microsoft.com/office/drawing/2014/main" id="{82BABF55-436A-1699-4722-DBBAD59ADECF}"/>
              </a:ext>
            </a:extLst>
          </p:cNvPr>
          <p:cNvSpPr txBox="1"/>
          <p:nvPr/>
        </p:nvSpPr>
        <p:spPr>
          <a:xfrm>
            <a:off x="4070039" y="3933947"/>
            <a:ext cx="7137149" cy="659155"/>
          </a:xfrm>
          <a:prstGeom prst="rect">
            <a:avLst/>
          </a:prstGeom>
        </p:spPr>
        <p:txBody>
          <a:bodyPr vert="horz" wrap="square" lIns="0" tIns="12700" rIns="0" bIns="0" rtlCol="0">
            <a:spAutoFit/>
          </a:bodyPr>
          <a:lstStyle/>
          <a:p>
            <a:pPr marL="12700" marR="5080">
              <a:lnSpc>
                <a:spcPct val="125000"/>
              </a:lnSpc>
              <a:spcBef>
                <a:spcPts val="100"/>
              </a:spcBef>
            </a:pPr>
            <a:r>
              <a:rPr sz="800" spc="-35" dirty="0">
                <a:solidFill>
                  <a:srgbClr val="333333"/>
                </a:solidFill>
                <a:latin typeface="Meiryo" panose="020B0604030504040204" pitchFamily="34" charset="-128"/>
                <a:ea typeface="Meiryo" panose="020B0604030504040204" pitchFamily="34" charset="-128"/>
                <a:cs typeface="Arial Unicode MS"/>
              </a:rPr>
              <a:t>平</a:t>
            </a:r>
            <a:r>
              <a:rPr sz="800" spc="-30" dirty="0">
                <a:solidFill>
                  <a:srgbClr val="333333"/>
                </a:solidFill>
                <a:latin typeface="Meiryo" panose="020B0604030504040204" pitchFamily="34" charset="-128"/>
                <a:ea typeface="Meiryo" panose="020B0604030504040204" pitchFamily="34" charset="-128"/>
                <a:cs typeface="Arial Unicode MS"/>
              </a:rPr>
              <a:t>日</a:t>
            </a:r>
            <a:r>
              <a:rPr sz="800" spc="-15" dirty="0">
                <a:solidFill>
                  <a:srgbClr val="333333"/>
                </a:solidFill>
                <a:latin typeface="Meiryo" panose="020B0604030504040204" pitchFamily="34" charset="-128"/>
                <a:ea typeface="Meiryo" panose="020B0604030504040204" pitchFamily="34" charset="-128"/>
                <a:cs typeface="Arial Unicode MS"/>
              </a:rPr>
              <a:t>枠</a:t>
            </a:r>
            <a:r>
              <a:rPr sz="800" spc="-45" dirty="0">
                <a:solidFill>
                  <a:srgbClr val="333333"/>
                </a:solidFill>
                <a:latin typeface="Meiryo" panose="020B0604030504040204" pitchFamily="34" charset="-128"/>
                <a:ea typeface="Meiryo" panose="020B0604030504040204" pitchFamily="34" charset="-128"/>
                <a:cs typeface="Arial Unicode MS"/>
              </a:rPr>
              <a:t>に</a:t>
            </a:r>
            <a:r>
              <a:rPr sz="800" spc="-25" dirty="0">
                <a:solidFill>
                  <a:srgbClr val="333333"/>
                </a:solidFill>
                <a:latin typeface="Meiryo" panose="020B0604030504040204" pitchFamily="34" charset="-128"/>
                <a:ea typeface="Meiryo" panose="020B0604030504040204" pitchFamily="34" charset="-128"/>
                <a:cs typeface="Arial Unicode MS"/>
              </a:rPr>
              <a:t>て</a:t>
            </a:r>
            <a:r>
              <a:rPr sz="800" dirty="0">
                <a:solidFill>
                  <a:srgbClr val="333333"/>
                </a:solidFill>
                <a:latin typeface="Meiryo" panose="020B0604030504040204" pitchFamily="34" charset="-128"/>
                <a:ea typeface="Meiryo" panose="020B0604030504040204" pitchFamily="34" charset="-128"/>
                <a:cs typeface="Arial Unicode MS"/>
              </a:rPr>
              <a:t>配</a:t>
            </a:r>
            <a:r>
              <a:rPr sz="800" spc="-30" dirty="0">
                <a:solidFill>
                  <a:srgbClr val="333333"/>
                </a:solidFill>
                <a:latin typeface="Meiryo" panose="020B0604030504040204" pitchFamily="34" charset="-128"/>
                <a:ea typeface="Meiryo" panose="020B0604030504040204" pitchFamily="34" charset="-128"/>
                <a:cs typeface="Arial Unicode MS"/>
              </a:rPr>
              <a:t>信</a:t>
            </a:r>
            <a:r>
              <a:rPr sz="800" spc="-15" dirty="0">
                <a:solidFill>
                  <a:srgbClr val="333333"/>
                </a:solidFill>
                <a:latin typeface="Meiryo" panose="020B0604030504040204" pitchFamily="34" charset="-128"/>
                <a:ea typeface="Meiryo" panose="020B0604030504040204" pitchFamily="34" charset="-128"/>
                <a:cs typeface="Arial Unicode MS"/>
              </a:rPr>
              <a:t>の</a:t>
            </a:r>
            <a:r>
              <a:rPr sz="800" spc="-5" dirty="0">
                <a:solidFill>
                  <a:srgbClr val="333333"/>
                </a:solidFill>
                <a:latin typeface="Meiryo" panose="020B0604030504040204" pitchFamily="34" charset="-128"/>
                <a:ea typeface="Meiryo" panose="020B0604030504040204" pitchFamily="34" charset="-128"/>
                <a:cs typeface="Arial Unicode MS"/>
              </a:rPr>
              <a:t>際</a:t>
            </a:r>
            <a:r>
              <a:rPr sz="800" spc="-45" dirty="0">
                <a:solidFill>
                  <a:srgbClr val="333333"/>
                </a:solidFill>
                <a:latin typeface="Meiryo" panose="020B0604030504040204" pitchFamily="34" charset="-128"/>
                <a:ea typeface="Meiryo" panose="020B0604030504040204" pitchFamily="34" charset="-128"/>
                <a:cs typeface="Arial Unicode MS"/>
              </a:rPr>
              <a:t>に</a:t>
            </a:r>
            <a:r>
              <a:rPr sz="800" spc="-15" dirty="0">
                <a:solidFill>
                  <a:srgbClr val="333333"/>
                </a:solidFill>
                <a:latin typeface="Meiryo" panose="020B0604030504040204" pitchFamily="34" charset="-128"/>
                <a:ea typeface="Meiryo" panose="020B0604030504040204" pitchFamily="34" charset="-128"/>
                <a:cs typeface="Arial Unicode MS"/>
              </a:rPr>
              <a:t>は</a:t>
            </a:r>
            <a:r>
              <a:rPr sz="800" dirty="0">
                <a:solidFill>
                  <a:srgbClr val="333333"/>
                </a:solidFill>
                <a:latin typeface="Meiryo" panose="020B0604030504040204" pitchFamily="34" charset="-128"/>
                <a:ea typeface="Meiryo" panose="020B0604030504040204" pitchFamily="34" charset="-128"/>
                <a:cs typeface="Arial Unicode MS"/>
              </a:rPr>
              <a:t>掲載開始</a:t>
            </a:r>
            <a:r>
              <a:rPr sz="800" spc="-20" dirty="0">
                <a:solidFill>
                  <a:srgbClr val="333333"/>
                </a:solidFill>
                <a:latin typeface="Meiryo" panose="020B0604030504040204" pitchFamily="34" charset="-128"/>
                <a:ea typeface="Meiryo" panose="020B0604030504040204" pitchFamily="34" charset="-128"/>
                <a:cs typeface="Arial Unicode MS"/>
              </a:rPr>
              <a:t>希</a:t>
            </a:r>
            <a:r>
              <a:rPr sz="800" spc="-35" dirty="0">
                <a:solidFill>
                  <a:srgbClr val="333333"/>
                </a:solidFill>
                <a:latin typeface="Meiryo" panose="020B0604030504040204" pitchFamily="34" charset="-128"/>
                <a:ea typeface="Meiryo" panose="020B0604030504040204" pitchFamily="34" charset="-128"/>
                <a:cs typeface="Arial Unicode MS"/>
              </a:rPr>
              <a:t>望</a:t>
            </a:r>
            <a:r>
              <a:rPr sz="800" spc="-50" dirty="0">
                <a:solidFill>
                  <a:srgbClr val="333333"/>
                </a:solidFill>
                <a:latin typeface="Meiryo" panose="020B0604030504040204" pitchFamily="34" charset="-128"/>
                <a:ea typeface="Meiryo" panose="020B0604030504040204" pitchFamily="34" charset="-128"/>
                <a:cs typeface="Arial Unicode MS"/>
              </a:rPr>
              <a:t>日</a:t>
            </a:r>
            <a:r>
              <a:rPr sz="800" spc="-95" dirty="0">
                <a:solidFill>
                  <a:srgbClr val="333333"/>
                </a:solidFill>
                <a:latin typeface="Meiryo" panose="020B0604030504040204" pitchFamily="34" charset="-128"/>
                <a:ea typeface="Meiryo" panose="020B0604030504040204" pitchFamily="34" charset="-128"/>
                <a:cs typeface="Arial Unicode MS"/>
              </a:rPr>
              <a:t>の</a:t>
            </a:r>
            <a:r>
              <a:rPr sz="800" spc="50" dirty="0">
                <a:solidFill>
                  <a:srgbClr val="F7790F"/>
                </a:solidFill>
                <a:latin typeface="Meiryo" panose="020B0604030504040204" pitchFamily="34" charset="-128"/>
                <a:ea typeface="Meiryo" panose="020B0604030504040204" pitchFamily="34" charset="-128"/>
                <a:cs typeface="Arial Unicode MS"/>
              </a:rPr>
              <a:t>10</a:t>
            </a:r>
            <a:r>
              <a:rPr sz="800" dirty="0">
                <a:solidFill>
                  <a:srgbClr val="F7790F"/>
                </a:solidFill>
                <a:latin typeface="Meiryo" panose="020B0604030504040204" pitchFamily="34" charset="-128"/>
                <a:ea typeface="Meiryo" panose="020B0604030504040204" pitchFamily="34" charset="-128"/>
                <a:cs typeface="Arial Unicode MS"/>
              </a:rPr>
              <a:t>営</a:t>
            </a:r>
            <a:r>
              <a:rPr sz="800" spc="-30" dirty="0">
                <a:solidFill>
                  <a:srgbClr val="F7790F"/>
                </a:solidFill>
                <a:latin typeface="Meiryo" panose="020B0604030504040204" pitchFamily="34" charset="-128"/>
                <a:ea typeface="Meiryo" panose="020B0604030504040204" pitchFamily="34" charset="-128"/>
                <a:cs typeface="Arial Unicode MS"/>
              </a:rPr>
              <a:t>業</a:t>
            </a:r>
            <a:r>
              <a:rPr sz="800" spc="-35" dirty="0">
                <a:solidFill>
                  <a:srgbClr val="F7790F"/>
                </a:solidFill>
                <a:latin typeface="Meiryo" panose="020B0604030504040204" pitchFamily="34" charset="-128"/>
                <a:ea typeface="Meiryo" panose="020B0604030504040204" pitchFamily="34" charset="-128"/>
                <a:cs typeface="Arial Unicode MS"/>
              </a:rPr>
              <a:t>日</a:t>
            </a:r>
            <a:r>
              <a:rPr sz="800" spc="-30" dirty="0">
                <a:solidFill>
                  <a:srgbClr val="F7790F"/>
                </a:solidFill>
                <a:latin typeface="Meiryo" panose="020B0604030504040204" pitchFamily="34" charset="-128"/>
                <a:ea typeface="Meiryo" panose="020B0604030504040204" pitchFamily="34" charset="-128"/>
                <a:cs typeface="Arial Unicode MS"/>
              </a:rPr>
              <a:t>前</a:t>
            </a:r>
            <a:r>
              <a:rPr sz="800" spc="30" dirty="0">
                <a:solidFill>
                  <a:srgbClr val="F7790F"/>
                </a:solidFill>
                <a:latin typeface="Meiryo" panose="020B0604030504040204" pitchFamily="34" charset="-128"/>
                <a:ea typeface="Meiryo" panose="020B0604030504040204" pitchFamily="34" charset="-128"/>
                <a:cs typeface="Arial Unicode MS"/>
              </a:rPr>
              <a:t>17</a:t>
            </a:r>
            <a:r>
              <a:rPr sz="800" spc="-30" dirty="0">
                <a:solidFill>
                  <a:srgbClr val="F7790F"/>
                </a:solidFill>
                <a:latin typeface="Meiryo" panose="020B0604030504040204" pitchFamily="34" charset="-128"/>
                <a:ea typeface="Meiryo" panose="020B0604030504040204" pitchFamily="34" charset="-128"/>
                <a:cs typeface="Arial Unicode MS"/>
              </a:rPr>
              <a:t>時</a:t>
            </a:r>
            <a:r>
              <a:rPr sz="800" spc="-35" dirty="0">
                <a:solidFill>
                  <a:srgbClr val="F7790F"/>
                </a:solidFill>
                <a:latin typeface="Meiryo" panose="020B0604030504040204" pitchFamily="34" charset="-128"/>
                <a:ea typeface="Meiryo" panose="020B0604030504040204" pitchFamily="34" charset="-128"/>
                <a:cs typeface="Arial Unicode MS"/>
              </a:rPr>
              <a:t>ま</a:t>
            </a:r>
            <a:r>
              <a:rPr sz="800" dirty="0">
                <a:solidFill>
                  <a:srgbClr val="F7790F"/>
                </a:solidFill>
                <a:latin typeface="Meiryo" panose="020B0604030504040204" pitchFamily="34" charset="-128"/>
                <a:ea typeface="Meiryo" panose="020B0604030504040204" pitchFamily="34" charset="-128"/>
                <a:cs typeface="Arial Unicode MS"/>
              </a:rPr>
              <a:t>で</a:t>
            </a:r>
            <a:r>
              <a:rPr sz="800" spc="-400" dirty="0">
                <a:solidFill>
                  <a:srgbClr val="F7790F"/>
                </a:solidFill>
                <a:latin typeface="Meiryo" panose="020B0604030504040204" pitchFamily="34" charset="-128"/>
                <a:ea typeface="Meiryo" panose="020B0604030504040204" pitchFamily="34" charset="-128"/>
                <a:cs typeface="Arial Unicode MS"/>
              </a:rPr>
              <a:t>、</a:t>
            </a:r>
            <a:r>
              <a:rPr sz="800" spc="-35" dirty="0">
                <a:solidFill>
                  <a:srgbClr val="F7790F"/>
                </a:solidFill>
                <a:latin typeface="Meiryo" panose="020B0604030504040204" pitchFamily="34" charset="-128"/>
                <a:ea typeface="Meiryo" panose="020B0604030504040204" pitchFamily="34" charset="-128"/>
                <a:cs typeface="Arial Unicode MS"/>
              </a:rPr>
              <a:t>土</a:t>
            </a:r>
            <a:r>
              <a:rPr sz="800" spc="-20" dirty="0">
                <a:solidFill>
                  <a:srgbClr val="F7790F"/>
                </a:solidFill>
                <a:latin typeface="Meiryo" panose="020B0604030504040204" pitchFamily="34" charset="-128"/>
                <a:ea typeface="Meiryo" panose="020B0604030504040204" pitchFamily="34" charset="-128"/>
                <a:cs typeface="Arial Unicode MS"/>
              </a:rPr>
              <a:t>日</a:t>
            </a:r>
            <a:r>
              <a:rPr sz="800" spc="-25" dirty="0">
                <a:solidFill>
                  <a:srgbClr val="F7790F"/>
                </a:solidFill>
                <a:latin typeface="Meiryo" panose="020B0604030504040204" pitchFamily="34" charset="-128"/>
                <a:ea typeface="Meiryo" panose="020B0604030504040204" pitchFamily="34" charset="-128"/>
                <a:cs typeface="Arial Unicode MS"/>
              </a:rPr>
              <a:t>祝</a:t>
            </a:r>
            <a:r>
              <a:rPr sz="800" spc="-30" dirty="0">
                <a:solidFill>
                  <a:srgbClr val="F7790F"/>
                </a:solidFill>
                <a:latin typeface="Meiryo" panose="020B0604030504040204" pitchFamily="34" charset="-128"/>
                <a:ea typeface="Meiryo" panose="020B0604030504040204" pitchFamily="34" charset="-128"/>
                <a:cs typeface="Arial Unicode MS"/>
              </a:rPr>
              <a:t>日</a:t>
            </a:r>
            <a:r>
              <a:rPr sz="800" spc="-15" dirty="0">
                <a:solidFill>
                  <a:srgbClr val="F7790F"/>
                </a:solidFill>
                <a:latin typeface="Meiryo" panose="020B0604030504040204" pitchFamily="34" charset="-128"/>
                <a:ea typeface="Meiryo" panose="020B0604030504040204" pitchFamily="34" charset="-128"/>
                <a:cs typeface="Arial Unicode MS"/>
              </a:rPr>
              <a:t>枠</a:t>
            </a:r>
            <a:r>
              <a:rPr sz="800" spc="-45" dirty="0">
                <a:solidFill>
                  <a:srgbClr val="F7790F"/>
                </a:solidFill>
                <a:latin typeface="Meiryo" panose="020B0604030504040204" pitchFamily="34" charset="-128"/>
                <a:ea typeface="Meiryo" panose="020B0604030504040204" pitchFamily="34" charset="-128"/>
                <a:cs typeface="Arial Unicode MS"/>
              </a:rPr>
              <a:t>に</a:t>
            </a:r>
            <a:r>
              <a:rPr sz="800" spc="-25" dirty="0">
                <a:solidFill>
                  <a:srgbClr val="F7790F"/>
                </a:solidFill>
                <a:latin typeface="Meiryo" panose="020B0604030504040204" pitchFamily="34" charset="-128"/>
                <a:ea typeface="Meiryo" panose="020B0604030504040204" pitchFamily="34" charset="-128"/>
                <a:cs typeface="Arial Unicode MS"/>
              </a:rPr>
              <a:t>て</a:t>
            </a:r>
            <a:r>
              <a:rPr sz="800" dirty="0">
                <a:solidFill>
                  <a:srgbClr val="F7790F"/>
                </a:solidFill>
                <a:latin typeface="Meiryo" panose="020B0604030504040204" pitchFamily="34" charset="-128"/>
                <a:ea typeface="Meiryo" panose="020B0604030504040204" pitchFamily="34" charset="-128"/>
                <a:cs typeface="Arial Unicode MS"/>
              </a:rPr>
              <a:t>配</a:t>
            </a:r>
            <a:r>
              <a:rPr sz="800" spc="-30" dirty="0">
                <a:solidFill>
                  <a:srgbClr val="F7790F"/>
                </a:solidFill>
                <a:latin typeface="Meiryo" panose="020B0604030504040204" pitchFamily="34" charset="-128"/>
                <a:ea typeface="Meiryo" panose="020B0604030504040204" pitchFamily="34" charset="-128"/>
                <a:cs typeface="Arial Unicode MS"/>
              </a:rPr>
              <a:t>信</a:t>
            </a:r>
            <a:r>
              <a:rPr sz="800" spc="-15" dirty="0">
                <a:solidFill>
                  <a:srgbClr val="F7790F"/>
                </a:solidFill>
                <a:latin typeface="Meiryo" panose="020B0604030504040204" pitchFamily="34" charset="-128"/>
                <a:ea typeface="Meiryo" panose="020B0604030504040204" pitchFamily="34" charset="-128"/>
                <a:cs typeface="Arial Unicode MS"/>
              </a:rPr>
              <a:t>の</a:t>
            </a:r>
            <a:r>
              <a:rPr sz="800" spc="-5" dirty="0">
                <a:solidFill>
                  <a:srgbClr val="F7790F"/>
                </a:solidFill>
                <a:latin typeface="Meiryo" panose="020B0604030504040204" pitchFamily="34" charset="-128"/>
                <a:ea typeface="Meiryo" panose="020B0604030504040204" pitchFamily="34" charset="-128"/>
                <a:cs typeface="Arial Unicode MS"/>
              </a:rPr>
              <a:t>際</a:t>
            </a:r>
            <a:r>
              <a:rPr sz="800" spc="-45" dirty="0">
                <a:solidFill>
                  <a:srgbClr val="F7790F"/>
                </a:solidFill>
                <a:latin typeface="Meiryo" panose="020B0604030504040204" pitchFamily="34" charset="-128"/>
                <a:ea typeface="Meiryo" panose="020B0604030504040204" pitchFamily="34" charset="-128"/>
                <a:cs typeface="Arial Unicode MS"/>
              </a:rPr>
              <a:t>に</a:t>
            </a:r>
            <a:r>
              <a:rPr sz="800" spc="-10" dirty="0">
                <a:solidFill>
                  <a:srgbClr val="F7790F"/>
                </a:solidFill>
                <a:latin typeface="Meiryo" panose="020B0604030504040204" pitchFamily="34" charset="-128"/>
                <a:ea typeface="Meiryo" panose="020B0604030504040204" pitchFamily="34" charset="-128"/>
                <a:cs typeface="Arial Unicode MS"/>
              </a:rPr>
              <a:t>は</a:t>
            </a:r>
            <a:r>
              <a:rPr sz="800" dirty="0">
                <a:solidFill>
                  <a:srgbClr val="F7790F"/>
                </a:solidFill>
                <a:latin typeface="Meiryo" panose="020B0604030504040204" pitchFamily="34" charset="-128"/>
                <a:ea typeface="Meiryo" panose="020B0604030504040204" pitchFamily="34" charset="-128"/>
                <a:cs typeface="Arial Unicode MS"/>
              </a:rPr>
              <a:t>掲載</a:t>
            </a:r>
            <a:r>
              <a:rPr sz="800" spc="-20" dirty="0">
                <a:solidFill>
                  <a:srgbClr val="F7790F"/>
                </a:solidFill>
                <a:latin typeface="Meiryo" panose="020B0604030504040204" pitchFamily="34" charset="-128"/>
                <a:ea typeface="Meiryo" panose="020B0604030504040204" pitchFamily="34" charset="-128"/>
                <a:cs typeface="Arial Unicode MS"/>
              </a:rPr>
              <a:t>希</a:t>
            </a:r>
            <a:r>
              <a:rPr sz="800" spc="-35" dirty="0">
                <a:solidFill>
                  <a:srgbClr val="F7790F"/>
                </a:solidFill>
                <a:latin typeface="Meiryo" panose="020B0604030504040204" pitchFamily="34" charset="-128"/>
                <a:ea typeface="Meiryo" panose="020B0604030504040204" pitchFamily="34" charset="-128"/>
                <a:cs typeface="Arial Unicode MS"/>
              </a:rPr>
              <a:t>望</a:t>
            </a:r>
            <a:r>
              <a:rPr sz="800" spc="-50" dirty="0">
                <a:solidFill>
                  <a:srgbClr val="F7790F"/>
                </a:solidFill>
                <a:latin typeface="Meiryo" panose="020B0604030504040204" pitchFamily="34" charset="-128"/>
                <a:ea typeface="Meiryo" panose="020B0604030504040204" pitchFamily="34" charset="-128"/>
                <a:cs typeface="Arial Unicode MS"/>
              </a:rPr>
              <a:t>日</a:t>
            </a:r>
            <a:r>
              <a:rPr sz="800" spc="-95" dirty="0">
                <a:solidFill>
                  <a:srgbClr val="F7790F"/>
                </a:solidFill>
                <a:latin typeface="Meiryo" panose="020B0604030504040204" pitchFamily="34" charset="-128"/>
                <a:ea typeface="Meiryo" panose="020B0604030504040204" pitchFamily="34" charset="-128"/>
                <a:cs typeface="Arial Unicode MS"/>
              </a:rPr>
              <a:t>の</a:t>
            </a:r>
            <a:r>
              <a:rPr sz="800" spc="35" dirty="0">
                <a:solidFill>
                  <a:srgbClr val="F7790F"/>
                </a:solidFill>
                <a:latin typeface="Meiryo" panose="020B0604030504040204" pitchFamily="34" charset="-128"/>
                <a:ea typeface="Meiryo" panose="020B0604030504040204" pitchFamily="34" charset="-128"/>
                <a:cs typeface="Arial Unicode MS"/>
              </a:rPr>
              <a:t>12</a:t>
            </a:r>
            <a:r>
              <a:rPr sz="800" dirty="0">
                <a:solidFill>
                  <a:srgbClr val="F7790F"/>
                </a:solidFill>
                <a:latin typeface="Meiryo" panose="020B0604030504040204" pitchFamily="34" charset="-128"/>
                <a:ea typeface="Meiryo" panose="020B0604030504040204" pitchFamily="34" charset="-128"/>
                <a:cs typeface="Arial Unicode MS"/>
              </a:rPr>
              <a:t>営</a:t>
            </a:r>
            <a:r>
              <a:rPr sz="800" spc="-30" dirty="0">
                <a:solidFill>
                  <a:srgbClr val="F7790F"/>
                </a:solidFill>
                <a:latin typeface="Meiryo" panose="020B0604030504040204" pitchFamily="34" charset="-128"/>
                <a:ea typeface="Meiryo" panose="020B0604030504040204" pitchFamily="34" charset="-128"/>
                <a:cs typeface="Arial Unicode MS"/>
              </a:rPr>
              <a:t>業</a:t>
            </a:r>
            <a:r>
              <a:rPr sz="800" spc="-35" dirty="0">
                <a:solidFill>
                  <a:srgbClr val="F7790F"/>
                </a:solidFill>
                <a:latin typeface="Meiryo" panose="020B0604030504040204" pitchFamily="34" charset="-128"/>
                <a:ea typeface="Meiryo" panose="020B0604030504040204" pitchFamily="34" charset="-128"/>
                <a:cs typeface="Arial Unicode MS"/>
              </a:rPr>
              <a:t>日</a:t>
            </a:r>
            <a:r>
              <a:rPr sz="800" spc="-30" dirty="0">
                <a:solidFill>
                  <a:srgbClr val="F7790F"/>
                </a:solidFill>
                <a:latin typeface="Meiryo" panose="020B0604030504040204" pitchFamily="34" charset="-128"/>
                <a:ea typeface="Meiryo" panose="020B0604030504040204" pitchFamily="34" charset="-128"/>
                <a:cs typeface="Arial Unicode MS"/>
              </a:rPr>
              <a:t>前</a:t>
            </a:r>
            <a:r>
              <a:rPr sz="800" spc="30" dirty="0">
                <a:solidFill>
                  <a:srgbClr val="F7790F"/>
                </a:solidFill>
                <a:latin typeface="Meiryo" panose="020B0604030504040204" pitchFamily="34" charset="-128"/>
                <a:ea typeface="Meiryo" panose="020B0604030504040204" pitchFamily="34" charset="-128"/>
                <a:cs typeface="Arial Unicode MS"/>
              </a:rPr>
              <a:t>17</a:t>
            </a:r>
            <a:r>
              <a:rPr sz="800" spc="-30" dirty="0">
                <a:solidFill>
                  <a:srgbClr val="F7790F"/>
                </a:solidFill>
                <a:latin typeface="Meiryo" panose="020B0604030504040204" pitchFamily="34" charset="-128"/>
                <a:ea typeface="Meiryo" panose="020B0604030504040204" pitchFamily="34" charset="-128"/>
                <a:cs typeface="Arial Unicode MS"/>
              </a:rPr>
              <a:t>時</a:t>
            </a:r>
            <a:r>
              <a:rPr sz="800" spc="-35" dirty="0">
                <a:solidFill>
                  <a:srgbClr val="F7790F"/>
                </a:solidFill>
                <a:latin typeface="Meiryo" panose="020B0604030504040204" pitchFamily="34" charset="-128"/>
                <a:ea typeface="Meiryo" panose="020B0604030504040204" pitchFamily="34" charset="-128"/>
                <a:cs typeface="Arial Unicode MS"/>
              </a:rPr>
              <a:t>ま</a:t>
            </a:r>
            <a:r>
              <a:rPr sz="800" spc="-25" dirty="0">
                <a:solidFill>
                  <a:srgbClr val="F7790F"/>
                </a:solidFill>
                <a:latin typeface="Meiryo" panose="020B0604030504040204" pitchFamily="34" charset="-128"/>
                <a:ea typeface="Meiryo" panose="020B0604030504040204" pitchFamily="34" charset="-128"/>
                <a:cs typeface="Arial Unicode MS"/>
              </a:rPr>
              <a:t>で</a:t>
            </a:r>
            <a:r>
              <a:rPr sz="800" dirty="0">
                <a:solidFill>
                  <a:srgbClr val="333333"/>
                </a:solidFill>
                <a:latin typeface="Meiryo" panose="020B0604030504040204" pitchFamily="34" charset="-128"/>
                <a:ea typeface="Meiryo" panose="020B0604030504040204" pitchFamily="34" charset="-128"/>
                <a:cs typeface="Arial Unicode MS"/>
              </a:rPr>
              <a:t>に</a:t>
            </a:r>
            <a:endParaRPr lang="en-US" sz="800" dirty="0">
              <a:solidFill>
                <a:srgbClr val="333333"/>
              </a:solidFill>
              <a:latin typeface="Meiryo" panose="020B0604030504040204" pitchFamily="34" charset="-128"/>
              <a:ea typeface="Meiryo" panose="020B0604030504040204" pitchFamily="34" charset="-128"/>
              <a:cs typeface="Arial Unicode MS"/>
            </a:endParaRPr>
          </a:p>
          <a:p>
            <a:pPr marL="12700" marR="5080">
              <a:lnSpc>
                <a:spcPct val="125000"/>
              </a:lnSpc>
              <a:spcBef>
                <a:spcPts val="100"/>
              </a:spcBef>
            </a:pPr>
            <a:r>
              <a:rPr lang="ja-JP" altLang="en-US" sz="800" spc="-90" dirty="0">
                <a:solidFill>
                  <a:srgbClr val="333333"/>
                </a:solidFill>
                <a:latin typeface="Meiryo" panose="020B0604030504040204" pitchFamily="34" charset="-128"/>
                <a:ea typeface="Meiryo" panose="020B0604030504040204" pitchFamily="34" charset="-128"/>
                <a:cs typeface="Arial Unicode MS"/>
              </a:rPr>
              <a:t>フォーマットに沿ってご入稿ください（入稿規定の審査がございます） 。</a:t>
            </a:r>
            <a:endParaRPr lang="en-US" altLang="ja-JP" sz="800" spc="-90" dirty="0">
              <a:solidFill>
                <a:srgbClr val="333333"/>
              </a:solidFill>
              <a:latin typeface="Meiryo" panose="020B0604030504040204" pitchFamily="34" charset="-128"/>
              <a:ea typeface="Meiryo" panose="020B0604030504040204" pitchFamily="34" charset="-128"/>
              <a:cs typeface="Arial Unicode MS"/>
            </a:endParaRPr>
          </a:p>
          <a:p>
            <a:pPr marL="12700" marR="5080">
              <a:lnSpc>
                <a:spcPct val="125000"/>
              </a:lnSpc>
              <a:spcBef>
                <a:spcPts val="100"/>
              </a:spcBef>
            </a:pPr>
            <a:r>
              <a:rPr sz="800" spc="5" dirty="0">
                <a:solidFill>
                  <a:srgbClr val="F7790F"/>
                </a:solidFill>
                <a:latin typeface="Meiryo" panose="020B0604030504040204" pitchFamily="34" charset="-128"/>
                <a:ea typeface="Meiryo" panose="020B0604030504040204" pitchFamily="34" charset="-128"/>
                <a:cs typeface="Arial Unicode MS"/>
              </a:rPr>
              <a:t>医</a:t>
            </a:r>
            <a:r>
              <a:rPr sz="800" dirty="0">
                <a:solidFill>
                  <a:srgbClr val="F7790F"/>
                </a:solidFill>
                <a:latin typeface="Meiryo" panose="020B0604030504040204" pitchFamily="34" charset="-128"/>
                <a:ea typeface="Meiryo" panose="020B0604030504040204" pitchFamily="34" charset="-128"/>
                <a:cs typeface="Arial Unicode MS"/>
              </a:rPr>
              <a:t>薬品</a:t>
            </a:r>
            <a:r>
              <a:rPr sz="800" spc="-400" dirty="0">
                <a:solidFill>
                  <a:srgbClr val="F7790F"/>
                </a:solidFill>
                <a:latin typeface="Meiryo" panose="020B0604030504040204" pitchFamily="34" charset="-128"/>
                <a:ea typeface="Meiryo" panose="020B0604030504040204" pitchFamily="34" charset="-128"/>
                <a:cs typeface="Arial Unicode MS"/>
              </a:rPr>
              <a:t>、</a:t>
            </a:r>
            <a:r>
              <a:rPr sz="800" dirty="0">
                <a:solidFill>
                  <a:srgbClr val="F7790F"/>
                </a:solidFill>
                <a:latin typeface="Meiryo" panose="020B0604030504040204" pitchFamily="34" charset="-128"/>
                <a:ea typeface="Meiryo" panose="020B0604030504040204" pitchFamily="34" charset="-128"/>
                <a:cs typeface="Arial Unicode MS"/>
              </a:rPr>
              <a:t>医療</a:t>
            </a:r>
            <a:r>
              <a:rPr sz="800" spc="-20" dirty="0">
                <a:solidFill>
                  <a:srgbClr val="F7790F"/>
                </a:solidFill>
                <a:latin typeface="Meiryo" panose="020B0604030504040204" pitchFamily="34" charset="-128"/>
                <a:ea typeface="Meiryo" panose="020B0604030504040204" pitchFamily="34" charset="-128"/>
                <a:cs typeface="Arial Unicode MS"/>
              </a:rPr>
              <a:t>品</a:t>
            </a:r>
            <a:r>
              <a:rPr sz="800" spc="-35" dirty="0">
                <a:solidFill>
                  <a:srgbClr val="F7790F"/>
                </a:solidFill>
                <a:latin typeface="Meiryo" panose="020B0604030504040204" pitchFamily="34" charset="-128"/>
                <a:ea typeface="Meiryo" panose="020B0604030504040204" pitchFamily="34" charset="-128"/>
                <a:cs typeface="Arial Unicode MS"/>
              </a:rPr>
              <a:t>あ</a:t>
            </a:r>
            <a:r>
              <a:rPr sz="800" spc="-60" dirty="0">
                <a:solidFill>
                  <a:srgbClr val="F7790F"/>
                </a:solidFill>
                <a:latin typeface="Meiryo" panose="020B0604030504040204" pitchFamily="34" charset="-128"/>
                <a:ea typeface="Meiryo" panose="020B0604030504040204" pitchFamily="34" charset="-128"/>
                <a:cs typeface="Arial Unicode MS"/>
              </a:rPr>
              <a:t>る</a:t>
            </a:r>
            <a:r>
              <a:rPr sz="800" spc="-30" dirty="0">
                <a:solidFill>
                  <a:srgbClr val="F7790F"/>
                </a:solidFill>
                <a:latin typeface="Meiryo" panose="020B0604030504040204" pitchFamily="34" charset="-128"/>
                <a:ea typeface="Meiryo" panose="020B0604030504040204" pitchFamily="34" charset="-128"/>
                <a:cs typeface="Arial Unicode MS"/>
              </a:rPr>
              <a:t>いは</a:t>
            </a:r>
            <a:r>
              <a:rPr sz="800" spc="-45" dirty="0">
                <a:solidFill>
                  <a:srgbClr val="F7790F"/>
                </a:solidFill>
                <a:latin typeface="Meiryo" panose="020B0604030504040204" pitchFamily="34" charset="-128"/>
                <a:ea typeface="Meiryo" panose="020B0604030504040204" pitchFamily="34" charset="-128"/>
                <a:cs typeface="Arial Unicode MS"/>
              </a:rPr>
              <a:t>キ</a:t>
            </a:r>
            <a:r>
              <a:rPr sz="800" spc="-125" dirty="0">
                <a:solidFill>
                  <a:srgbClr val="F7790F"/>
                </a:solidFill>
                <a:latin typeface="Meiryo" panose="020B0604030504040204" pitchFamily="34" charset="-128"/>
                <a:ea typeface="Meiryo" panose="020B0604030504040204" pitchFamily="34" charset="-128"/>
                <a:cs typeface="Arial Unicode MS"/>
              </a:rPr>
              <a:t>ャ</a:t>
            </a:r>
            <a:r>
              <a:rPr sz="800" spc="-60" dirty="0">
                <a:solidFill>
                  <a:srgbClr val="F7790F"/>
                </a:solidFill>
                <a:latin typeface="Meiryo" panose="020B0604030504040204" pitchFamily="34" charset="-128"/>
                <a:ea typeface="Meiryo" panose="020B0604030504040204" pitchFamily="34" charset="-128"/>
                <a:cs typeface="Arial Unicode MS"/>
              </a:rPr>
              <a:t>ン</a:t>
            </a:r>
            <a:r>
              <a:rPr sz="800" spc="-50" dirty="0">
                <a:solidFill>
                  <a:srgbClr val="F7790F"/>
                </a:solidFill>
                <a:latin typeface="Meiryo" panose="020B0604030504040204" pitchFamily="34" charset="-128"/>
                <a:ea typeface="Meiryo" panose="020B0604030504040204" pitchFamily="34" charset="-128"/>
                <a:cs typeface="Arial Unicode MS"/>
              </a:rPr>
              <a:t>ペ</a:t>
            </a:r>
            <a:r>
              <a:rPr sz="800" spc="-125" dirty="0">
                <a:solidFill>
                  <a:srgbClr val="F7790F"/>
                </a:solidFill>
                <a:latin typeface="Meiryo" panose="020B0604030504040204" pitchFamily="34" charset="-128"/>
                <a:ea typeface="Meiryo" panose="020B0604030504040204" pitchFamily="34" charset="-128"/>
                <a:cs typeface="Arial Unicode MS"/>
              </a:rPr>
              <a:t>ー</a:t>
            </a:r>
            <a:r>
              <a:rPr sz="800" spc="-20" dirty="0">
                <a:solidFill>
                  <a:srgbClr val="F7790F"/>
                </a:solidFill>
                <a:latin typeface="Meiryo" panose="020B0604030504040204" pitchFamily="34" charset="-128"/>
                <a:ea typeface="Meiryo" panose="020B0604030504040204" pitchFamily="34" charset="-128"/>
                <a:cs typeface="Arial Unicode MS"/>
              </a:rPr>
              <a:t>ン</a:t>
            </a:r>
            <a:r>
              <a:rPr sz="800" dirty="0">
                <a:solidFill>
                  <a:srgbClr val="F7790F"/>
                </a:solidFill>
                <a:latin typeface="Meiryo" panose="020B0604030504040204" pitchFamily="34" charset="-128"/>
                <a:ea typeface="Meiryo" panose="020B0604030504040204" pitchFamily="34" charset="-128"/>
                <a:cs typeface="Arial Unicode MS"/>
              </a:rPr>
              <a:t>告</a:t>
            </a:r>
            <a:r>
              <a:rPr sz="800" spc="-10" dirty="0">
                <a:solidFill>
                  <a:srgbClr val="F7790F"/>
                </a:solidFill>
                <a:latin typeface="Meiryo" panose="020B0604030504040204" pitchFamily="34" charset="-128"/>
                <a:ea typeface="Meiryo" panose="020B0604030504040204" pitchFamily="34" charset="-128"/>
                <a:cs typeface="Arial Unicode MS"/>
              </a:rPr>
              <a:t>知</a:t>
            </a:r>
            <a:r>
              <a:rPr sz="800" spc="-50" dirty="0">
                <a:solidFill>
                  <a:srgbClr val="F7790F"/>
                </a:solidFill>
                <a:latin typeface="Meiryo" panose="020B0604030504040204" pitchFamily="34" charset="-128"/>
                <a:ea typeface="Meiryo" panose="020B0604030504040204" pitchFamily="34" charset="-128"/>
                <a:cs typeface="Arial Unicode MS"/>
              </a:rPr>
              <a:t>な</a:t>
            </a:r>
            <a:r>
              <a:rPr sz="800" dirty="0">
                <a:solidFill>
                  <a:srgbClr val="F7790F"/>
                </a:solidFill>
                <a:latin typeface="Meiryo" panose="020B0604030504040204" pitchFamily="34" charset="-128"/>
                <a:ea typeface="Meiryo" panose="020B0604030504040204" pitchFamily="34" charset="-128"/>
                <a:cs typeface="Arial Unicode MS"/>
              </a:rPr>
              <a:t>ど</a:t>
            </a:r>
            <a:r>
              <a:rPr sz="800" spc="-400" dirty="0">
                <a:solidFill>
                  <a:srgbClr val="F7790F"/>
                </a:solidFill>
                <a:latin typeface="Meiryo" panose="020B0604030504040204" pitchFamily="34" charset="-128"/>
                <a:ea typeface="Meiryo" panose="020B0604030504040204" pitchFamily="34" charset="-128"/>
                <a:cs typeface="Arial Unicode MS"/>
              </a:rPr>
              <a:t>、</a:t>
            </a:r>
            <a:r>
              <a:rPr sz="800" spc="10" dirty="0">
                <a:solidFill>
                  <a:srgbClr val="F7790F"/>
                </a:solidFill>
                <a:latin typeface="Meiryo" panose="020B0604030504040204" pitchFamily="34" charset="-128"/>
                <a:ea typeface="Meiryo" panose="020B0604030504040204" pitchFamily="34" charset="-128"/>
                <a:cs typeface="Arial Unicode MS"/>
              </a:rPr>
              <a:t>薬</a:t>
            </a:r>
            <a:r>
              <a:rPr sz="800" dirty="0">
                <a:solidFill>
                  <a:srgbClr val="F7790F"/>
                </a:solidFill>
                <a:latin typeface="Meiryo" panose="020B0604030504040204" pitchFamily="34" charset="-128"/>
                <a:ea typeface="Meiryo" panose="020B0604030504040204" pitchFamily="34" charset="-128"/>
                <a:cs typeface="Arial Unicode MS"/>
              </a:rPr>
              <a:t>機</a:t>
            </a:r>
            <a:r>
              <a:rPr sz="800" spc="-200" dirty="0">
                <a:solidFill>
                  <a:srgbClr val="F7790F"/>
                </a:solidFill>
                <a:latin typeface="Meiryo" panose="020B0604030504040204" pitchFamily="34" charset="-128"/>
                <a:ea typeface="Meiryo" panose="020B0604030504040204" pitchFamily="34" charset="-128"/>
                <a:cs typeface="Arial Unicode MS"/>
              </a:rPr>
              <a:t>法・</a:t>
            </a:r>
            <a:r>
              <a:rPr sz="800" dirty="0">
                <a:solidFill>
                  <a:srgbClr val="F7790F"/>
                </a:solidFill>
                <a:latin typeface="Meiryo" panose="020B0604030504040204" pitchFamily="34" charset="-128"/>
                <a:ea typeface="Meiryo" panose="020B0604030504040204" pitchFamily="34" charset="-128"/>
                <a:cs typeface="Arial Unicode MS"/>
              </a:rPr>
              <a:t>景</a:t>
            </a:r>
            <a:r>
              <a:rPr sz="800" spc="10" dirty="0">
                <a:solidFill>
                  <a:srgbClr val="F7790F"/>
                </a:solidFill>
                <a:latin typeface="Meiryo" panose="020B0604030504040204" pitchFamily="34" charset="-128"/>
                <a:ea typeface="Meiryo" panose="020B0604030504040204" pitchFamily="34" charset="-128"/>
                <a:cs typeface="Arial Unicode MS"/>
              </a:rPr>
              <a:t>表</a:t>
            </a:r>
            <a:r>
              <a:rPr sz="800" dirty="0">
                <a:solidFill>
                  <a:srgbClr val="F7790F"/>
                </a:solidFill>
                <a:latin typeface="Meiryo" panose="020B0604030504040204" pitchFamily="34" charset="-128"/>
                <a:ea typeface="Meiryo" panose="020B0604030504040204" pitchFamily="34" charset="-128"/>
                <a:cs typeface="Arial Unicode MS"/>
              </a:rPr>
              <a:t>法</a:t>
            </a:r>
            <a:r>
              <a:rPr sz="800" spc="5" dirty="0">
                <a:solidFill>
                  <a:srgbClr val="F7790F"/>
                </a:solidFill>
                <a:latin typeface="Meiryo" panose="020B0604030504040204" pitchFamily="34" charset="-128"/>
                <a:ea typeface="Meiryo" panose="020B0604030504040204" pitchFamily="34" charset="-128"/>
                <a:cs typeface="Arial Unicode MS"/>
              </a:rPr>
              <a:t>準</a:t>
            </a:r>
            <a:r>
              <a:rPr sz="800" spc="-5" dirty="0">
                <a:solidFill>
                  <a:srgbClr val="F7790F"/>
                </a:solidFill>
                <a:latin typeface="Meiryo" panose="020B0604030504040204" pitchFamily="34" charset="-128"/>
                <a:ea typeface="Meiryo" panose="020B0604030504040204" pitchFamily="34" charset="-128"/>
                <a:cs typeface="Arial Unicode MS"/>
              </a:rPr>
              <a:t>拠の</a:t>
            </a:r>
            <a:r>
              <a:rPr sz="800" spc="5" dirty="0">
                <a:solidFill>
                  <a:srgbClr val="F7790F"/>
                </a:solidFill>
                <a:latin typeface="Meiryo" panose="020B0604030504040204" pitchFamily="34" charset="-128"/>
                <a:ea typeface="Meiryo" panose="020B0604030504040204" pitchFamily="34" charset="-128"/>
                <a:cs typeface="Arial Unicode MS"/>
              </a:rPr>
              <a:t>審</a:t>
            </a:r>
            <a:r>
              <a:rPr sz="800" dirty="0">
                <a:solidFill>
                  <a:srgbClr val="F7790F"/>
                </a:solidFill>
                <a:latin typeface="Meiryo" panose="020B0604030504040204" pitchFamily="34" charset="-128"/>
                <a:ea typeface="Meiryo" panose="020B0604030504040204" pitchFamily="34" charset="-128"/>
                <a:cs typeface="Arial Unicode MS"/>
              </a:rPr>
              <a:t>査</a:t>
            </a:r>
            <a:r>
              <a:rPr sz="800" spc="-25" dirty="0">
                <a:solidFill>
                  <a:srgbClr val="F7790F"/>
                </a:solidFill>
                <a:latin typeface="Meiryo" panose="020B0604030504040204" pitchFamily="34" charset="-128"/>
                <a:ea typeface="Meiryo" panose="020B0604030504040204" pitchFamily="34" charset="-128"/>
                <a:cs typeface="Arial Unicode MS"/>
              </a:rPr>
              <a:t>を</a:t>
            </a:r>
            <a:r>
              <a:rPr sz="800" dirty="0">
                <a:solidFill>
                  <a:srgbClr val="F7790F"/>
                </a:solidFill>
                <a:latin typeface="Meiryo" panose="020B0604030504040204" pitchFamily="34" charset="-128"/>
                <a:ea typeface="Meiryo" panose="020B0604030504040204" pitchFamily="34" charset="-128"/>
                <a:cs typeface="Arial Unicode MS"/>
              </a:rPr>
              <a:t>必</a:t>
            </a:r>
            <a:r>
              <a:rPr sz="800" spc="-45" dirty="0">
                <a:solidFill>
                  <a:srgbClr val="F7790F"/>
                </a:solidFill>
                <a:latin typeface="Meiryo" panose="020B0604030504040204" pitchFamily="34" charset="-128"/>
                <a:ea typeface="Meiryo" panose="020B0604030504040204" pitchFamily="34" charset="-128"/>
                <a:cs typeface="Arial Unicode MS"/>
              </a:rPr>
              <a:t>要</a:t>
            </a:r>
            <a:r>
              <a:rPr sz="800" spc="-65" dirty="0">
                <a:solidFill>
                  <a:srgbClr val="F7790F"/>
                </a:solidFill>
                <a:latin typeface="Meiryo" panose="020B0604030504040204" pitchFamily="34" charset="-128"/>
                <a:ea typeface="Meiryo" panose="020B0604030504040204" pitchFamily="34" charset="-128"/>
                <a:cs typeface="Arial Unicode MS"/>
              </a:rPr>
              <a:t>と</a:t>
            </a:r>
            <a:r>
              <a:rPr sz="800" spc="-70" dirty="0">
                <a:solidFill>
                  <a:srgbClr val="F7790F"/>
                </a:solidFill>
                <a:latin typeface="Meiryo" panose="020B0604030504040204" pitchFamily="34" charset="-128"/>
                <a:ea typeface="Meiryo" panose="020B0604030504040204" pitchFamily="34" charset="-128"/>
                <a:cs typeface="Arial Unicode MS"/>
              </a:rPr>
              <a:t>す</a:t>
            </a:r>
            <a:r>
              <a:rPr sz="800" spc="-15" dirty="0">
                <a:solidFill>
                  <a:srgbClr val="F7790F"/>
                </a:solidFill>
                <a:latin typeface="Meiryo" panose="020B0604030504040204" pitchFamily="34" charset="-128"/>
                <a:ea typeface="Meiryo" panose="020B0604030504040204" pitchFamily="34" charset="-128"/>
                <a:cs typeface="Arial Unicode MS"/>
              </a:rPr>
              <a:t>る</a:t>
            </a:r>
            <a:r>
              <a:rPr sz="800" spc="-10" dirty="0">
                <a:solidFill>
                  <a:srgbClr val="F7790F"/>
                </a:solidFill>
                <a:latin typeface="Meiryo" panose="020B0604030504040204" pitchFamily="34" charset="-128"/>
                <a:ea typeface="Meiryo" panose="020B0604030504040204" pitchFamily="34" charset="-128"/>
                <a:cs typeface="Arial Unicode MS"/>
              </a:rPr>
              <a:t>与件は</a:t>
            </a:r>
            <a:r>
              <a:rPr sz="800" dirty="0">
                <a:solidFill>
                  <a:srgbClr val="F7790F"/>
                </a:solidFill>
                <a:latin typeface="Meiryo" panose="020B0604030504040204" pitchFamily="34" charset="-128"/>
                <a:ea typeface="Meiryo" panose="020B0604030504040204" pitchFamily="34" charset="-128"/>
                <a:cs typeface="Arial Unicode MS"/>
              </a:rPr>
              <a:t>上</a:t>
            </a:r>
            <a:r>
              <a:rPr sz="800" spc="-15" dirty="0">
                <a:solidFill>
                  <a:srgbClr val="F7790F"/>
                </a:solidFill>
                <a:latin typeface="Meiryo" panose="020B0604030504040204" pitchFamily="34" charset="-128"/>
                <a:ea typeface="Meiryo" panose="020B0604030504040204" pitchFamily="34" charset="-128"/>
                <a:cs typeface="Arial Unicode MS"/>
              </a:rPr>
              <a:t>記に加</a:t>
            </a:r>
            <a:r>
              <a:rPr sz="800" spc="-25" dirty="0">
                <a:solidFill>
                  <a:srgbClr val="F7790F"/>
                </a:solidFill>
                <a:latin typeface="Meiryo" panose="020B0604030504040204" pitchFamily="34" charset="-128"/>
                <a:ea typeface="Meiryo" panose="020B0604030504040204" pitchFamily="34" charset="-128"/>
                <a:cs typeface="Arial Unicode MS"/>
              </a:rPr>
              <a:t>え</a:t>
            </a:r>
            <a:r>
              <a:rPr sz="800" spc="65" dirty="0">
                <a:solidFill>
                  <a:srgbClr val="F7790F"/>
                </a:solidFill>
                <a:latin typeface="Meiryo" panose="020B0604030504040204" pitchFamily="34" charset="-128"/>
                <a:ea typeface="Meiryo" panose="020B0604030504040204" pitchFamily="34" charset="-128"/>
                <a:cs typeface="Arial Unicode MS"/>
              </a:rPr>
              <a:t>6</a:t>
            </a:r>
            <a:r>
              <a:rPr sz="800" dirty="0">
                <a:solidFill>
                  <a:srgbClr val="F7790F"/>
                </a:solidFill>
                <a:latin typeface="Meiryo" panose="020B0604030504040204" pitchFamily="34" charset="-128"/>
                <a:ea typeface="Meiryo" panose="020B0604030504040204" pitchFamily="34" charset="-128"/>
                <a:cs typeface="Arial Unicode MS"/>
              </a:rPr>
              <a:t>営</a:t>
            </a:r>
            <a:r>
              <a:rPr sz="800" spc="-30" dirty="0">
                <a:solidFill>
                  <a:srgbClr val="F7790F"/>
                </a:solidFill>
                <a:latin typeface="Meiryo" panose="020B0604030504040204" pitchFamily="34" charset="-128"/>
                <a:ea typeface="Meiryo" panose="020B0604030504040204" pitchFamily="34" charset="-128"/>
                <a:cs typeface="Arial Unicode MS"/>
              </a:rPr>
              <a:t>業</a:t>
            </a:r>
            <a:r>
              <a:rPr sz="800" spc="-35" dirty="0">
                <a:solidFill>
                  <a:srgbClr val="F7790F"/>
                </a:solidFill>
                <a:latin typeface="Meiryo" panose="020B0604030504040204" pitchFamily="34" charset="-128"/>
                <a:ea typeface="Meiryo" panose="020B0604030504040204" pitchFamily="34" charset="-128"/>
                <a:cs typeface="Arial Unicode MS"/>
              </a:rPr>
              <a:t>日</a:t>
            </a:r>
            <a:r>
              <a:rPr sz="800" spc="-25" dirty="0">
                <a:solidFill>
                  <a:srgbClr val="F7790F"/>
                </a:solidFill>
                <a:latin typeface="Meiryo" panose="020B0604030504040204" pitchFamily="34" charset="-128"/>
                <a:ea typeface="Meiryo" panose="020B0604030504040204" pitchFamily="34" charset="-128"/>
                <a:cs typeface="Arial Unicode MS"/>
              </a:rPr>
              <a:t>前</a:t>
            </a:r>
            <a:r>
              <a:rPr sz="800" spc="-35" dirty="0">
                <a:solidFill>
                  <a:srgbClr val="F7790F"/>
                </a:solidFill>
                <a:latin typeface="Meiryo" panose="020B0604030504040204" pitchFamily="34" charset="-128"/>
                <a:ea typeface="Meiryo" panose="020B0604030504040204" pitchFamily="34" charset="-128"/>
                <a:cs typeface="Arial Unicode MS"/>
              </a:rPr>
              <a:t>ま</a:t>
            </a:r>
            <a:r>
              <a:rPr sz="800" spc="-25" dirty="0">
                <a:solidFill>
                  <a:srgbClr val="F7790F"/>
                </a:solidFill>
                <a:latin typeface="Meiryo" panose="020B0604030504040204" pitchFamily="34" charset="-128"/>
                <a:ea typeface="Meiryo" panose="020B0604030504040204" pitchFamily="34" charset="-128"/>
                <a:cs typeface="Arial Unicode MS"/>
              </a:rPr>
              <a:t>で</a:t>
            </a:r>
            <a:r>
              <a:rPr sz="800" spc="-60" dirty="0">
                <a:solidFill>
                  <a:srgbClr val="F7790F"/>
                </a:solidFill>
                <a:latin typeface="Meiryo" panose="020B0604030504040204" pitchFamily="34" charset="-128"/>
                <a:ea typeface="Meiryo" panose="020B0604030504040204" pitchFamily="34" charset="-128"/>
                <a:cs typeface="Arial Unicode MS"/>
              </a:rPr>
              <a:t>に</a:t>
            </a:r>
            <a:r>
              <a:rPr sz="800" spc="-50" dirty="0">
                <a:latin typeface="Meiryo" panose="020B0604030504040204" pitchFamily="34" charset="-128"/>
                <a:ea typeface="Meiryo" panose="020B0604030504040204" pitchFamily="34" charset="-128"/>
                <a:cs typeface="Arial Unicode MS"/>
              </a:rPr>
              <a:t>ご</a:t>
            </a:r>
            <a:r>
              <a:rPr sz="800" spc="-30" dirty="0">
                <a:latin typeface="Meiryo" panose="020B0604030504040204" pitchFamily="34" charset="-128"/>
                <a:ea typeface="Meiryo" panose="020B0604030504040204" pitchFamily="34" charset="-128"/>
                <a:cs typeface="Arial Unicode MS"/>
              </a:rPr>
              <a:t>入</a:t>
            </a:r>
            <a:r>
              <a:rPr sz="800" spc="-55" dirty="0">
                <a:latin typeface="Meiryo" panose="020B0604030504040204" pitchFamily="34" charset="-128"/>
                <a:ea typeface="Meiryo" panose="020B0604030504040204" pitchFamily="34" charset="-128"/>
                <a:cs typeface="Arial Unicode MS"/>
              </a:rPr>
              <a:t>稿</a:t>
            </a:r>
            <a:r>
              <a:rPr sz="800" spc="-85" dirty="0">
                <a:latin typeface="Meiryo" panose="020B0604030504040204" pitchFamily="34" charset="-128"/>
                <a:ea typeface="Meiryo" panose="020B0604030504040204" pitchFamily="34" charset="-128"/>
                <a:cs typeface="Arial Unicode MS"/>
              </a:rPr>
              <a:t>く</a:t>
            </a:r>
            <a:r>
              <a:rPr sz="800" spc="-55" dirty="0">
                <a:latin typeface="Meiryo" panose="020B0604030504040204" pitchFamily="34" charset="-128"/>
                <a:ea typeface="Meiryo" panose="020B0604030504040204" pitchFamily="34" charset="-128"/>
                <a:cs typeface="Arial Unicode MS"/>
              </a:rPr>
              <a:t>だ</a:t>
            </a:r>
            <a:r>
              <a:rPr sz="800" spc="-60" dirty="0">
                <a:latin typeface="Meiryo" panose="020B0604030504040204" pitchFamily="34" charset="-128"/>
                <a:ea typeface="Meiryo" panose="020B0604030504040204" pitchFamily="34" charset="-128"/>
                <a:cs typeface="Arial Unicode MS"/>
              </a:rPr>
              <a:t>さ</a:t>
            </a:r>
            <a:r>
              <a:rPr sz="800" dirty="0">
                <a:latin typeface="Meiryo" panose="020B0604030504040204" pitchFamily="34" charset="-128"/>
                <a:ea typeface="Meiryo" panose="020B0604030504040204" pitchFamily="34" charset="-128"/>
                <a:cs typeface="Arial Unicode MS"/>
              </a:rPr>
              <a:t>い</a:t>
            </a:r>
            <a:r>
              <a:rPr lang="ja-JP" altLang="en-US" sz="800" dirty="0">
                <a:latin typeface="Meiryo" panose="020B0604030504040204" pitchFamily="34" charset="-128"/>
                <a:ea typeface="Meiryo" panose="020B0604030504040204" pitchFamily="34" charset="-128"/>
                <a:cs typeface="Arial Unicode MS"/>
              </a:rPr>
              <a:t>。</a:t>
            </a:r>
            <a:endParaRPr lang="en-US" altLang="ja-JP" sz="800" dirty="0">
              <a:solidFill>
                <a:srgbClr val="FF0000"/>
              </a:solidFill>
              <a:latin typeface="Meiryo" panose="020B0604030504040204" pitchFamily="34" charset="-128"/>
              <a:ea typeface="Meiryo" panose="020B0604030504040204" pitchFamily="34" charset="-128"/>
              <a:cs typeface="Arial Unicode MS"/>
            </a:endParaRPr>
          </a:p>
          <a:p>
            <a:pPr marL="12700" marR="5080">
              <a:lnSpc>
                <a:spcPct val="125000"/>
              </a:lnSpc>
              <a:spcBef>
                <a:spcPts val="100"/>
              </a:spcBef>
            </a:pPr>
            <a:r>
              <a:rPr lang="en" altLang="ja-JP" sz="800" dirty="0">
                <a:solidFill>
                  <a:schemeClr val="tx1">
                    <a:lumMod val="75000"/>
                    <a:lumOff val="25000"/>
                  </a:schemeClr>
                </a:solidFill>
                <a:latin typeface="Meiryo" panose="020B0604030504040204" pitchFamily="34" charset="-128"/>
                <a:ea typeface="Meiryo" panose="020B0604030504040204" pitchFamily="34" charset="-128"/>
              </a:rPr>
              <a:t>※</a:t>
            </a:r>
            <a:r>
              <a:rPr lang="ja-JP" altLang="en" sz="800" dirty="0">
                <a:solidFill>
                  <a:schemeClr val="tx1">
                    <a:lumMod val="75000"/>
                    <a:lumOff val="25000"/>
                  </a:schemeClr>
                </a:solidFill>
                <a:latin typeface="Meiryo" panose="020B0604030504040204" pitchFamily="34" charset="-128"/>
                <a:ea typeface="Meiryo" panose="020B0604030504040204" pitchFamily="34" charset="-128"/>
              </a:rPr>
              <a:t>「</a:t>
            </a:r>
            <a:r>
              <a:rPr lang="en" altLang="ja-JP" sz="800" dirty="0">
                <a:solidFill>
                  <a:schemeClr val="tx1">
                    <a:lumMod val="75000"/>
                    <a:lumOff val="25000"/>
                  </a:schemeClr>
                </a:solidFill>
                <a:latin typeface="Meiryo" panose="020B0604030504040204" pitchFamily="34" charset="-128"/>
                <a:ea typeface="Meiryo" panose="020B0604030504040204" pitchFamily="34" charset="-128"/>
              </a:rPr>
              <a:t>Video Option</a:t>
            </a:r>
            <a:r>
              <a:rPr lang="ja-JP" altLang="en" sz="800" dirty="0">
                <a:solidFill>
                  <a:schemeClr val="tx1">
                    <a:lumMod val="75000"/>
                    <a:lumOff val="25000"/>
                  </a:schemeClr>
                </a:solidFill>
                <a:latin typeface="Meiryo" panose="020B0604030504040204" pitchFamily="34" charset="-128"/>
                <a:ea typeface="Meiryo" panose="020B0604030504040204" pitchFamily="34" charset="-128"/>
              </a:rPr>
              <a:t>」</a:t>
            </a:r>
            <a:r>
              <a:rPr lang="ja-JP" altLang="en-US" sz="800" dirty="0">
                <a:solidFill>
                  <a:schemeClr val="tx1">
                    <a:lumMod val="75000"/>
                    <a:lumOff val="25000"/>
                  </a:schemeClr>
                </a:solidFill>
                <a:latin typeface="Meiryo" panose="020B0604030504040204" pitchFamily="34" charset="-128"/>
                <a:ea typeface="Meiryo" panose="020B0604030504040204" pitchFamily="34" charset="-128"/>
              </a:rPr>
              <a:t>をご実施の場合は、動画も合わせてご入稿ください。</a:t>
            </a:r>
            <a:endParaRPr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11" name="object 13">
            <a:extLst>
              <a:ext uri="{FF2B5EF4-FFF2-40B4-BE49-F238E27FC236}">
                <a16:creationId xmlns:a16="http://schemas.microsoft.com/office/drawing/2014/main" id="{2DA7351D-6F72-E5DB-8CCF-520638F696BB}"/>
              </a:ext>
            </a:extLst>
          </p:cNvPr>
          <p:cNvSpPr txBox="1"/>
          <p:nvPr/>
        </p:nvSpPr>
        <p:spPr>
          <a:xfrm>
            <a:off x="933965" y="4167931"/>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6</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2" name="object 14">
            <a:extLst>
              <a:ext uri="{FF2B5EF4-FFF2-40B4-BE49-F238E27FC236}">
                <a16:creationId xmlns:a16="http://schemas.microsoft.com/office/drawing/2014/main" id="{C83886BB-74CA-EA87-FE0E-17046EB64077}"/>
              </a:ext>
            </a:extLst>
          </p:cNvPr>
          <p:cNvSpPr txBox="1"/>
          <p:nvPr/>
        </p:nvSpPr>
        <p:spPr>
          <a:xfrm>
            <a:off x="4070039" y="4730825"/>
            <a:ext cx="4572001" cy="135935"/>
          </a:xfrm>
          <a:prstGeom prst="rect">
            <a:avLst/>
          </a:prstGeom>
        </p:spPr>
        <p:txBody>
          <a:bodyPr vert="horz" wrap="square" lIns="0" tIns="12700" rIns="0" bIns="0" rtlCol="0">
            <a:spAutoFit/>
          </a:bodyPr>
          <a:lstStyle/>
          <a:p>
            <a:pPr marL="12699">
              <a:spcBef>
                <a:spcPts val="100"/>
              </a:spcBef>
            </a:pPr>
            <a:r>
              <a:rPr lang="en"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sz="800">
                <a:solidFill>
                  <a:srgbClr val="333333"/>
                </a:solidFill>
                <a:latin typeface="Meiryo" panose="020B0604030504040204" pitchFamily="34" charset="-128"/>
                <a:ea typeface="Meiryo" panose="020B0604030504040204" pitchFamily="34" charset="-128"/>
                <a:cs typeface="Arial Unicode MS"/>
              </a:rPr>
              <a:t>掲載開始</a:t>
            </a:r>
            <a:r>
              <a:rPr sz="800" spc="75">
                <a:solidFill>
                  <a:srgbClr val="333333"/>
                </a:solidFill>
                <a:latin typeface="Meiryo" panose="020B0604030504040204" pitchFamily="34" charset="-128"/>
                <a:ea typeface="Meiryo" panose="020B0604030504040204" pitchFamily="34" charset="-128"/>
                <a:cs typeface="Arial Unicode MS"/>
              </a:rPr>
              <a:t>8</a:t>
            </a:r>
            <a:r>
              <a:rPr sz="800">
                <a:solidFill>
                  <a:srgbClr val="333333"/>
                </a:solidFill>
                <a:latin typeface="Meiryo" panose="020B0604030504040204" pitchFamily="34" charset="-128"/>
                <a:ea typeface="Meiryo" panose="020B0604030504040204" pitchFamily="34" charset="-128"/>
                <a:cs typeface="Arial Unicode MS"/>
              </a:rPr>
              <a:t>営</a:t>
            </a:r>
            <a:r>
              <a:rPr sz="800" spc="-30">
                <a:solidFill>
                  <a:srgbClr val="333333"/>
                </a:solidFill>
                <a:latin typeface="Meiryo" panose="020B0604030504040204" pitchFamily="34" charset="-128"/>
                <a:ea typeface="Meiryo" panose="020B0604030504040204" pitchFamily="34" charset="-128"/>
                <a:cs typeface="Arial Unicode MS"/>
              </a:rPr>
              <a:t>業</a:t>
            </a:r>
            <a:r>
              <a:rPr sz="800" spc="-35">
                <a:solidFill>
                  <a:srgbClr val="333333"/>
                </a:solidFill>
                <a:latin typeface="Meiryo" panose="020B0604030504040204" pitchFamily="34" charset="-128"/>
                <a:ea typeface="Meiryo" panose="020B0604030504040204" pitchFamily="34" charset="-128"/>
                <a:cs typeface="Arial Unicode MS"/>
              </a:rPr>
              <a:t>日</a:t>
            </a:r>
            <a:r>
              <a:rPr sz="800" spc="-25">
                <a:solidFill>
                  <a:srgbClr val="333333"/>
                </a:solidFill>
                <a:latin typeface="Meiryo" panose="020B0604030504040204" pitchFamily="34" charset="-128"/>
                <a:ea typeface="Meiryo" panose="020B0604030504040204" pitchFamily="34" charset="-128"/>
                <a:cs typeface="Arial Unicode MS"/>
              </a:rPr>
              <a:t>前</a:t>
            </a:r>
            <a:r>
              <a:rPr sz="800" spc="-35">
                <a:solidFill>
                  <a:srgbClr val="333333"/>
                </a:solidFill>
                <a:latin typeface="Meiryo" panose="020B0604030504040204" pitchFamily="34" charset="-128"/>
                <a:ea typeface="Meiryo" panose="020B0604030504040204" pitchFamily="34" charset="-128"/>
                <a:cs typeface="Arial Unicode MS"/>
              </a:rPr>
              <a:t>ま</a:t>
            </a:r>
            <a:r>
              <a:rPr sz="800" spc="-25">
                <a:solidFill>
                  <a:srgbClr val="333333"/>
                </a:solidFill>
                <a:latin typeface="Meiryo" panose="020B0604030504040204" pitchFamily="34" charset="-128"/>
                <a:ea typeface="Meiryo" panose="020B0604030504040204" pitchFamily="34" charset="-128"/>
                <a:cs typeface="Arial Unicode MS"/>
              </a:rPr>
              <a:t>で</a:t>
            </a:r>
            <a:r>
              <a:rPr sz="800" spc="-30">
                <a:solidFill>
                  <a:srgbClr val="333333"/>
                </a:solidFill>
                <a:latin typeface="Meiryo" panose="020B0604030504040204" pitchFamily="34" charset="-128"/>
                <a:ea typeface="Meiryo" panose="020B0604030504040204" pitchFamily="34" charset="-128"/>
                <a:cs typeface="Arial Unicode MS"/>
              </a:rPr>
              <a:t>に</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、記事の初稿を提出いたします。</a:t>
            </a:r>
          </a:p>
        </p:txBody>
      </p:sp>
      <p:sp>
        <p:nvSpPr>
          <p:cNvPr id="13" name="object 15">
            <a:extLst>
              <a:ext uri="{FF2B5EF4-FFF2-40B4-BE49-F238E27FC236}">
                <a16:creationId xmlns:a16="http://schemas.microsoft.com/office/drawing/2014/main" id="{C9106502-E0A8-C045-783A-6BC44F4F79E2}"/>
              </a:ext>
            </a:extLst>
          </p:cNvPr>
          <p:cNvSpPr txBox="1"/>
          <p:nvPr/>
        </p:nvSpPr>
        <p:spPr>
          <a:xfrm>
            <a:off x="933965" y="4730737"/>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7</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4" name="object 16">
            <a:extLst>
              <a:ext uri="{FF2B5EF4-FFF2-40B4-BE49-F238E27FC236}">
                <a16:creationId xmlns:a16="http://schemas.microsoft.com/office/drawing/2014/main" id="{B66C3191-8635-8E94-F174-B536A417F568}"/>
              </a:ext>
            </a:extLst>
          </p:cNvPr>
          <p:cNvSpPr txBox="1"/>
          <p:nvPr/>
        </p:nvSpPr>
        <p:spPr>
          <a:xfrm>
            <a:off x="4070039" y="5061509"/>
            <a:ext cx="5184305" cy="135935"/>
          </a:xfrm>
          <a:prstGeom prst="rect">
            <a:avLst/>
          </a:prstGeom>
        </p:spPr>
        <p:txBody>
          <a:bodyPr vert="horz" wrap="square" lIns="0" tIns="12700" rIns="0" bIns="0" rtlCol="0">
            <a:spAutoFit/>
          </a:bodyPr>
          <a:lstStyle/>
          <a:p>
            <a:pPr marL="12699">
              <a:spcBef>
                <a:spcPts val="100"/>
              </a:spcBef>
            </a:pPr>
            <a:r>
              <a:rPr lang="en"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sz="800">
                <a:solidFill>
                  <a:srgbClr val="333333"/>
                </a:solidFill>
                <a:latin typeface="Meiryo" panose="020B0604030504040204" pitchFamily="34" charset="-128"/>
                <a:ea typeface="Meiryo" panose="020B0604030504040204" pitchFamily="34" charset="-128"/>
                <a:cs typeface="Arial Unicode MS"/>
              </a:rPr>
              <a:t>掲載開</a:t>
            </a:r>
            <a:r>
              <a:rPr sz="800" spc="5">
                <a:solidFill>
                  <a:srgbClr val="333333"/>
                </a:solidFill>
                <a:latin typeface="Meiryo" panose="020B0604030504040204" pitchFamily="34" charset="-128"/>
                <a:ea typeface="Meiryo" panose="020B0604030504040204" pitchFamily="34" charset="-128"/>
                <a:cs typeface="Arial Unicode MS"/>
              </a:rPr>
              <a:t>始</a:t>
            </a:r>
            <a:r>
              <a:rPr sz="800" spc="65">
                <a:solidFill>
                  <a:srgbClr val="333333"/>
                </a:solidFill>
                <a:latin typeface="Meiryo" panose="020B0604030504040204" pitchFamily="34" charset="-128"/>
                <a:ea typeface="Meiryo" panose="020B0604030504040204" pitchFamily="34" charset="-128"/>
                <a:cs typeface="Arial Unicode MS"/>
              </a:rPr>
              <a:t>6</a:t>
            </a:r>
            <a:r>
              <a:rPr sz="800">
                <a:solidFill>
                  <a:srgbClr val="333333"/>
                </a:solidFill>
                <a:latin typeface="Meiryo" panose="020B0604030504040204" pitchFamily="34" charset="-128"/>
                <a:ea typeface="Meiryo" panose="020B0604030504040204" pitchFamily="34" charset="-128"/>
                <a:cs typeface="Arial Unicode MS"/>
              </a:rPr>
              <a:t>営</a:t>
            </a:r>
            <a:r>
              <a:rPr sz="800" spc="-30">
                <a:solidFill>
                  <a:srgbClr val="333333"/>
                </a:solidFill>
                <a:latin typeface="Meiryo" panose="020B0604030504040204" pitchFamily="34" charset="-128"/>
                <a:ea typeface="Meiryo" panose="020B0604030504040204" pitchFamily="34" charset="-128"/>
                <a:cs typeface="Arial Unicode MS"/>
              </a:rPr>
              <a:t>業</a:t>
            </a:r>
            <a:r>
              <a:rPr sz="800" spc="-35">
                <a:solidFill>
                  <a:srgbClr val="333333"/>
                </a:solidFill>
                <a:latin typeface="Meiryo" panose="020B0604030504040204" pitchFamily="34" charset="-128"/>
                <a:ea typeface="Meiryo" panose="020B0604030504040204" pitchFamily="34" charset="-128"/>
                <a:cs typeface="Arial Unicode MS"/>
              </a:rPr>
              <a:t>日</a:t>
            </a:r>
            <a:r>
              <a:rPr sz="800" spc="-25">
                <a:solidFill>
                  <a:srgbClr val="333333"/>
                </a:solidFill>
                <a:latin typeface="Meiryo" panose="020B0604030504040204" pitchFamily="34" charset="-128"/>
                <a:ea typeface="Meiryo" panose="020B0604030504040204" pitchFamily="34" charset="-128"/>
                <a:cs typeface="Arial Unicode MS"/>
              </a:rPr>
              <a:t>前</a:t>
            </a:r>
            <a:r>
              <a:rPr sz="800" spc="-35">
                <a:solidFill>
                  <a:srgbClr val="333333"/>
                </a:solidFill>
                <a:latin typeface="Meiryo" panose="020B0604030504040204" pitchFamily="34" charset="-128"/>
                <a:ea typeface="Meiryo" panose="020B0604030504040204" pitchFamily="34" charset="-128"/>
                <a:cs typeface="Arial Unicode MS"/>
              </a:rPr>
              <a:t>ま</a:t>
            </a:r>
            <a:r>
              <a:rPr sz="800" spc="-25">
                <a:solidFill>
                  <a:srgbClr val="333333"/>
                </a:solidFill>
                <a:latin typeface="Meiryo" panose="020B0604030504040204" pitchFamily="34" charset="-128"/>
                <a:ea typeface="Meiryo" panose="020B0604030504040204" pitchFamily="34" charset="-128"/>
                <a:cs typeface="Arial Unicode MS"/>
              </a:rPr>
              <a:t>で</a:t>
            </a:r>
            <a:r>
              <a:rPr sz="800" spc="-30">
                <a:solidFill>
                  <a:srgbClr val="333333"/>
                </a:solidFill>
                <a:latin typeface="Meiryo" panose="020B0604030504040204" pitchFamily="34" charset="-128"/>
                <a:ea typeface="Meiryo" panose="020B0604030504040204" pitchFamily="34" charset="-128"/>
                <a:cs typeface="Arial Unicode MS"/>
              </a:rPr>
              <a:t>に</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、記事の初稿をお戻しいただきます。</a:t>
            </a:r>
          </a:p>
        </p:txBody>
      </p:sp>
      <p:sp>
        <p:nvSpPr>
          <p:cNvPr id="15" name="object 17">
            <a:extLst>
              <a:ext uri="{FF2B5EF4-FFF2-40B4-BE49-F238E27FC236}">
                <a16:creationId xmlns:a16="http://schemas.microsoft.com/office/drawing/2014/main" id="{9ED87EC0-7E92-1FE1-2E9B-17D819325FE7}"/>
              </a:ext>
            </a:extLst>
          </p:cNvPr>
          <p:cNvSpPr txBox="1"/>
          <p:nvPr/>
        </p:nvSpPr>
        <p:spPr>
          <a:xfrm>
            <a:off x="933965" y="5077838"/>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8</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6" name="object 18">
            <a:extLst>
              <a:ext uri="{FF2B5EF4-FFF2-40B4-BE49-F238E27FC236}">
                <a16:creationId xmlns:a16="http://schemas.microsoft.com/office/drawing/2014/main" id="{CF435207-DB26-B2B9-63E9-EDE110C13AB6}"/>
              </a:ext>
            </a:extLst>
          </p:cNvPr>
          <p:cNvSpPr txBox="1"/>
          <p:nvPr/>
        </p:nvSpPr>
        <p:spPr>
          <a:xfrm>
            <a:off x="4070039" y="5426060"/>
            <a:ext cx="4440159" cy="135935"/>
          </a:xfrm>
          <a:prstGeom prst="rect">
            <a:avLst/>
          </a:prstGeom>
        </p:spPr>
        <p:txBody>
          <a:bodyPr vert="horz" wrap="square" lIns="0" tIns="12700" rIns="0" bIns="0" rtlCol="0">
            <a:spAutoFit/>
          </a:bodyPr>
          <a:lstStyle/>
          <a:p>
            <a:pPr marL="12699">
              <a:spcBef>
                <a:spcPts val="100"/>
              </a:spcBef>
            </a:pPr>
            <a:r>
              <a:rPr lang="en"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sz="800">
                <a:solidFill>
                  <a:srgbClr val="333333"/>
                </a:solidFill>
                <a:latin typeface="Meiryo" panose="020B0604030504040204" pitchFamily="34" charset="-128"/>
                <a:ea typeface="Meiryo" panose="020B0604030504040204" pitchFamily="34" charset="-128"/>
                <a:cs typeface="Arial Unicode MS"/>
              </a:rPr>
              <a:t>掲載開</a:t>
            </a:r>
            <a:r>
              <a:rPr sz="800" spc="-5">
                <a:solidFill>
                  <a:srgbClr val="333333"/>
                </a:solidFill>
                <a:latin typeface="Meiryo" panose="020B0604030504040204" pitchFamily="34" charset="-128"/>
                <a:ea typeface="Meiryo" panose="020B0604030504040204" pitchFamily="34" charset="-128"/>
                <a:cs typeface="Arial Unicode MS"/>
              </a:rPr>
              <a:t>始</a:t>
            </a:r>
            <a:r>
              <a:rPr sz="800" spc="60">
                <a:solidFill>
                  <a:srgbClr val="333333"/>
                </a:solidFill>
                <a:latin typeface="Meiryo" panose="020B0604030504040204" pitchFamily="34" charset="-128"/>
                <a:ea typeface="Meiryo" panose="020B0604030504040204" pitchFamily="34" charset="-128"/>
                <a:cs typeface="Arial Unicode MS"/>
              </a:rPr>
              <a:t>4</a:t>
            </a:r>
            <a:r>
              <a:rPr sz="800">
                <a:solidFill>
                  <a:srgbClr val="333333"/>
                </a:solidFill>
                <a:latin typeface="Meiryo" panose="020B0604030504040204" pitchFamily="34" charset="-128"/>
                <a:ea typeface="Meiryo" panose="020B0604030504040204" pitchFamily="34" charset="-128"/>
                <a:cs typeface="Arial Unicode MS"/>
              </a:rPr>
              <a:t>営</a:t>
            </a:r>
            <a:r>
              <a:rPr sz="800" spc="-30">
                <a:solidFill>
                  <a:srgbClr val="333333"/>
                </a:solidFill>
                <a:latin typeface="Meiryo" panose="020B0604030504040204" pitchFamily="34" charset="-128"/>
                <a:ea typeface="Meiryo" panose="020B0604030504040204" pitchFamily="34" charset="-128"/>
                <a:cs typeface="Arial Unicode MS"/>
              </a:rPr>
              <a:t>業</a:t>
            </a:r>
            <a:r>
              <a:rPr sz="800" spc="-35">
                <a:solidFill>
                  <a:srgbClr val="333333"/>
                </a:solidFill>
                <a:latin typeface="Meiryo" panose="020B0604030504040204" pitchFamily="34" charset="-128"/>
                <a:ea typeface="Meiryo" panose="020B0604030504040204" pitchFamily="34" charset="-128"/>
                <a:cs typeface="Arial Unicode MS"/>
              </a:rPr>
              <a:t>日</a:t>
            </a:r>
            <a:r>
              <a:rPr sz="800" spc="-25">
                <a:solidFill>
                  <a:srgbClr val="333333"/>
                </a:solidFill>
                <a:latin typeface="Meiryo" panose="020B0604030504040204" pitchFamily="34" charset="-128"/>
                <a:ea typeface="Meiryo" panose="020B0604030504040204" pitchFamily="34" charset="-128"/>
                <a:cs typeface="Arial Unicode MS"/>
              </a:rPr>
              <a:t>前</a:t>
            </a:r>
            <a:r>
              <a:rPr sz="800" spc="-35">
                <a:solidFill>
                  <a:srgbClr val="333333"/>
                </a:solidFill>
                <a:latin typeface="Meiryo" panose="020B0604030504040204" pitchFamily="34" charset="-128"/>
                <a:ea typeface="Meiryo" panose="020B0604030504040204" pitchFamily="34" charset="-128"/>
                <a:cs typeface="Arial Unicode MS"/>
              </a:rPr>
              <a:t>ま</a:t>
            </a:r>
            <a:r>
              <a:rPr sz="800" spc="-25">
                <a:solidFill>
                  <a:srgbClr val="333333"/>
                </a:solidFill>
                <a:latin typeface="Meiryo" panose="020B0604030504040204" pitchFamily="34" charset="-128"/>
                <a:ea typeface="Meiryo" panose="020B0604030504040204" pitchFamily="34" charset="-128"/>
                <a:cs typeface="Arial Unicode MS"/>
              </a:rPr>
              <a:t>で</a:t>
            </a:r>
            <a:r>
              <a:rPr sz="800" spc="-50">
                <a:solidFill>
                  <a:srgbClr val="333333"/>
                </a:solidFill>
                <a:latin typeface="Meiryo" panose="020B0604030504040204" pitchFamily="34" charset="-128"/>
                <a:ea typeface="Meiryo" panose="020B0604030504040204" pitchFamily="34" charset="-128"/>
                <a:cs typeface="Arial Unicode MS"/>
              </a:rPr>
              <a:t>に</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、記事の修正稿を提出いたします。</a:t>
            </a:r>
          </a:p>
        </p:txBody>
      </p:sp>
      <p:sp>
        <p:nvSpPr>
          <p:cNvPr id="17" name="object 19">
            <a:extLst>
              <a:ext uri="{FF2B5EF4-FFF2-40B4-BE49-F238E27FC236}">
                <a16:creationId xmlns:a16="http://schemas.microsoft.com/office/drawing/2014/main" id="{E4F3697B-121D-1064-6294-9CC64EA580BE}"/>
              </a:ext>
            </a:extLst>
          </p:cNvPr>
          <p:cNvSpPr txBox="1"/>
          <p:nvPr/>
        </p:nvSpPr>
        <p:spPr>
          <a:xfrm>
            <a:off x="933965" y="5446280"/>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9</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8" name="object 20">
            <a:extLst>
              <a:ext uri="{FF2B5EF4-FFF2-40B4-BE49-F238E27FC236}">
                <a16:creationId xmlns:a16="http://schemas.microsoft.com/office/drawing/2014/main" id="{830DEF69-EEDA-07E7-3FA0-28C79BBA6524}"/>
              </a:ext>
            </a:extLst>
          </p:cNvPr>
          <p:cNvSpPr txBox="1"/>
          <p:nvPr/>
        </p:nvSpPr>
        <p:spPr>
          <a:xfrm>
            <a:off x="4070039" y="5804374"/>
            <a:ext cx="4960807" cy="135935"/>
          </a:xfrm>
          <a:prstGeom prst="rect">
            <a:avLst/>
          </a:prstGeom>
        </p:spPr>
        <p:txBody>
          <a:bodyPr vert="horz" wrap="square" lIns="0" tIns="12700" rIns="0" bIns="0" rtlCol="0">
            <a:spAutoFit/>
          </a:bodyPr>
          <a:lstStyle/>
          <a:p>
            <a:pPr marL="12699">
              <a:spcBef>
                <a:spcPts val="100"/>
              </a:spcBef>
            </a:pPr>
            <a:r>
              <a:rPr lang="en"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sz="800">
                <a:solidFill>
                  <a:srgbClr val="333333"/>
                </a:solidFill>
                <a:latin typeface="Meiryo" panose="020B0604030504040204" pitchFamily="34" charset="-128"/>
                <a:ea typeface="Meiryo" panose="020B0604030504040204" pitchFamily="34" charset="-128"/>
                <a:cs typeface="Arial Unicode MS"/>
              </a:rPr>
              <a:t>掲載開</a:t>
            </a:r>
            <a:r>
              <a:rPr sz="800" spc="-15">
                <a:solidFill>
                  <a:srgbClr val="333333"/>
                </a:solidFill>
                <a:latin typeface="Meiryo" panose="020B0604030504040204" pitchFamily="34" charset="-128"/>
                <a:ea typeface="Meiryo" panose="020B0604030504040204" pitchFamily="34" charset="-128"/>
                <a:cs typeface="Arial Unicode MS"/>
              </a:rPr>
              <a:t>始</a:t>
            </a:r>
            <a:r>
              <a:rPr sz="800" spc="65">
                <a:solidFill>
                  <a:srgbClr val="333333"/>
                </a:solidFill>
                <a:latin typeface="Meiryo" panose="020B0604030504040204" pitchFamily="34" charset="-128"/>
                <a:ea typeface="Meiryo" panose="020B0604030504040204" pitchFamily="34" charset="-128"/>
                <a:cs typeface="Arial Unicode MS"/>
              </a:rPr>
              <a:t>2</a:t>
            </a:r>
            <a:r>
              <a:rPr sz="800">
                <a:solidFill>
                  <a:srgbClr val="333333"/>
                </a:solidFill>
                <a:latin typeface="Meiryo" panose="020B0604030504040204" pitchFamily="34" charset="-128"/>
                <a:ea typeface="Meiryo" panose="020B0604030504040204" pitchFamily="34" charset="-128"/>
                <a:cs typeface="Arial Unicode MS"/>
              </a:rPr>
              <a:t>営</a:t>
            </a:r>
            <a:r>
              <a:rPr sz="800" spc="-30">
                <a:solidFill>
                  <a:srgbClr val="333333"/>
                </a:solidFill>
                <a:latin typeface="Meiryo" panose="020B0604030504040204" pitchFamily="34" charset="-128"/>
                <a:ea typeface="Meiryo" panose="020B0604030504040204" pitchFamily="34" charset="-128"/>
                <a:cs typeface="Arial Unicode MS"/>
              </a:rPr>
              <a:t>業</a:t>
            </a:r>
            <a:r>
              <a:rPr sz="800" spc="-35">
                <a:solidFill>
                  <a:srgbClr val="333333"/>
                </a:solidFill>
                <a:latin typeface="Meiryo" panose="020B0604030504040204" pitchFamily="34" charset="-128"/>
                <a:ea typeface="Meiryo" panose="020B0604030504040204" pitchFamily="34" charset="-128"/>
                <a:cs typeface="Arial Unicode MS"/>
              </a:rPr>
              <a:t>日</a:t>
            </a:r>
            <a:r>
              <a:rPr sz="800" spc="-25">
                <a:solidFill>
                  <a:srgbClr val="333333"/>
                </a:solidFill>
                <a:latin typeface="Meiryo" panose="020B0604030504040204" pitchFamily="34" charset="-128"/>
                <a:ea typeface="Meiryo" panose="020B0604030504040204" pitchFamily="34" charset="-128"/>
                <a:cs typeface="Arial Unicode MS"/>
              </a:rPr>
              <a:t>前</a:t>
            </a:r>
            <a:r>
              <a:rPr sz="800" spc="-35">
                <a:solidFill>
                  <a:srgbClr val="333333"/>
                </a:solidFill>
                <a:latin typeface="Meiryo" panose="020B0604030504040204" pitchFamily="34" charset="-128"/>
                <a:ea typeface="Meiryo" panose="020B0604030504040204" pitchFamily="34" charset="-128"/>
                <a:cs typeface="Arial Unicode MS"/>
              </a:rPr>
              <a:t>ま</a:t>
            </a:r>
            <a:r>
              <a:rPr sz="800" spc="-25">
                <a:solidFill>
                  <a:srgbClr val="333333"/>
                </a:solidFill>
                <a:latin typeface="Meiryo" panose="020B0604030504040204" pitchFamily="34" charset="-128"/>
                <a:ea typeface="Meiryo" panose="020B0604030504040204" pitchFamily="34" charset="-128"/>
                <a:cs typeface="Arial Unicode MS"/>
              </a:rPr>
              <a:t>でに</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、記事の配信内容を</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FIX</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します。</a:t>
            </a:r>
          </a:p>
        </p:txBody>
      </p:sp>
      <p:sp>
        <p:nvSpPr>
          <p:cNvPr id="19" name="object 22">
            <a:extLst>
              <a:ext uri="{FF2B5EF4-FFF2-40B4-BE49-F238E27FC236}">
                <a16:creationId xmlns:a16="http://schemas.microsoft.com/office/drawing/2014/main" id="{E182513A-B9A2-0694-91F7-E38F0B2BA5D6}"/>
              </a:ext>
            </a:extLst>
          </p:cNvPr>
          <p:cNvSpPr txBox="1"/>
          <p:nvPr/>
        </p:nvSpPr>
        <p:spPr>
          <a:xfrm>
            <a:off x="4070039" y="6156664"/>
            <a:ext cx="2777507" cy="135935"/>
          </a:xfrm>
          <a:prstGeom prst="rect">
            <a:avLst/>
          </a:prstGeom>
        </p:spPr>
        <p:txBody>
          <a:bodyPr vert="horz" wrap="square" lIns="0" tIns="12700" rIns="0" bIns="0" rtlCol="0">
            <a:spAutoFit/>
          </a:bodyPr>
          <a:lstStyle/>
          <a:p>
            <a:pPr marL="12700">
              <a:spcBef>
                <a:spcPts val="100"/>
              </a:spcBef>
            </a:pPr>
            <a:r>
              <a:rPr sz="800" dirty="0" err="1">
                <a:solidFill>
                  <a:srgbClr val="333333"/>
                </a:solidFill>
                <a:latin typeface="Meiryo" panose="020B0604030504040204" pitchFamily="34" charset="-128"/>
                <a:ea typeface="Meiryo" panose="020B0604030504040204" pitchFamily="34" charset="-128"/>
                <a:cs typeface="Arial Unicode MS"/>
              </a:rPr>
              <a:t>各</a:t>
            </a:r>
            <a:r>
              <a:rPr sz="800" spc="-10" dirty="0" err="1">
                <a:solidFill>
                  <a:srgbClr val="333333"/>
                </a:solidFill>
                <a:latin typeface="Meiryo" panose="020B0604030504040204" pitchFamily="34" charset="-128"/>
                <a:ea typeface="Meiryo" panose="020B0604030504040204" pitchFamily="34" charset="-128"/>
                <a:cs typeface="Arial Unicode MS"/>
              </a:rPr>
              <a:t>枠</a:t>
            </a:r>
            <a:r>
              <a:rPr sz="800" dirty="0" err="1">
                <a:solidFill>
                  <a:srgbClr val="333333"/>
                </a:solidFill>
                <a:latin typeface="Meiryo" panose="020B0604030504040204" pitchFamily="34" charset="-128"/>
                <a:ea typeface="Meiryo" panose="020B0604030504040204" pitchFamily="34" charset="-128"/>
                <a:cs typeface="Arial Unicode MS"/>
              </a:rPr>
              <a:t>所</a:t>
            </a:r>
            <a:r>
              <a:rPr sz="800" spc="-40" dirty="0" err="1">
                <a:solidFill>
                  <a:srgbClr val="333333"/>
                </a:solidFill>
                <a:latin typeface="Meiryo" panose="020B0604030504040204" pitchFamily="34" charset="-128"/>
                <a:ea typeface="Meiryo" panose="020B0604030504040204" pitchFamily="34" charset="-128"/>
                <a:cs typeface="Arial Unicode MS"/>
              </a:rPr>
              <a:t>定</a:t>
            </a:r>
            <a:r>
              <a:rPr sz="800" spc="-30" dirty="0" err="1">
                <a:solidFill>
                  <a:srgbClr val="333333"/>
                </a:solidFill>
                <a:latin typeface="Meiryo" panose="020B0604030504040204" pitchFamily="34" charset="-128"/>
                <a:ea typeface="Meiryo" panose="020B0604030504040204" pitchFamily="34" charset="-128"/>
                <a:cs typeface="Arial Unicode MS"/>
              </a:rPr>
              <a:t>日</a:t>
            </a:r>
            <a:r>
              <a:rPr sz="800" spc="-55" dirty="0" err="1">
                <a:solidFill>
                  <a:srgbClr val="333333"/>
                </a:solidFill>
                <a:latin typeface="Meiryo" panose="020B0604030504040204" pitchFamily="34" charset="-128"/>
                <a:ea typeface="Meiryo" panose="020B0604030504040204" pitchFamily="34" charset="-128"/>
                <a:cs typeface="Arial Unicode MS"/>
              </a:rPr>
              <a:t>時</a:t>
            </a:r>
            <a:r>
              <a:rPr sz="800" spc="-100" dirty="0" err="1">
                <a:solidFill>
                  <a:srgbClr val="333333"/>
                </a:solidFill>
                <a:latin typeface="Meiryo" panose="020B0604030504040204" pitchFamily="34" charset="-128"/>
                <a:ea typeface="Meiryo" panose="020B0604030504040204" pitchFamily="34" charset="-128"/>
                <a:cs typeface="Arial Unicode MS"/>
              </a:rPr>
              <a:t>よ</a:t>
            </a:r>
            <a:r>
              <a:rPr sz="800" spc="-55" dirty="0" err="1">
                <a:solidFill>
                  <a:srgbClr val="333333"/>
                </a:solidFill>
                <a:latin typeface="Meiryo" panose="020B0604030504040204" pitchFamily="34" charset="-128"/>
                <a:ea typeface="Meiryo" panose="020B0604030504040204" pitchFamily="34" charset="-128"/>
                <a:cs typeface="Arial Unicode MS"/>
              </a:rPr>
              <a:t>り</a:t>
            </a:r>
            <a:r>
              <a:rPr sz="800" dirty="0" err="1">
                <a:solidFill>
                  <a:srgbClr val="333333"/>
                </a:solidFill>
                <a:latin typeface="Meiryo" panose="020B0604030504040204" pitchFamily="34" charset="-128"/>
                <a:ea typeface="Meiryo" panose="020B0604030504040204" pitchFamily="34" charset="-128"/>
                <a:cs typeface="Arial Unicode MS"/>
              </a:rPr>
              <a:t>掲</a:t>
            </a:r>
            <a:r>
              <a:rPr sz="800" spc="-20" dirty="0" err="1">
                <a:solidFill>
                  <a:srgbClr val="333333"/>
                </a:solidFill>
                <a:latin typeface="Meiryo" panose="020B0604030504040204" pitchFamily="34" charset="-128"/>
                <a:ea typeface="Meiryo" panose="020B0604030504040204" pitchFamily="34" charset="-128"/>
                <a:cs typeface="Arial Unicode MS"/>
              </a:rPr>
              <a:t>載</a:t>
            </a:r>
            <a:r>
              <a:rPr sz="800" spc="-30" dirty="0" err="1">
                <a:solidFill>
                  <a:srgbClr val="333333"/>
                </a:solidFill>
                <a:latin typeface="Meiryo" panose="020B0604030504040204" pitchFamily="34" charset="-128"/>
                <a:ea typeface="Meiryo" panose="020B0604030504040204" pitchFamily="34" charset="-128"/>
                <a:cs typeface="Arial Unicode MS"/>
              </a:rPr>
              <a:t>を</a:t>
            </a:r>
            <a:r>
              <a:rPr sz="800" dirty="0" err="1">
                <a:solidFill>
                  <a:srgbClr val="333333"/>
                </a:solidFill>
                <a:latin typeface="Meiryo" panose="020B0604030504040204" pitchFamily="34" charset="-128"/>
                <a:ea typeface="Meiryo" panose="020B0604030504040204" pitchFamily="34" charset="-128"/>
                <a:cs typeface="Arial Unicode MS"/>
              </a:rPr>
              <a:t>開</a:t>
            </a:r>
            <a:r>
              <a:rPr sz="800" spc="-20" dirty="0" err="1">
                <a:solidFill>
                  <a:srgbClr val="333333"/>
                </a:solidFill>
                <a:latin typeface="Meiryo" panose="020B0604030504040204" pitchFamily="34" charset="-128"/>
                <a:ea typeface="Meiryo" panose="020B0604030504040204" pitchFamily="34" charset="-128"/>
                <a:cs typeface="Arial Unicode MS"/>
              </a:rPr>
              <a:t>始</a:t>
            </a:r>
            <a:r>
              <a:rPr sz="800" spc="-40" dirty="0" err="1">
                <a:solidFill>
                  <a:srgbClr val="333333"/>
                </a:solidFill>
                <a:latin typeface="Meiryo" panose="020B0604030504040204" pitchFamily="34" charset="-128"/>
                <a:ea typeface="Meiryo" panose="020B0604030504040204" pitchFamily="34" charset="-128"/>
                <a:cs typeface="Arial Unicode MS"/>
              </a:rPr>
              <a:t>い</a:t>
            </a:r>
            <a:r>
              <a:rPr sz="800" spc="-80" dirty="0" err="1">
                <a:solidFill>
                  <a:srgbClr val="333333"/>
                </a:solidFill>
                <a:latin typeface="Meiryo" panose="020B0604030504040204" pitchFamily="34" charset="-128"/>
                <a:ea typeface="Meiryo" panose="020B0604030504040204" pitchFamily="34" charset="-128"/>
                <a:cs typeface="Arial Unicode MS"/>
              </a:rPr>
              <a:t>た</a:t>
            </a:r>
            <a:r>
              <a:rPr sz="800" spc="-85" dirty="0" err="1">
                <a:solidFill>
                  <a:srgbClr val="333333"/>
                </a:solidFill>
                <a:latin typeface="Meiryo" panose="020B0604030504040204" pitchFamily="34" charset="-128"/>
                <a:ea typeface="Meiryo" panose="020B0604030504040204" pitchFamily="34" charset="-128"/>
                <a:cs typeface="Arial Unicode MS"/>
              </a:rPr>
              <a:t>し</a:t>
            </a:r>
            <a:r>
              <a:rPr sz="800" spc="-35" dirty="0" err="1">
                <a:solidFill>
                  <a:srgbClr val="333333"/>
                </a:solidFill>
                <a:latin typeface="Meiryo" panose="020B0604030504040204" pitchFamily="34" charset="-128"/>
                <a:ea typeface="Meiryo" panose="020B0604030504040204" pitchFamily="34" charset="-128"/>
                <a:cs typeface="Arial Unicode MS"/>
              </a:rPr>
              <a:t>ま</a:t>
            </a:r>
            <a:r>
              <a:rPr sz="800" dirty="0" err="1">
                <a:solidFill>
                  <a:srgbClr val="333333"/>
                </a:solidFill>
                <a:latin typeface="Meiryo" panose="020B0604030504040204" pitchFamily="34" charset="-128"/>
                <a:ea typeface="Meiryo" panose="020B0604030504040204" pitchFamily="34" charset="-128"/>
                <a:cs typeface="Arial Unicode MS"/>
              </a:rPr>
              <a:t>す</a:t>
            </a:r>
            <a:r>
              <a:rPr sz="800" dirty="0">
                <a:solidFill>
                  <a:srgbClr val="333333"/>
                </a:solidFill>
                <a:latin typeface="Meiryo" panose="020B0604030504040204" pitchFamily="34" charset="-128"/>
                <a:ea typeface="Meiryo" panose="020B0604030504040204" pitchFamily="34" charset="-128"/>
                <a:cs typeface="Arial Unicode MS"/>
              </a:rPr>
              <a:t>。</a:t>
            </a:r>
            <a:endParaRPr sz="800" dirty="0">
              <a:latin typeface="Meiryo" panose="020B0604030504040204" pitchFamily="34" charset="-128"/>
              <a:ea typeface="Meiryo" panose="020B0604030504040204" pitchFamily="34" charset="-128"/>
              <a:cs typeface="Arial Unicode MS"/>
            </a:endParaRPr>
          </a:p>
        </p:txBody>
      </p:sp>
      <p:sp>
        <p:nvSpPr>
          <p:cNvPr id="20" name="object 23">
            <a:extLst>
              <a:ext uri="{FF2B5EF4-FFF2-40B4-BE49-F238E27FC236}">
                <a16:creationId xmlns:a16="http://schemas.microsoft.com/office/drawing/2014/main" id="{728DFAED-41EE-706C-8EE0-F032AA77EFB1}"/>
              </a:ext>
            </a:extLst>
          </p:cNvPr>
          <p:cNvSpPr txBox="1"/>
          <p:nvPr/>
        </p:nvSpPr>
        <p:spPr>
          <a:xfrm>
            <a:off x="1580208" y="2328879"/>
            <a:ext cx="2802225" cy="654025"/>
          </a:xfrm>
          <a:prstGeom prst="rect">
            <a:avLst/>
          </a:prstGeom>
        </p:spPr>
        <p:txBody>
          <a:bodyPr vert="horz" wrap="square" lIns="0" tIns="12700" rIns="0" bIns="0" rtlCol="0">
            <a:spAutoFit/>
          </a:bodyPr>
          <a:lstStyle/>
          <a:p>
            <a:pPr marL="12700">
              <a:spcBef>
                <a:spcPts val="100"/>
              </a:spcBef>
            </a:pPr>
            <a:r>
              <a:rPr sz="1600" b="1" spc="15" dirty="0" err="1">
                <a:solidFill>
                  <a:srgbClr val="002060"/>
                </a:solidFill>
                <a:latin typeface="Meiryo" panose="020B0604030504040204" pitchFamily="34" charset="-128"/>
                <a:ea typeface="Meiryo" panose="020B0604030504040204" pitchFamily="34" charset="-128"/>
                <a:cs typeface="HiraMinProN-W6"/>
              </a:rPr>
              <a:t>審査</a:t>
            </a:r>
            <a:endParaRPr lang="en-US" sz="1600" b="1" spc="15" dirty="0">
              <a:solidFill>
                <a:srgbClr val="002060"/>
              </a:solidFill>
              <a:latin typeface="Meiryo" panose="020B0604030504040204" pitchFamily="34" charset="-128"/>
              <a:ea typeface="Meiryo" panose="020B0604030504040204" pitchFamily="34" charset="-128"/>
              <a:cs typeface="HiraMinProN-W6"/>
            </a:endParaRPr>
          </a:p>
          <a:p>
            <a:pPr marL="12700">
              <a:spcBef>
                <a:spcPts val="100"/>
              </a:spcBef>
            </a:pPr>
            <a:r>
              <a:rPr lang="en-US" sz="1200" b="1" spc="15" dirty="0">
                <a:solidFill>
                  <a:srgbClr val="002060"/>
                </a:solidFill>
                <a:latin typeface="Meiryo" panose="020B0604030504040204" pitchFamily="34" charset="-128"/>
                <a:ea typeface="Meiryo" panose="020B0604030504040204" pitchFamily="34" charset="-128"/>
                <a:cs typeface="HiraMinProN-W6"/>
              </a:rPr>
              <a:t>(</a:t>
            </a:r>
            <a:r>
              <a:rPr lang="en-US" altLang="ja-JP" sz="1200" b="1" spc="15" dirty="0">
                <a:solidFill>
                  <a:srgbClr val="002060"/>
                </a:solidFill>
                <a:latin typeface="Meiryo" panose="020B0604030504040204" pitchFamily="34" charset="-128"/>
                <a:ea typeface="Meiryo" panose="020B0604030504040204" pitchFamily="34" charset="-128"/>
                <a:cs typeface="HiraMinProN-W6"/>
              </a:rPr>
              <a:t>DS</a:t>
            </a:r>
            <a:r>
              <a:rPr lang="ja-JP" altLang="en-US" sz="1200" b="1" spc="15" dirty="0">
                <a:solidFill>
                  <a:srgbClr val="002060"/>
                </a:solidFill>
                <a:latin typeface="Meiryo" panose="020B0604030504040204" pitchFamily="34" charset="-128"/>
                <a:ea typeface="Meiryo" panose="020B0604030504040204" pitchFamily="34" charset="-128"/>
                <a:cs typeface="HiraMinProN-W6"/>
              </a:rPr>
              <a:t>掲載における　</a:t>
            </a:r>
            <a:endParaRPr lang="en-US" altLang="ja-JP" sz="1200" b="1" spc="15" dirty="0">
              <a:solidFill>
                <a:srgbClr val="002060"/>
              </a:solidFill>
              <a:latin typeface="Meiryo" panose="020B0604030504040204" pitchFamily="34" charset="-128"/>
              <a:ea typeface="Meiryo" panose="020B0604030504040204" pitchFamily="34" charset="-128"/>
              <a:cs typeface="HiraMinProN-W6"/>
            </a:endParaRPr>
          </a:p>
          <a:p>
            <a:pPr marL="12700">
              <a:spcBef>
                <a:spcPts val="100"/>
              </a:spcBef>
            </a:pPr>
            <a:r>
              <a:rPr lang="ja-JP" altLang="en-US" sz="1200" b="1" spc="15" dirty="0">
                <a:solidFill>
                  <a:srgbClr val="002060"/>
                </a:solidFill>
                <a:latin typeface="Meiryo" panose="020B0604030504040204" pitchFamily="34" charset="-128"/>
                <a:ea typeface="Meiryo" panose="020B0604030504040204" pitchFamily="34" charset="-128"/>
                <a:cs typeface="HiraMinProN-W6"/>
              </a:rPr>
              <a:t>       企業・商材可否</a:t>
            </a:r>
            <a:r>
              <a:rPr lang="en-US" altLang="ja-JP" sz="1200" b="1" spc="15" dirty="0">
                <a:solidFill>
                  <a:srgbClr val="002060"/>
                </a:solidFill>
                <a:latin typeface="Meiryo" panose="020B0604030504040204" pitchFamily="34" charset="-128"/>
                <a:ea typeface="Meiryo" panose="020B0604030504040204" pitchFamily="34" charset="-128"/>
                <a:cs typeface="HiraMinProN-W6"/>
              </a:rPr>
              <a:t>/</a:t>
            </a:r>
            <a:r>
              <a:rPr lang="ja-JP" altLang="en-US" sz="1200" b="1" spc="15" dirty="0">
                <a:solidFill>
                  <a:srgbClr val="002060"/>
                </a:solidFill>
                <a:latin typeface="Meiryo" panose="020B0604030504040204" pitchFamily="34" charset="-128"/>
                <a:ea typeface="Meiryo" panose="020B0604030504040204" pitchFamily="34" charset="-128"/>
                <a:cs typeface="HiraMinProN-W6"/>
              </a:rPr>
              <a:t>制作可否</a:t>
            </a:r>
            <a:r>
              <a:rPr lang="en-US" altLang="ja-JP" sz="1200" b="1" spc="15" dirty="0">
                <a:solidFill>
                  <a:srgbClr val="002060"/>
                </a:solidFill>
                <a:latin typeface="Meiryo" panose="020B0604030504040204" pitchFamily="34" charset="-128"/>
                <a:ea typeface="Meiryo" panose="020B0604030504040204" pitchFamily="34" charset="-128"/>
                <a:cs typeface="HiraMinProN-W6"/>
              </a:rPr>
              <a:t>)</a:t>
            </a:r>
            <a:endParaRPr sz="1200" b="1" dirty="0">
              <a:solidFill>
                <a:srgbClr val="002060"/>
              </a:solidFill>
              <a:latin typeface="Meiryo" panose="020B0604030504040204" pitchFamily="34" charset="-128"/>
              <a:ea typeface="Meiryo" panose="020B0604030504040204" pitchFamily="34" charset="-128"/>
              <a:cs typeface="HiraMinProN-W6"/>
            </a:endParaRPr>
          </a:p>
        </p:txBody>
      </p:sp>
      <p:sp>
        <p:nvSpPr>
          <p:cNvPr id="21" name="object 24">
            <a:extLst>
              <a:ext uri="{FF2B5EF4-FFF2-40B4-BE49-F238E27FC236}">
                <a16:creationId xmlns:a16="http://schemas.microsoft.com/office/drawing/2014/main" id="{57ED0C47-0EBB-6855-A9A6-473F1BA22F2E}"/>
              </a:ext>
            </a:extLst>
          </p:cNvPr>
          <p:cNvSpPr txBox="1"/>
          <p:nvPr/>
        </p:nvSpPr>
        <p:spPr>
          <a:xfrm>
            <a:off x="1580208" y="3184153"/>
            <a:ext cx="2421438" cy="259045"/>
          </a:xfrm>
          <a:prstGeom prst="rect">
            <a:avLst/>
          </a:prstGeom>
        </p:spPr>
        <p:txBody>
          <a:bodyPr vert="horz" wrap="square" lIns="0" tIns="12700" rIns="0" bIns="0" rtlCol="0">
            <a:spAutoFit/>
          </a:bodyPr>
          <a:lstStyle/>
          <a:p>
            <a:pPr marL="12700">
              <a:spcBef>
                <a:spcPts val="100"/>
              </a:spcBef>
            </a:pPr>
            <a:r>
              <a:rPr sz="1600" b="1" spc="-85" dirty="0" err="1">
                <a:solidFill>
                  <a:srgbClr val="002060"/>
                </a:solidFill>
                <a:latin typeface="Meiryo" panose="020B0604030504040204" pitchFamily="34" charset="-128"/>
                <a:ea typeface="Meiryo" panose="020B0604030504040204" pitchFamily="34" charset="-128"/>
                <a:cs typeface="HiraMinProN-W6"/>
              </a:rPr>
              <a:t>空</a:t>
            </a:r>
            <a:r>
              <a:rPr sz="1600" b="1" spc="-70" dirty="0" err="1">
                <a:solidFill>
                  <a:srgbClr val="002060"/>
                </a:solidFill>
                <a:latin typeface="Meiryo" panose="020B0604030504040204" pitchFamily="34" charset="-128"/>
                <a:ea typeface="Meiryo" panose="020B0604030504040204" pitchFamily="34" charset="-128"/>
                <a:cs typeface="HiraMinProN-W6"/>
              </a:rPr>
              <a:t>き</a:t>
            </a:r>
            <a:r>
              <a:rPr sz="1600" b="1" spc="5" dirty="0" err="1">
                <a:solidFill>
                  <a:srgbClr val="002060"/>
                </a:solidFill>
                <a:latin typeface="Meiryo" panose="020B0604030504040204" pitchFamily="34" charset="-128"/>
                <a:ea typeface="Meiryo" panose="020B0604030504040204" pitchFamily="34" charset="-128"/>
                <a:cs typeface="HiraMinProN-W6"/>
              </a:rPr>
              <a:t>枠確</a:t>
            </a:r>
            <a:r>
              <a:rPr sz="1600" b="1" dirty="0" err="1">
                <a:solidFill>
                  <a:srgbClr val="002060"/>
                </a:solidFill>
                <a:latin typeface="Meiryo" panose="020B0604030504040204" pitchFamily="34" charset="-128"/>
                <a:ea typeface="Meiryo" panose="020B0604030504040204" pitchFamily="34" charset="-128"/>
                <a:cs typeface="HiraMinProN-W6"/>
              </a:rPr>
              <a:t>認</a:t>
            </a:r>
            <a:r>
              <a:rPr lang="ja-JP" altLang="en-US" sz="1600" b="1" dirty="0">
                <a:solidFill>
                  <a:srgbClr val="002060"/>
                </a:solidFill>
                <a:latin typeface="Meiryo" panose="020B0604030504040204" pitchFamily="34" charset="-128"/>
                <a:ea typeface="Meiryo" panose="020B0604030504040204" pitchFamily="34" charset="-128"/>
                <a:cs typeface="HiraMinProN-W6"/>
              </a:rPr>
              <a:t>・仮押さえ</a:t>
            </a:r>
            <a:endParaRPr sz="1600" b="1" dirty="0">
              <a:solidFill>
                <a:srgbClr val="002060"/>
              </a:solidFill>
              <a:latin typeface="Meiryo" panose="020B0604030504040204" pitchFamily="34" charset="-128"/>
              <a:ea typeface="Meiryo" panose="020B0604030504040204" pitchFamily="34" charset="-128"/>
              <a:cs typeface="HiraMinProN-W6"/>
            </a:endParaRPr>
          </a:p>
        </p:txBody>
      </p:sp>
      <p:sp>
        <p:nvSpPr>
          <p:cNvPr id="22" name="object 25">
            <a:extLst>
              <a:ext uri="{FF2B5EF4-FFF2-40B4-BE49-F238E27FC236}">
                <a16:creationId xmlns:a16="http://schemas.microsoft.com/office/drawing/2014/main" id="{88E53684-20F6-609C-02AE-CA26A25216FF}"/>
              </a:ext>
            </a:extLst>
          </p:cNvPr>
          <p:cNvSpPr txBox="1"/>
          <p:nvPr/>
        </p:nvSpPr>
        <p:spPr>
          <a:xfrm>
            <a:off x="1580208" y="3594165"/>
            <a:ext cx="1486535" cy="259045"/>
          </a:xfrm>
          <a:prstGeom prst="rect">
            <a:avLst/>
          </a:prstGeom>
        </p:spPr>
        <p:txBody>
          <a:bodyPr vert="horz" wrap="square" lIns="0" tIns="12700" rIns="0" bIns="0" rtlCol="0">
            <a:spAutoFit/>
          </a:bodyPr>
          <a:lstStyle/>
          <a:p>
            <a:pPr marL="12700">
              <a:spcBef>
                <a:spcPts val="100"/>
              </a:spcBef>
            </a:pPr>
            <a:r>
              <a:rPr sz="1600" b="1" spc="15" dirty="0" err="1">
                <a:solidFill>
                  <a:srgbClr val="002060"/>
                </a:solidFill>
                <a:latin typeface="Meiryo" panose="020B0604030504040204" pitchFamily="34" charset="-128"/>
                <a:ea typeface="Meiryo" panose="020B0604030504040204" pitchFamily="34" charset="-128"/>
                <a:cs typeface="HiraMinProN-W6"/>
              </a:rPr>
              <a:t>発</a:t>
            </a:r>
            <a:r>
              <a:rPr sz="1600" b="1" spc="-450" dirty="0" err="1">
                <a:solidFill>
                  <a:srgbClr val="002060"/>
                </a:solidFill>
                <a:latin typeface="Meiryo" panose="020B0604030504040204" pitchFamily="34" charset="-128"/>
                <a:ea typeface="Meiryo" panose="020B0604030504040204" pitchFamily="34" charset="-128"/>
                <a:cs typeface="HiraMinProN-W6"/>
              </a:rPr>
              <a:t>注・</a:t>
            </a:r>
            <a:r>
              <a:rPr sz="1600" b="1" dirty="0" err="1">
                <a:solidFill>
                  <a:srgbClr val="002060"/>
                </a:solidFill>
                <a:latin typeface="Meiryo" panose="020B0604030504040204" pitchFamily="34" charset="-128"/>
                <a:ea typeface="Meiryo" panose="020B0604030504040204" pitchFamily="34" charset="-128"/>
                <a:cs typeface="HiraMinProN-W6"/>
              </a:rPr>
              <a:t>枠</a:t>
            </a:r>
            <a:r>
              <a:rPr sz="1600" b="1" spc="-85" dirty="0" err="1">
                <a:solidFill>
                  <a:srgbClr val="002060"/>
                </a:solidFill>
                <a:latin typeface="Meiryo" panose="020B0604030504040204" pitchFamily="34" charset="-128"/>
                <a:ea typeface="Meiryo" panose="020B0604030504040204" pitchFamily="34" charset="-128"/>
                <a:cs typeface="HiraMinProN-W6"/>
              </a:rPr>
              <a:t>押</a:t>
            </a:r>
            <a:r>
              <a:rPr sz="1600" b="1" spc="-145" dirty="0" err="1">
                <a:solidFill>
                  <a:srgbClr val="002060"/>
                </a:solidFill>
                <a:latin typeface="Meiryo" panose="020B0604030504040204" pitchFamily="34" charset="-128"/>
                <a:ea typeface="Meiryo" panose="020B0604030504040204" pitchFamily="34" charset="-128"/>
                <a:cs typeface="HiraMinProN-W6"/>
              </a:rPr>
              <a:t>さ</a:t>
            </a:r>
            <a:r>
              <a:rPr sz="1600" b="1" dirty="0" err="1">
                <a:solidFill>
                  <a:srgbClr val="002060"/>
                </a:solidFill>
                <a:latin typeface="Meiryo" panose="020B0604030504040204" pitchFamily="34" charset="-128"/>
                <a:ea typeface="Meiryo" panose="020B0604030504040204" pitchFamily="34" charset="-128"/>
                <a:cs typeface="HiraMinProN-W6"/>
              </a:rPr>
              <a:t>え</a:t>
            </a:r>
            <a:endParaRPr sz="1600" b="1" dirty="0">
              <a:solidFill>
                <a:srgbClr val="002060"/>
              </a:solidFill>
              <a:latin typeface="Meiryo" panose="020B0604030504040204" pitchFamily="34" charset="-128"/>
              <a:ea typeface="Meiryo" panose="020B0604030504040204" pitchFamily="34" charset="-128"/>
              <a:cs typeface="HiraMinProN-W6"/>
            </a:endParaRPr>
          </a:p>
        </p:txBody>
      </p:sp>
      <p:sp>
        <p:nvSpPr>
          <p:cNvPr id="23" name="object 26">
            <a:extLst>
              <a:ext uri="{FF2B5EF4-FFF2-40B4-BE49-F238E27FC236}">
                <a16:creationId xmlns:a16="http://schemas.microsoft.com/office/drawing/2014/main" id="{D2A71371-5150-CC79-8430-E83121524502}"/>
              </a:ext>
            </a:extLst>
          </p:cNvPr>
          <p:cNvSpPr txBox="1"/>
          <p:nvPr/>
        </p:nvSpPr>
        <p:spPr>
          <a:xfrm>
            <a:off x="1580208" y="4132276"/>
            <a:ext cx="479425" cy="259045"/>
          </a:xfrm>
          <a:prstGeom prst="rect">
            <a:avLst/>
          </a:prstGeom>
        </p:spPr>
        <p:txBody>
          <a:bodyPr vert="horz" wrap="square" lIns="0" tIns="12700" rIns="0" bIns="0" rtlCol="0">
            <a:spAutoFit/>
          </a:bodyPr>
          <a:lstStyle/>
          <a:p>
            <a:pPr marL="12700">
              <a:spcBef>
                <a:spcPts val="100"/>
              </a:spcBef>
            </a:pPr>
            <a:r>
              <a:rPr sz="1600" b="1" spc="-15">
                <a:solidFill>
                  <a:srgbClr val="002060"/>
                </a:solidFill>
                <a:latin typeface="Meiryo" panose="020B0604030504040204" pitchFamily="34" charset="-128"/>
                <a:ea typeface="Meiryo" panose="020B0604030504040204" pitchFamily="34" charset="-128"/>
                <a:cs typeface="HiraMinProN-W6"/>
              </a:rPr>
              <a:t>入稿</a:t>
            </a:r>
            <a:endParaRPr sz="1600" b="1">
              <a:solidFill>
                <a:srgbClr val="002060"/>
              </a:solidFill>
              <a:latin typeface="Meiryo" panose="020B0604030504040204" pitchFamily="34" charset="-128"/>
              <a:ea typeface="Meiryo" panose="020B0604030504040204" pitchFamily="34" charset="-128"/>
              <a:cs typeface="HiraMinProN-W6"/>
            </a:endParaRPr>
          </a:p>
        </p:txBody>
      </p:sp>
      <p:sp>
        <p:nvSpPr>
          <p:cNvPr id="24" name="object 27">
            <a:extLst>
              <a:ext uri="{FF2B5EF4-FFF2-40B4-BE49-F238E27FC236}">
                <a16:creationId xmlns:a16="http://schemas.microsoft.com/office/drawing/2014/main" id="{F14592F5-D757-AF72-766C-21B4CFCEE146}"/>
              </a:ext>
            </a:extLst>
          </p:cNvPr>
          <p:cNvSpPr txBox="1"/>
          <p:nvPr/>
        </p:nvSpPr>
        <p:spPr>
          <a:xfrm>
            <a:off x="1580208" y="4688722"/>
            <a:ext cx="935355" cy="259045"/>
          </a:xfrm>
          <a:prstGeom prst="rect">
            <a:avLst/>
          </a:prstGeom>
        </p:spPr>
        <p:txBody>
          <a:bodyPr vert="horz" wrap="square" lIns="0" tIns="12700" rIns="0" bIns="0" rtlCol="0">
            <a:spAutoFit/>
          </a:bodyPr>
          <a:lstStyle/>
          <a:p>
            <a:pPr marL="12700">
              <a:spcBef>
                <a:spcPts val="100"/>
              </a:spcBef>
            </a:pPr>
            <a:r>
              <a:rPr sz="1600" b="1" spc="-15" dirty="0" err="1">
                <a:solidFill>
                  <a:srgbClr val="002060"/>
                </a:solidFill>
                <a:latin typeface="Meiryo" panose="020B0604030504040204" pitchFamily="34" charset="-128"/>
                <a:ea typeface="Meiryo" panose="020B0604030504040204" pitchFamily="34" charset="-128"/>
                <a:cs typeface="HiraMinProN-W6"/>
              </a:rPr>
              <a:t>初</a:t>
            </a:r>
            <a:r>
              <a:rPr sz="1600" b="1" dirty="0" err="1">
                <a:solidFill>
                  <a:srgbClr val="002060"/>
                </a:solidFill>
                <a:latin typeface="Meiryo" panose="020B0604030504040204" pitchFamily="34" charset="-128"/>
                <a:ea typeface="Meiryo" panose="020B0604030504040204" pitchFamily="34" charset="-128"/>
                <a:cs typeface="HiraMinProN-W6"/>
              </a:rPr>
              <a:t>稿</a:t>
            </a:r>
            <a:r>
              <a:rPr sz="1600" b="1" spc="-20" dirty="0" err="1">
                <a:solidFill>
                  <a:srgbClr val="002060"/>
                </a:solidFill>
                <a:latin typeface="Meiryo" panose="020B0604030504040204" pitchFamily="34" charset="-128"/>
                <a:ea typeface="Meiryo" panose="020B0604030504040204" pitchFamily="34" charset="-128"/>
                <a:cs typeface="HiraMinProN-W6"/>
              </a:rPr>
              <a:t>提出</a:t>
            </a:r>
            <a:endParaRPr sz="1600" b="1" dirty="0">
              <a:solidFill>
                <a:srgbClr val="002060"/>
              </a:solidFill>
              <a:latin typeface="Meiryo" panose="020B0604030504040204" pitchFamily="34" charset="-128"/>
              <a:ea typeface="Meiryo" panose="020B0604030504040204" pitchFamily="34" charset="-128"/>
              <a:cs typeface="HiraMinProN-W6"/>
            </a:endParaRPr>
          </a:p>
        </p:txBody>
      </p:sp>
      <p:sp>
        <p:nvSpPr>
          <p:cNvPr id="25" name="object 28">
            <a:extLst>
              <a:ext uri="{FF2B5EF4-FFF2-40B4-BE49-F238E27FC236}">
                <a16:creationId xmlns:a16="http://schemas.microsoft.com/office/drawing/2014/main" id="{AE403176-A277-3A0B-9314-4D49F2829089}"/>
              </a:ext>
            </a:extLst>
          </p:cNvPr>
          <p:cNvSpPr txBox="1"/>
          <p:nvPr/>
        </p:nvSpPr>
        <p:spPr>
          <a:xfrm>
            <a:off x="1580208" y="5018174"/>
            <a:ext cx="1129665" cy="259045"/>
          </a:xfrm>
          <a:prstGeom prst="rect">
            <a:avLst/>
          </a:prstGeom>
        </p:spPr>
        <p:txBody>
          <a:bodyPr vert="horz" wrap="square" lIns="0" tIns="12700" rIns="0" bIns="0" rtlCol="0">
            <a:spAutoFit/>
          </a:bodyPr>
          <a:lstStyle/>
          <a:p>
            <a:pPr marL="12700">
              <a:spcBef>
                <a:spcPts val="100"/>
              </a:spcBef>
            </a:pPr>
            <a:r>
              <a:rPr sz="1600" b="1" spc="-15" dirty="0" err="1">
                <a:solidFill>
                  <a:srgbClr val="002060"/>
                </a:solidFill>
                <a:latin typeface="Meiryo" panose="020B0604030504040204" pitchFamily="34" charset="-128"/>
                <a:ea typeface="Meiryo" panose="020B0604030504040204" pitchFamily="34" charset="-128"/>
                <a:cs typeface="HiraMinProN-W6"/>
              </a:rPr>
              <a:t>初</a:t>
            </a:r>
            <a:r>
              <a:rPr sz="1600" b="1" spc="-20" dirty="0" err="1">
                <a:solidFill>
                  <a:srgbClr val="002060"/>
                </a:solidFill>
                <a:latin typeface="Meiryo" panose="020B0604030504040204" pitchFamily="34" charset="-128"/>
                <a:ea typeface="Meiryo" panose="020B0604030504040204" pitchFamily="34" charset="-128"/>
                <a:cs typeface="HiraMinProN-W6"/>
              </a:rPr>
              <a:t>稿</a:t>
            </a:r>
            <a:r>
              <a:rPr sz="1600" b="1" spc="-55" dirty="0" err="1">
                <a:solidFill>
                  <a:srgbClr val="002060"/>
                </a:solidFill>
                <a:latin typeface="Meiryo" panose="020B0604030504040204" pitchFamily="34" charset="-128"/>
                <a:ea typeface="Meiryo" panose="020B0604030504040204" pitchFamily="34" charset="-128"/>
                <a:cs typeface="HiraMinProN-W6"/>
              </a:rPr>
              <a:t>お</a:t>
            </a:r>
            <a:r>
              <a:rPr sz="1600" b="1" spc="-130" dirty="0" err="1">
                <a:solidFill>
                  <a:srgbClr val="002060"/>
                </a:solidFill>
                <a:latin typeface="Meiryo" panose="020B0604030504040204" pitchFamily="34" charset="-128"/>
                <a:ea typeface="Meiryo" panose="020B0604030504040204" pitchFamily="34" charset="-128"/>
                <a:cs typeface="HiraMinProN-W6"/>
              </a:rPr>
              <a:t>戻し</a:t>
            </a:r>
            <a:endParaRPr sz="1600" b="1" dirty="0">
              <a:solidFill>
                <a:srgbClr val="002060"/>
              </a:solidFill>
              <a:latin typeface="Meiryo" panose="020B0604030504040204" pitchFamily="34" charset="-128"/>
              <a:ea typeface="Meiryo" panose="020B0604030504040204" pitchFamily="34" charset="-128"/>
              <a:cs typeface="HiraMinProN-W6"/>
            </a:endParaRPr>
          </a:p>
        </p:txBody>
      </p:sp>
      <p:sp>
        <p:nvSpPr>
          <p:cNvPr id="26" name="object 29">
            <a:extLst>
              <a:ext uri="{FF2B5EF4-FFF2-40B4-BE49-F238E27FC236}">
                <a16:creationId xmlns:a16="http://schemas.microsoft.com/office/drawing/2014/main" id="{E570D52F-3A41-EB36-291B-AD54E8AB80F6}"/>
              </a:ext>
            </a:extLst>
          </p:cNvPr>
          <p:cNvSpPr txBox="1"/>
          <p:nvPr/>
        </p:nvSpPr>
        <p:spPr>
          <a:xfrm>
            <a:off x="1580208" y="5383967"/>
            <a:ext cx="1159510" cy="259045"/>
          </a:xfrm>
          <a:prstGeom prst="rect">
            <a:avLst/>
          </a:prstGeom>
        </p:spPr>
        <p:txBody>
          <a:bodyPr vert="horz" wrap="square" lIns="0" tIns="12700" rIns="0" bIns="0" rtlCol="0">
            <a:spAutoFit/>
          </a:bodyPr>
          <a:lstStyle/>
          <a:p>
            <a:pPr marL="12700">
              <a:spcBef>
                <a:spcPts val="100"/>
              </a:spcBef>
            </a:pPr>
            <a:r>
              <a:rPr sz="1600" b="1" spc="-35" dirty="0" err="1">
                <a:solidFill>
                  <a:srgbClr val="002060"/>
                </a:solidFill>
                <a:latin typeface="Meiryo" panose="020B0604030504040204" pitchFamily="34" charset="-128"/>
                <a:ea typeface="Meiryo" panose="020B0604030504040204" pitchFamily="34" charset="-128"/>
                <a:cs typeface="HiraMinProN-W6"/>
              </a:rPr>
              <a:t>修</a:t>
            </a:r>
            <a:r>
              <a:rPr sz="1600" b="1" spc="-30" dirty="0" err="1">
                <a:solidFill>
                  <a:srgbClr val="002060"/>
                </a:solidFill>
                <a:latin typeface="Meiryo" panose="020B0604030504040204" pitchFamily="34" charset="-128"/>
                <a:ea typeface="Meiryo" panose="020B0604030504040204" pitchFamily="34" charset="-128"/>
                <a:cs typeface="HiraMinProN-W6"/>
              </a:rPr>
              <a:t>正</a:t>
            </a:r>
            <a:r>
              <a:rPr sz="1600" b="1" dirty="0" err="1">
                <a:solidFill>
                  <a:srgbClr val="002060"/>
                </a:solidFill>
                <a:latin typeface="Meiryo" panose="020B0604030504040204" pitchFamily="34" charset="-128"/>
                <a:ea typeface="Meiryo" panose="020B0604030504040204" pitchFamily="34" charset="-128"/>
                <a:cs typeface="HiraMinProN-W6"/>
              </a:rPr>
              <a:t>稿</a:t>
            </a:r>
            <a:r>
              <a:rPr sz="1600" b="1" spc="-20" dirty="0" err="1">
                <a:solidFill>
                  <a:srgbClr val="002060"/>
                </a:solidFill>
                <a:latin typeface="Meiryo" panose="020B0604030504040204" pitchFamily="34" charset="-128"/>
                <a:ea typeface="Meiryo" panose="020B0604030504040204" pitchFamily="34" charset="-128"/>
                <a:cs typeface="HiraMinProN-W6"/>
              </a:rPr>
              <a:t>提</a:t>
            </a:r>
            <a:r>
              <a:rPr sz="1600" b="1" dirty="0" err="1">
                <a:solidFill>
                  <a:srgbClr val="002060"/>
                </a:solidFill>
                <a:latin typeface="Meiryo" panose="020B0604030504040204" pitchFamily="34" charset="-128"/>
                <a:ea typeface="Meiryo" panose="020B0604030504040204" pitchFamily="34" charset="-128"/>
                <a:cs typeface="HiraMinProN-W6"/>
              </a:rPr>
              <a:t>出</a:t>
            </a:r>
            <a:endParaRPr sz="1600" b="1" dirty="0">
              <a:solidFill>
                <a:srgbClr val="002060"/>
              </a:solidFill>
              <a:latin typeface="Meiryo" panose="020B0604030504040204" pitchFamily="34" charset="-128"/>
              <a:ea typeface="Meiryo" panose="020B0604030504040204" pitchFamily="34" charset="-128"/>
              <a:cs typeface="HiraMinProN-W6"/>
            </a:endParaRPr>
          </a:p>
        </p:txBody>
      </p:sp>
      <p:sp>
        <p:nvSpPr>
          <p:cNvPr id="27" name="object 30">
            <a:extLst>
              <a:ext uri="{FF2B5EF4-FFF2-40B4-BE49-F238E27FC236}">
                <a16:creationId xmlns:a16="http://schemas.microsoft.com/office/drawing/2014/main" id="{60A76F0E-F38A-A626-2A20-2BB1C9155F6E}"/>
              </a:ext>
            </a:extLst>
          </p:cNvPr>
          <p:cNvSpPr txBox="1"/>
          <p:nvPr/>
        </p:nvSpPr>
        <p:spPr>
          <a:xfrm>
            <a:off x="1580208" y="5748523"/>
            <a:ext cx="791804" cy="259045"/>
          </a:xfrm>
          <a:prstGeom prst="rect">
            <a:avLst/>
          </a:prstGeom>
        </p:spPr>
        <p:txBody>
          <a:bodyPr vert="horz" wrap="square" lIns="0" tIns="12700" rIns="0" bIns="0" rtlCol="0">
            <a:spAutoFit/>
          </a:bodyPr>
          <a:lstStyle/>
          <a:p>
            <a:pPr marL="12700">
              <a:spcBef>
                <a:spcPts val="100"/>
              </a:spcBef>
            </a:pPr>
            <a:r>
              <a:rPr sz="1600" b="1" dirty="0">
                <a:solidFill>
                  <a:srgbClr val="002060"/>
                </a:solidFill>
                <a:latin typeface="Meiryo" panose="020B0604030504040204" pitchFamily="34" charset="-128"/>
                <a:ea typeface="Meiryo" panose="020B0604030504040204" pitchFamily="34" charset="-128"/>
                <a:cs typeface="HiraMinProN-W6"/>
              </a:rPr>
              <a:t>FI</a:t>
            </a:r>
            <a:r>
              <a:rPr sz="1600" b="1" spc="275" dirty="0">
                <a:solidFill>
                  <a:srgbClr val="002060"/>
                </a:solidFill>
                <a:latin typeface="Meiryo" panose="020B0604030504040204" pitchFamily="34" charset="-128"/>
                <a:ea typeface="Meiryo" panose="020B0604030504040204" pitchFamily="34" charset="-128"/>
                <a:cs typeface="HiraMinProN-W6"/>
              </a:rPr>
              <a:t>X</a:t>
            </a:r>
            <a:endParaRPr sz="1600" b="1" dirty="0">
              <a:solidFill>
                <a:srgbClr val="002060"/>
              </a:solidFill>
              <a:latin typeface="Meiryo" panose="020B0604030504040204" pitchFamily="34" charset="-128"/>
              <a:ea typeface="Meiryo" panose="020B0604030504040204" pitchFamily="34" charset="-128"/>
              <a:cs typeface="HiraMinProN-W6"/>
            </a:endParaRPr>
          </a:p>
        </p:txBody>
      </p:sp>
      <p:sp>
        <p:nvSpPr>
          <p:cNvPr id="28" name="object 31">
            <a:extLst>
              <a:ext uri="{FF2B5EF4-FFF2-40B4-BE49-F238E27FC236}">
                <a16:creationId xmlns:a16="http://schemas.microsoft.com/office/drawing/2014/main" id="{18A01FA9-32B1-E623-6C38-4AF97F3A99CF}"/>
              </a:ext>
            </a:extLst>
          </p:cNvPr>
          <p:cNvSpPr txBox="1"/>
          <p:nvPr/>
        </p:nvSpPr>
        <p:spPr>
          <a:xfrm>
            <a:off x="1580208" y="6114471"/>
            <a:ext cx="939165" cy="259045"/>
          </a:xfrm>
          <a:prstGeom prst="rect">
            <a:avLst/>
          </a:prstGeom>
        </p:spPr>
        <p:txBody>
          <a:bodyPr vert="horz" wrap="square" lIns="0" tIns="12700" rIns="0" bIns="0" rtlCol="0">
            <a:spAutoFit/>
          </a:bodyPr>
          <a:lstStyle/>
          <a:p>
            <a:pPr marL="12700">
              <a:spcBef>
                <a:spcPts val="100"/>
              </a:spcBef>
            </a:pPr>
            <a:r>
              <a:rPr sz="1600" b="1" spc="-10" dirty="0" err="1">
                <a:solidFill>
                  <a:srgbClr val="002060"/>
                </a:solidFill>
                <a:latin typeface="Meiryo" panose="020B0604030504040204" pitchFamily="34" charset="-128"/>
                <a:ea typeface="Meiryo" panose="020B0604030504040204" pitchFamily="34" charset="-128"/>
                <a:cs typeface="HiraMinProN-W6"/>
              </a:rPr>
              <a:t>掲</a:t>
            </a:r>
            <a:r>
              <a:rPr sz="1600" b="1" dirty="0" err="1">
                <a:solidFill>
                  <a:srgbClr val="002060"/>
                </a:solidFill>
                <a:latin typeface="Meiryo" panose="020B0604030504040204" pitchFamily="34" charset="-128"/>
                <a:ea typeface="Meiryo" panose="020B0604030504040204" pitchFamily="34" charset="-128"/>
                <a:cs typeface="HiraMinProN-W6"/>
              </a:rPr>
              <a:t>載</a:t>
            </a:r>
            <a:r>
              <a:rPr sz="1600" b="1" spc="-5" dirty="0" err="1">
                <a:solidFill>
                  <a:srgbClr val="002060"/>
                </a:solidFill>
                <a:latin typeface="Meiryo" panose="020B0604030504040204" pitchFamily="34" charset="-128"/>
                <a:ea typeface="Meiryo" panose="020B0604030504040204" pitchFamily="34" charset="-128"/>
                <a:cs typeface="HiraMinProN-W6"/>
              </a:rPr>
              <a:t>開</a:t>
            </a:r>
            <a:r>
              <a:rPr sz="1600" b="1" dirty="0" err="1">
                <a:solidFill>
                  <a:srgbClr val="002060"/>
                </a:solidFill>
                <a:latin typeface="Meiryo" panose="020B0604030504040204" pitchFamily="34" charset="-128"/>
                <a:ea typeface="Meiryo" panose="020B0604030504040204" pitchFamily="34" charset="-128"/>
                <a:cs typeface="HiraMinProN-W6"/>
              </a:rPr>
              <a:t>始</a:t>
            </a:r>
            <a:endParaRPr sz="1600" b="1" dirty="0">
              <a:solidFill>
                <a:srgbClr val="002060"/>
              </a:solidFill>
              <a:latin typeface="Meiryo" panose="020B0604030504040204" pitchFamily="34" charset="-128"/>
              <a:ea typeface="Meiryo" panose="020B0604030504040204" pitchFamily="34" charset="-128"/>
              <a:cs typeface="HiraMinProN-W6"/>
            </a:endParaRPr>
          </a:p>
        </p:txBody>
      </p:sp>
      <p:sp>
        <p:nvSpPr>
          <p:cNvPr id="29" name="object 32">
            <a:extLst>
              <a:ext uri="{FF2B5EF4-FFF2-40B4-BE49-F238E27FC236}">
                <a16:creationId xmlns:a16="http://schemas.microsoft.com/office/drawing/2014/main" id="{15526917-1FDA-F7F8-CC81-3C711E8FD892}"/>
              </a:ext>
            </a:extLst>
          </p:cNvPr>
          <p:cNvSpPr txBox="1"/>
          <p:nvPr/>
        </p:nvSpPr>
        <p:spPr>
          <a:xfrm>
            <a:off x="933965" y="6175632"/>
            <a:ext cx="644557"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11</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30" name="object 33">
            <a:extLst>
              <a:ext uri="{FF2B5EF4-FFF2-40B4-BE49-F238E27FC236}">
                <a16:creationId xmlns:a16="http://schemas.microsoft.com/office/drawing/2014/main" id="{96627C49-414E-5BDB-FEEE-D1F6C6438EBE}"/>
              </a:ext>
            </a:extLst>
          </p:cNvPr>
          <p:cNvSpPr/>
          <p:nvPr/>
        </p:nvSpPr>
        <p:spPr>
          <a:xfrm flipV="1">
            <a:off x="801244" y="1967796"/>
            <a:ext cx="10793640" cy="74604"/>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1" name="object 35">
            <a:extLst>
              <a:ext uri="{FF2B5EF4-FFF2-40B4-BE49-F238E27FC236}">
                <a16:creationId xmlns:a16="http://schemas.microsoft.com/office/drawing/2014/main" id="{D7603143-71E2-4DE4-B82F-762A3536D043}"/>
              </a:ext>
            </a:extLst>
          </p:cNvPr>
          <p:cNvSpPr/>
          <p:nvPr/>
        </p:nvSpPr>
        <p:spPr>
          <a:xfrm>
            <a:off x="808848" y="3514700"/>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2" name="object 36">
            <a:extLst>
              <a:ext uri="{FF2B5EF4-FFF2-40B4-BE49-F238E27FC236}">
                <a16:creationId xmlns:a16="http://schemas.microsoft.com/office/drawing/2014/main" id="{A2AA7011-B441-CEE8-C633-DFBA4365E709}"/>
              </a:ext>
            </a:extLst>
          </p:cNvPr>
          <p:cNvSpPr/>
          <p:nvPr/>
        </p:nvSpPr>
        <p:spPr>
          <a:xfrm>
            <a:off x="807715" y="3892877"/>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3" name="object 37">
            <a:extLst>
              <a:ext uri="{FF2B5EF4-FFF2-40B4-BE49-F238E27FC236}">
                <a16:creationId xmlns:a16="http://schemas.microsoft.com/office/drawing/2014/main" id="{8839BC38-71AA-037D-4E8A-8724741510C3}"/>
              </a:ext>
            </a:extLst>
          </p:cNvPr>
          <p:cNvSpPr>
            <a:spLocks/>
          </p:cNvSpPr>
          <p:nvPr/>
        </p:nvSpPr>
        <p:spPr>
          <a:xfrm>
            <a:off x="801244" y="4617511"/>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4" name="object 43">
            <a:extLst>
              <a:ext uri="{FF2B5EF4-FFF2-40B4-BE49-F238E27FC236}">
                <a16:creationId xmlns:a16="http://schemas.microsoft.com/office/drawing/2014/main" id="{CD2995C6-46F2-1120-5DE8-EA5783836614}"/>
              </a:ext>
            </a:extLst>
          </p:cNvPr>
          <p:cNvSpPr txBox="1"/>
          <p:nvPr/>
        </p:nvSpPr>
        <p:spPr>
          <a:xfrm>
            <a:off x="4070039" y="2062526"/>
            <a:ext cx="6745704" cy="1020792"/>
          </a:xfrm>
          <a:prstGeom prst="rect">
            <a:avLst/>
          </a:prstGeom>
        </p:spPr>
        <p:txBody>
          <a:bodyPr vert="horz" wrap="square" lIns="0" tIns="30480" rIns="0" bIns="0" rtlCol="0" anchor="t">
            <a:spAutoFit/>
          </a:bodyPr>
          <a:lstStyle/>
          <a:p>
            <a:pPr marL="12700">
              <a:spcBef>
                <a:spcPts val="240"/>
              </a:spcBef>
            </a:pPr>
            <a:r>
              <a:rPr lang="ja-JP" altLang="en-US" sz="800" spc="5" dirty="0">
                <a:solidFill>
                  <a:srgbClr val="333333"/>
                </a:solidFill>
                <a:latin typeface="Meiryo" panose="020B0604030504040204" pitchFamily="34" charset="-128"/>
                <a:ea typeface="Meiryo" panose="020B0604030504040204" pitchFamily="34" charset="-128"/>
                <a:cs typeface="Arial Unicode MS"/>
              </a:rPr>
              <a:t>企業・商材に関する掲載可否の申請をお願いいたします。</a:t>
            </a:r>
            <a:endParaRPr lang="en-US" altLang="ja-JP" sz="800" spc="5" dirty="0">
              <a:solidFill>
                <a:srgbClr val="333333"/>
              </a:solidFill>
              <a:latin typeface="Meiryo" panose="020B0604030504040204" pitchFamily="34" charset="-128"/>
              <a:ea typeface="Meiryo" panose="020B0604030504040204" pitchFamily="34" charset="-128"/>
              <a:cs typeface="Arial Unicode MS"/>
            </a:endParaRPr>
          </a:p>
          <a:p>
            <a:pPr marL="12700">
              <a:spcBef>
                <a:spcPts val="240"/>
              </a:spcBef>
            </a:pPr>
            <a:r>
              <a:rPr lang="ja-JP" altLang="en-US" sz="800" spc="5" dirty="0">
                <a:solidFill>
                  <a:srgbClr val="333333"/>
                </a:solidFill>
                <a:latin typeface="Meiryo"/>
                <a:ea typeface="Meiryo"/>
                <a:cs typeface="Arial Unicode MS"/>
              </a:rPr>
              <a:t>　　</a:t>
            </a:r>
            <a:r>
              <a:rPr lang="en-US" altLang="ja-JP" sz="800" spc="5" dirty="0">
                <a:solidFill>
                  <a:srgbClr val="333333"/>
                </a:solidFill>
                <a:latin typeface="Meiryo"/>
                <a:ea typeface="Meiryo"/>
                <a:cs typeface="Arial Unicode MS"/>
              </a:rPr>
              <a:t>URL</a:t>
            </a:r>
            <a:r>
              <a:rPr lang="ja-JP" altLang="en-US" sz="800" spc="5" dirty="0">
                <a:solidFill>
                  <a:srgbClr val="333333"/>
                </a:solidFill>
                <a:latin typeface="Meiryo"/>
                <a:ea typeface="Meiryo"/>
                <a:cs typeface="Arial Unicode MS"/>
              </a:rPr>
              <a:t>：</a:t>
            </a:r>
            <a:r>
              <a:rPr lang="en" altLang="ja-JP" sz="800" dirty="0">
                <a:solidFill>
                  <a:srgbClr val="DCA10D"/>
                </a:solidFill>
                <a:effectLst/>
                <a:latin typeface="Meiryo"/>
                <a:ea typeface="Meiryo"/>
                <a:hlinkClick r:id="rId4"/>
              </a:rPr>
              <a:t>https://form-business.yahoo.co.jp/claris/enqueteForm?inquiry_type=review_lnds</a:t>
            </a:r>
            <a:endParaRPr lang="en" altLang="ja-JP" sz="800" spc="5" dirty="0">
              <a:solidFill>
                <a:srgbClr val="333333"/>
              </a:solidFill>
              <a:latin typeface="Meiryo"/>
              <a:ea typeface="Meiryo"/>
              <a:cs typeface="Arial Unicode MS"/>
            </a:endParaRPr>
          </a:p>
          <a:p>
            <a:pPr marL="12700">
              <a:spcBef>
                <a:spcPts val="240"/>
              </a:spcBef>
            </a:pPr>
            <a:r>
              <a:rPr lang="ja-JP" altLang="en-US" sz="800" spc="5" dirty="0">
                <a:solidFill>
                  <a:srgbClr val="333333"/>
                </a:solidFill>
                <a:latin typeface="Meiryo"/>
                <a:ea typeface="Meiryo"/>
                <a:cs typeface="Arial Unicode MS"/>
              </a:rPr>
              <a:t>企業・商材可否が完了しましたら、</a:t>
            </a:r>
            <a:r>
              <a:rPr lang="ja-JP" altLang="en-US" sz="800" spc="5" dirty="0">
                <a:solidFill>
                  <a:srgbClr val="333333"/>
                </a:solidFill>
                <a:latin typeface="Meiryo" panose="020B0604030504040204" pitchFamily="34" charset="-128"/>
                <a:ea typeface="Meiryo" panose="020B0604030504040204" pitchFamily="34" charset="-128"/>
                <a:cs typeface="Arial Unicode MS"/>
              </a:rPr>
              <a:t>制作可否判断シート</a:t>
            </a:r>
            <a:r>
              <a:rPr lang="en-US" altLang="ja-JP" sz="800" spc="5" dirty="0">
                <a:solidFill>
                  <a:srgbClr val="333333"/>
                </a:solidFill>
                <a:latin typeface="Meiryo"/>
                <a:ea typeface="Meiryo"/>
                <a:cs typeface="Arial Unicode MS"/>
              </a:rPr>
              <a:t>※</a:t>
            </a:r>
            <a:r>
              <a:rPr lang="ja-JP" altLang="en-US" sz="800" spc="5" dirty="0">
                <a:solidFill>
                  <a:srgbClr val="333333"/>
                </a:solidFill>
                <a:latin typeface="Meiryo"/>
                <a:ea typeface="Meiryo"/>
                <a:cs typeface="Arial Unicode MS"/>
              </a:rPr>
              <a:t>に訴求内容をご記載のうえ、下記までご連絡ください。</a:t>
            </a:r>
            <a:endParaRPr lang="en-US" altLang="ja-JP" sz="800" spc="5" dirty="0">
              <a:solidFill>
                <a:srgbClr val="333333"/>
              </a:solidFill>
              <a:latin typeface="Meiryo"/>
              <a:ea typeface="Meiryo"/>
              <a:cs typeface="Arial Unicode MS"/>
            </a:endParaRPr>
          </a:p>
          <a:p>
            <a:pPr marL="12700">
              <a:spcBef>
                <a:spcPts val="240"/>
              </a:spcBef>
            </a:pPr>
            <a:r>
              <a:rPr lang="en" altLang="ja-JP" sz="800" dirty="0">
                <a:solidFill>
                  <a:schemeClr val="tx1">
                    <a:lumMod val="75000"/>
                    <a:lumOff val="25000"/>
                  </a:schemeClr>
                </a:solidFill>
                <a:latin typeface="Meiryo"/>
                <a:ea typeface="Meiryo"/>
              </a:rPr>
              <a:t>※</a:t>
            </a:r>
            <a:r>
              <a:rPr lang="ja-JP" altLang="en" sz="800" dirty="0">
                <a:solidFill>
                  <a:schemeClr val="tx1">
                    <a:lumMod val="75000"/>
                    <a:lumOff val="25000"/>
                  </a:schemeClr>
                </a:solidFill>
                <a:latin typeface="Meiryo"/>
                <a:ea typeface="Meiryo"/>
              </a:rPr>
              <a:t>「</a:t>
            </a:r>
            <a:r>
              <a:rPr lang="en" altLang="ja-JP" sz="800" dirty="0">
                <a:solidFill>
                  <a:schemeClr val="tx1">
                    <a:lumMod val="75000"/>
                    <a:lumOff val="25000"/>
                  </a:schemeClr>
                </a:solidFill>
                <a:latin typeface="Meiryo"/>
                <a:ea typeface="Meiryo"/>
              </a:rPr>
              <a:t>Video オプション</a:t>
            </a:r>
            <a:r>
              <a:rPr lang="ja-JP" altLang="en" sz="800" dirty="0">
                <a:solidFill>
                  <a:schemeClr val="tx1">
                    <a:lumMod val="75000"/>
                    <a:lumOff val="25000"/>
                  </a:schemeClr>
                </a:solidFill>
                <a:latin typeface="Meiryo"/>
                <a:ea typeface="Meiryo"/>
              </a:rPr>
              <a:t>」</a:t>
            </a:r>
            <a:r>
              <a:rPr lang="ja-JP" altLang="en-US" sz="800" dirty="0">
                <a:solidFill>
                  <a:schemeClr val="tx1">
                    <a:lumMod val="75000"/>
                    <a:lumOff val="25000"/>
                  </a:schemeClr>
                </a:solidFill>
                <a:latin typeface="Meiryo"/>
                <a:ea typeface="Meiryo"/>
              </a:rPr>
              <a:t>をご実施の場合は、動画の審査もございますので、動画を併せてご送付ください。</a:t>
            </a:r>
            <a:endParaRPr lang="en-US" altLang="ja-JP" sz="800" spc="5" dirty="0">
              <a:solidFill>
                <a:schemeClr val="tx1">
                  <a:lumMod val="75000"/>
                  <a:lumOff val="25000"/>
                </a:schemeClr>
              </a:solidFill>
              <a:latin typeface="Meiryo"/>
              <a:ea typeface="Meiryo"/>
              <a:cs typeface="Arial Unicode MS"/>
            </a:endParaRPr>
          </a:p>
          <a:p>
            <a:pPr marL="12700">
              <a:spcBef>
                <a:spcPts val="240"/>
              </a:spcBef>
            </a:pPr>
            <a:r>
              <a:rPr lang="ja-JP" altLang="en-US" sz="800" dirty="0">
                <a:solidFill>
                  <a:srgbClr val="333333"/>
                </a:solidFill>
                <a:latin typeface="Meiryo" panose="020B0604030504040204" pitchFamily="34" charset="-128"/>
                <a:ea typeface="Meiryo" panose="020B0604030504040204" pitchFamily="34" charset="-128"/>
                <a:cs typeface="Arial Unicode MS"/>
              </a:rPr>
              <a:t>　　記事制作可否に関するお問い合わせ用メールアドレス：</a:t>
            </a:r>
            <a:r>
              <a:rPr lang="en" altLang="ja-JP" sz="800" dirty="0">
                <a:solidFill>
                  <a:srgbClr val="333333"/>
                </a:solidFill>
                <a:latin typeface="Meiryo" panose="020B0604030504040204" pitchFamily="34" charset="-128"/>
                <a:ea typeface="Meiryo" panose="020B0604030504040204" pitchFamily="34" charset="-128"/>
                <a:cs typeface="Arial Unicode MS"/>
              </a:rPr>
              <a:t> </a:t>
            </a:r>
            <a:r>
              <a:rPr lang="en" altLang="ja-JP" sz="800" dirty="0">
                <a:solidFill>
                  <a:srgbClr val="F7790F"/>
                </a:solidFill>
                <a:latin typeface="Meiryo" panose="020B0604030504040204" pitchFamily="34" charset="-128"/>
                <a:ea typeface="Meiryo" panose="020B0604030504040204" pitchFamily="34" charset="-128"/>
                <a:cs typeface="Arial Unicode MS"/>
              </a:rPr>
              <a:t>ml-sales-media-req@lycorp.co.jp</a:t>
            </a:r>
          </a:p>
          <a:p>
            <a:pPr marL="12700">
              <a:spcBef>
                <a:spcPts val="240"/>
              </a:spcBef>
            </a:pPr>
            <a:r>
              <a:rPr lang="ja-JP" altLang="en-US" sz="800" spc="5" dirty="0">
                <a:solidFill>
                  <a:srgbClr val="333333"/>
                </a:solidFill>
                <a:latin typeface="Meiryo" panose="020B0604030504040204" pitchFamily="34" charset="-128"/>
                <a:ea typeface="Meiryo" panose="020B0604030504040204" pitchFamily="34" charset="-128"/>
                <a:cs typeface="Arial Unicode MS"/>
              </a:rPr>
              <a:t>新規お問い合わせの方は下記までご連絡ください。</a:t>
            </a:r>
            <a:br>
              <a:rPr lang="en-US" altLang="ja-JP" sz="800" spc="5" dirty="0">
                <a:solidFill>
                  <a:srgbClr val="333333"/>
                </a:solidFill>
                <a:latin typeface="Meiryo" panose="020B0604030504040204" pitchFamily="34" charset="-128"/>
                <a:ea typeface="Meiryo" panose="020B0604030504040204" pitchFamily="34" charset="-128"/>
                <a:cs typeface="Arial Unicode MS"/>
              </a:rPr>
            </a:br>
            <a:r>
              <a:rPr lang="ja-JP" altLang="en-US" sz="800" spc="5" dirty="0">
                <a:solidFill>
                  <a:srgbClr val="333333"/>
                </a:solidFill>
                <a:latin typeface="Meiryo" panose="020B0604030504040204" pitchFamily="34" charset="-128"/>
                <a:ea typeface="Meiryo" panose="020B0604030504040204" pitchFamily="34" charset="-128"/>
                <a:cs typeface="Arial Unicode MS"/>
              </a:rPr>
              <a:t>　　お問い合わせ用メールアドレス：</a:t>
            </a:r>
            <a:r>
              <a:rPr lang="en" altLang="ja-JP" sz="800" dirty="0">
                <a:solidFill>
                  <a:srgbClr val="FF0000"/>
                </a:solidFill>
                <a:latin typeface="Meiryo" panose="020B0604030504040204" pitchFamily="34" charset="-128"/>
                <a:ea typeface="Meiryo" panose="020B0604030504040204" pitchFamily="34" charset="-128"/>
                <a:cs typeface="Arial Unicode MS"/>
              </a:rPr>
              <a:t> </a:t>
            </a:r>
            <a:r>
              <a:rPr lang="en" altLang="ja-JP" sz="800" dirty="0">
                <a:solidFill>
                  <a:srgbClr val="F7790F"/>
                </a:solidFill>
                <a:latin typeface="Meiryo" panose="020B0604030504040204" pitchFamily="34" charset="-128"/>
                <a:ea typeface="Meiryo" panose="020B0604030504040204" pitchFamily="34" charset="-128"/>
                <a:cs typeface="Arial Unicode MS"/>
              </a:rPr>
              <a:t>ml-sales-media-req@lycorp.co.jp</a:t>
            </a:r>
            <a:endParaRPr lang="en-US" altLang="ja-JP" sz="800" spc="5" dirty="0">
              <a:solidFill>
                <a:srgbClr val="F7790F"/>
              </a:solidFill>
              <a:latin typeface="Meiryo" panose="020B0604030504040204" pitchFamily="34" charset="-128"/>
              <a:ea typeface="Meiryo" panose="020B0604030504040204" pitchFamily="34" charset="-128"/>
              <a:cs typeface="Arial Unicode MS"/>
            </a:endParaRPr>
          </a:p>
        </p:txBody>
      </p:sp>
      <p:sp>
        <p:nvSpPr>
          <p:cNvPr id="35" name="object 34">
            <a:extLst>
              <a:ext uri="{FF2B5EF4-FFF2-40B4-BE49-F238E27FC236}">
                <a16:creationId xmlns:a16="http://schemas.microsoft.com/office/drawing/2014/main" id="{C4B8ECEB-A777-EB3D-F5A2-2CE7C1F0247B}"/>
              </a:ext>
            </a:extLst>
          </p:cNvPr>
          <p:cNvSpPr/>
          <p:nvPr/>
        </p:nvSpPr>
        <p:spPr>
          <a:xfrm>
            <a:off x="811781" y="3088567"/>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6" name="object 37">
            <a:extLst>
              <a:ext uri="{FF2B5EF4-FFF2-40B4-BE49-F238E27FC236}">
                <a16:creationId xmlns:a16="http://schemas.microsoft.com/office/drawing/2014/main" id="{09A0CEDD-2A92-98E5-641E-2F8D1F315F0E}"/>
              </a:ext>
            </a:extLst>
          </p:cNvPr>
          <p:cNvSpPr>
            <a:spLocks/>
          </p:cNvSpPr>
          <p:nvPr/>
        </p:nvSpPr>
        <p:spPr>
          <a:xfrm>
            <a:off x="801244" y="4961219"/>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7" name="object 37">
            <a:extLst>
              <a:ext uri="{FF2B5EF4-FFF2-40B4-BE49-F238E27FC236}">
                <a16:creationId xmlns:a16="http://schemas.microsoft.com/office/drawing/2014/main" id="{65D07155-F0B6-7FF4-CBFD-6BB2DF1C504E}"/>
              </a:ext>
            </a:extLst>
          </p:cNvPr>
          <p:cNvSpPr>
            <a:spLocks/>
          </p:cNvSpPr>
          <p:nvPr/>
        </p:nvSpPr>
        <p:spPr>
          <a:xfrm>
            <a:off x="801244" y="5312505"/>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8" name="object 37">
            <a:extLst>
              <a:ext uri="{FF2B5EF4-FFF2-40B4-BE49-F238E27FC236}">
                <a16:creationId xmlns:a16="http://schemas.microsoft.com/office/drawing/2014/main" id="{8F8B0AA4-810B-7EEC-7B26-BAAC2438F63E}"/>
              </a:ext>
            </a:extLst>
          </p:cNvPr>
          <p:cNvSpPr>
            <a:spLocks/>
          </p:cNvSpPr>
          <p:nvPr/>
        </p:nvSpPr>
        <p:spPr>
          <a:xfrm>
            <a:off x="810789" y="6055129"/>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9" name="object 37">
            <a:extLst>
              <a:ext uri="{FF2B5EF4-FFF2-40B4-BE49-F238E27FC236}">
                <a16:creationId xmlns:a16="http://schemas.microsoft.com/office/drawing/2014/main" id="{4C4CC077-A52C-35BB-39E4-5192CA0167EA}"/>
              </a:ext>
            </a:extLst>
          </p:cNvPr>
          <p:cNvSpPr>
            <a:spLocks/>
          </p:cNvSpPr>
          <p:nvPr/>
        </p:nvSpPr>
        <p:spPr>
          <a:xfrm>
            <a:off x="807715" y="5688843"/>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0" name="object 37">
            <a:extLst>
              <a:ext uri="{FF2B5EF4-FFF2-40B4-BE49-F238E27FC236}">
                <a16:creationId xmlns:a16="http://schemas.microsoft.com/office/drawing/2014/main" id="{EE67D182-E804-DF13-0A5B-213C14963015}"/>
              </a:ext>
            </a:extLst>
          </p:cNvPr>
          <p:cNvSpPr>
            <a:spLocks/>
          </p:cNvSpPr>
          <p:nvPr/>
        </p:nvSpPr>
        <p:spPr>
          <a:xfrm>
            <a:off x="801244" y="6395124"/>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1" name="object 32">
            <a:extLst>
              <a:ext uri="{FF2B5EF4-FFF2-40B4-BE49-F238E27FC236}">
                <a16:creationId xmlns:a16="http://schemas.microsoft.com/office/drawing/2014/main" id="{B24A98F8-41E3-0A9D-AACE-E166AD96D959}"/>
              </a:ext>
            </a:extLst>
          </p:cNvPr>
          <p:cNvSpPr txBox="1"/>
          <p:nvPr/>
        </p:nvSpPr>
        <p:spPr>
          <a:xfrm>
            <a:off x="933108" y="5830273"/>
            <a:ext cx="644532" cy="120545"/>
          </a:xfrm>
          <a:prstGeom prst="rect">
            <a:avLst/>
          </a:prstGeom>
        </p:spPr>
        <p:txBody>
          <a:bodyPr vert="horz" wrap="square" lIns="0" tIns="12699" rIns="0" bIns="0" rtlCol="0">
            <a:spAutoFit/>
          </a:bodyPr>
          <a:lstStyle/>
          <a:p>
            <a:pPr marL="12699">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10</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42" name="object 3">
            <a:extLst>
              <a:ext uri="{FF2B5EF4-FFF2-40B4-BE49-F238E27FC236}">
                <a16:creationId xmlns:a16="http://schemas.microsoft.com/office/drawing/2014/main" id="{344F5099-B44B-7E1D-E24C-6580838F3706}"/>
              </a:ext>
            </a:extLst>
          </p:cNvPr>
          <p:cNvSpPr txBox="1"/>
          <p:nvPr/>
        </p:nvSpPr>
        <p:spPr>
          <a:xfrm>
            <a:off x="1144795" y="6454276"/>
            <a:ext cx="8023577" cy="529210"/>
          </a:xfrm>
          <a:prstGeom prst="rect">
            <a:avLst/>
          </a:prstGeom>
        </p:spPr>
        <p:txBody>
          <a:bodyPr vert="horz" wrap="square" lIns="0" tIns="36412" rIns="0" bIns="0" rtlCol="0" anchor="t">
            <a:spAutoFit/>
          </a:bodyPr>
          <a:lstStyle/>
          <a:p>
            <a:pPr marL="13970">
              <a:spcBef>
                <a:spcPts val="287"/>
              </a:spcBef>
            </a:pPr>
            <a:r>
              <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rPr>
              <a:t>※</a:t>
            </a:r>
            <a:r>
              <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rPr>
              <a:t> 指定の日程までに入稿シート、必要素材等をご提出いただけなかった場合には、翌営業日から起算してスケジュールを後ろ倒しとさせていただきます。</a:t>
            </a:r>
            <a:endPar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endParaRPr>
          </a:p>
          <a:p>
            <a:pPr marL="13970">
              <a:spcBef>
                <a:spcPts val="287"/>
              </a:spcBef>
            </a:pPr>
            <a:r>
              <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rPr>
              <a:t>※ </a:t>
            </a:r>
            <a:r>
              <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rPr>
              <a:t>制作可否判断シートは</a:t>
            </a:r>
            <a:r>
              <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rPr>
              <a:t>LINE</a:t>
            </a:r>
            <a:r>
              <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rPr>
              <a:t>ヤフー </a:t>
            </a:r>
            <a:r>
              <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rPr>
              <a:t>for</a:t>
            </a:r>
            <a:r>
              <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rPr>
              <a:t> </a:t>
            </a:r>
            <a:r>
              <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rPr>
              <a:t>Business</a:t>
            </a:r>
            <a:r>
              <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rPr>
              <a:t>の</a:t>
            </a:r>
            <a:r>
              <a:rPr lang="en-US" altLang="ja-JP" sz="900" b="1" dirty="0">
                <a:hlinkClick r:id="rId5"/>
              </a:rPr>
              <a:t>LINE NEWS DIGEST Spot 2026</a:t>
            </a:r>
            <a:r>
              <a:rPr lang="ja-JP" altLang="en-US" sz="900" b="1" dirty="0">
                <a:hlinkClick r:id="rId5"/>
              </a:rPr>
              <a:t>年</a:t>
            </a:r>
            <a:r>
              <a:rPr lang="en-US" altLang="ja-JP" sz="900" b="1" dirty="0">
                <a:hlinkClick r:id="rId5"/>
              </a:rPr>
              <a:t>4</a:t>
            </a:r>
            <a:r>
              <a:rPr lang="ja-JP" altLang="en-US" sz="900" b="1" dirty="0">
                <a:hlinkClick r:id="rId5"/>
              </a:rPr>
              <a:t>月</a:t>
            </a:r>
            <a:r>
              <a:rPr lang="en-US" altLang="ja-JP" sz="900" b="1" dirty="0">
                <a:hlinkClick r:id="rId5"/>
              </a:rPr>
              <a:t>-2026</a:t>
            </a:r>
            <a:r>
              <a:rPr lang="ja-JP" altLang="en-US" sz="900" b="1" dirty="0">
                <a:hlinkClick r:id="rId5"/>
              </a:rPr>
              <a:t>年</a:t>
            </a:r>
            <a:r>
              <a:rPr lang="en-US" altLang="ja-JP" sz="900" b="1" dirty="0">
                <a:hlinkClick r:id="rId5"/>
              </a:rPr>
              <a:t>6</a:t>
            </a:r>
            <a:r>
              <a:rPr lang="ja-JP" altLang="en-US" sz="900" b="1" dirty="0">
                <a:hlinkClick r:id="rId5"/>
              </a:rPr>
              <a:t>月</a:t>
            </a:r>
            <a:r>
              <a:rPr lang="ja-JP" altLang="en-US" sz="900" b="1" spc="-11" dirty="0">
                <a:solidFill>
                  <a:schemeClr val="bg1">
                    <a:lumMod val="65000"/>
                  </a:schemeClr>
                </a:solidFill>
                <a:latin typeface="Meiryo" panose="020B0604030504040204" pitchFamily="34" charset="-128"/>
                <a:ea typeface="Meiryo" panose="020B0604030504040204" pitchFamily="34" charset="-128"/>
              </a:rPr>
              <a:t>を</a:t>
            </a:r>
            <a:r>
              <a:rPr lang="en-US" altLang="ja-JP" sz="900" b="1" spc="-11" dirty="0">
                <a:solidFill>
                  <a:schemeClr val="bg1">
                    <a:lumMod val="65000"/>
                  </a:schemeClr>
                </a:solidFill>
                <a:latin typeface="Meiryo" panose="020B0604030504040204" pitchFamily="34" charset="-128"/>
                <a:ea typeface="Meiryo" panose="020B0604030504040204" pitchFamily="34" charset="-128"/>
              </a:rPr>
              <a:t>DL</a:t>
            </a:r>
            <a:r>
              <a:rPr lang="ja-JP" altLang="en-US" sz="900" b="1" spc="-11" dirty="0">
                <a:solidFill>
                  <a:schemeClr val="bg1">
                    <a:lumMod val="65000"/>
                  </a:schemeClr>
                </a:solidFill>
                <a:latin typeface="Meiryo" panose="020B0604030504040204" pitchFamily="34" charset="-128"/>
                <a:ea typeface="Meiryo" panose="020B0604030504040204" pitchFamily="34" charset="-128"/>
              </a:rPr>
              <a:t>してご使用ください。</a:t>
            </a:r>
            <a:endParaRPr lang="en-US" altLang="ja-JP" sz="900" dirty="0"/>
          </a:p>
          <a:p>
            <a:pPr marL="13970">
              <a:spcBef>
                <a:spcPts val="287"/>
              </a:spcBef>
            </a:pPr>
            <a:endPar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endParaRPr>
          </a:p>
        </p:txBody>
      </p:sp>
      <p:sp>
        <p:nvSpPr>
          <p:cNvPr id="44" name="object 7">
            <a:extLst>
              <a:ext uri="{FF2B5EF4-FFF2-40B4-BE49-F238E27FC236}">
                <a16:creationId xmlns:a16="http://schemas.microsoft.com/office/drawing/2014/main" id="{0343A80B-FEFB-B8A6-2518-26BCD0353048}"/>
              </a:ext>
            </a:extLst>
          </p:cNvPr>
          <p:cNvSpPr txBox="1"/>
          <p:nvPr/>
        </p:nvSpPr>
        <p:spPr>
          <a:xfrm>
            <a:off x="966977" y="1075301"/>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sz="700" b="1" spc="125" dirty="0">
                <a:solidFill>
                  <a:srgbClr val="002060"/>
                </a:solidFill>
                <a:latin typeface="Meiryo" panose="020B0604030504040204" pitchFamily="34" charset="-128"/>
                <a:ea typeface="Meiryo" panose="020B0604030504040204" pitchFamily="34" charset="-128"/>
                <a:cs typeface="HiraMinProN-W6"/>
              </a:rPr>
              <a:t>1</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46" name="object 9">
            <a:extLst>
              <a:ext uri="{FF2B5EF4-FFF2-40B4-BE49-F238E27FC236}">
                <a16:creationId xmlns:a16="http://schemas.microsoft.com/office/drawing/2014/main" id="{A0D6F273-4A63-0998-0366-9F651779EEA9}"/>
              </a:ext>
            </a:extLst>
          </p:cNvPr>
          <p:cNvSpPr txBox="1"/>
          <p:nvPr/>
        </p:nvSpPr>
        <p:spPr>
          <a:xfrm>
            <a:off x="966977" y="1688917"/>
            <a:ext cx="450215" cy="120546"/>
          </a:xfrm>
          <a:prstGeom prst="rect">
            <a:avLst/>
          </a:prstGeom>
        </p:spPr>
        <p:txBody>
          <a:bodyPr vert="horz" wrap="square" lIns="0" tIns="12700" rIns="0" bIns="0" rtlCol="0">
            <a:spAutoFit/>
          </a:bodyPr>
          <a:lstStyle/>
          <a:p>
            <a:pPr marL="12700">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2</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47" name="object 23">
            <a:extLst>
              <a:ext uri="{FF2B5EF4-FFF2-40B4-BE49-F238E27FC236}">
                <a16:creationId xmlns:a16="http://schemas.microsoft.com/office/drawing/2014/main" id="{4603AA28-7B4A-B95F-1CC0-2EBC894ADB72}"/>
              </a:ext>
            </a:extLst>
          </p:cNvPr>
          <p:cNvSpPr txBox="1"/>
          <p:nvPr/>
        </p:nvSpPr>
        <p:spPr>
          <a:xfrm>
            <a:off x="1614077" y="962664"/>
            <a:ext cx="2802225" cy="456535"/>
          </a:xfrm>
          <a:prstGeom prst="rect">
            <a:avLst/>
          </a:prstGeom>
        </p:spPr>
        <p:txBody>
          <a:bodyPr vert="horz" wrap="square" lIns="0" tIns="12700" rIns="0" bIns="0" rtlCol="0">
            <a:spAutoFit/>
          </a:bodyPr>
          <a:lstStyle/>
          <a:p>
            <a:pPr marL="12700">
              <a:spcBef>
                <a:spcPts val="100"/>
              </a:spcBef>
            </a:pPr>
            <a:r>
              <a:rPr lang="ja-JP" altLang="en-US" sz="1600" b="1" spc="15" dirty="0">
                <a:solidFill>
                  <a:srgbClr val="002060"/>
                </a:solidFill>
                <a:latin typeface="Meiryo" panose="020B0604030504040204" pitchFamily="34" charset="-128"/>
                <a:ea typeface="Meiryo" panose="020B0604030504040204" pitchFamily="34" charset="-128"/>
                <a:cs typeface="HiraMinProN-W6"/>
              </a:rPr>
              <a:t>案件作成</a:t>
            </a:r>
            <a:endParaRPr lang="en-US" sz="1600" b="1" spc="15" dirty="0">
              <a:solidFill>
                <a:srgbClr val="002060"/>
              </a:solidFill>
              <a:latin typeface="Meiryo" panose="020B0604030504040204" pitchFamily="34" charset="-128"/>
              <a:ea typeface="Meiryo" panose="020B0604030504040204" pitchFamily="34" charset="-128"/>
              <a:cs typeface="HiraMinProN-W6"/>
            </a:endParaRPr>
          </a:p>
          <a:p>
            <a:pPr marL="12700">
              <a:spcBef>
                <a:spcPts val="100"/>
              </a:spcBef>
            </a:pPr>
            <a:endParaRPr sz="1200" b="1" dirty="0">
              <a:solidFill>
                <a:srgbClr val="002060"/>
              </a:solidFill>
              <a:latin typeface="Meiryo" panose="020B0604030504040204" pitchFamily="34" charset="-128"/>
              <a:ea typeface="Meiryo" panose="020B0604030504040204" pitchFamily="34" charset="-128"/>
              <a:cs typeface="HiraMinProN-W6"/>
            </a:endParaRPr>
          </a:p>
        </p:txBody>
      </p:sp>
      <p:sp>
        <p:nvSpPr>
          <p:cNvPr id="48" name="object 33">
            <a:extLst>
              <a:ext uri="{FF2B5EF4-FFF2-40B4-BE49-F238E27FC236}">
                <a16:creationId xmlns:a16="http://schemas.microsoft.com/office/drawing/2014/main" id="{A366F3FF-A3E5-8EF3-25F6-CE9301D14274}"/>
              </a:ext>
            </a:extLst>
          </p:cNvPr>
          <p:cNvSpPr/>
          <p:nvPr/>
        </p:nvSpPr>
        <p:spPr>
          <a:xfrm>
            <a:off x="835113" y="870161"/>
            <a:ext cx="10759769" cy="56162"/>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9" name="object 43">
            <a:extLst>
              <a:ext uri="{FF2B5EF4-FFF2-40B4-BE49-F238E27FC236}">
                <a16:creationId xmlns:a16="http://schemas.microsoft.com/office/drawing/2014/main" id="{B04172F7-00B1-76EC-91A6-E6591AE5BE8C}"/>
              </a:ext>
            </a:extLst>
          </p:cNvPr>
          <p:cNvSpPr txBox="1"/>
          <p:nvPr/>
        </p:nvSpPr>
        <p:spPr>
          <a:xfrm>
            <a:off x="4103908" y="919410"/>
            <a:ext cx="6186497" cy="723275"/>
          </a:xfrm>
          <a:prstGeom prst="rect">
            <a:avLst/>
          </a:prstGeom>
        </p:spPr>
        <p:txBody>
          <a:bodyPr vert="horz" wrap="square" lIns="0" tIns="30480" rIns="0" bIns="0" rtlCol="0" anchor="t">
            <a:spAutoFit/>
          </a:bodyPr>
          <a:lstStyle/>
          <a:p>
            <a:pPr marL="12700">
              <a:spcBef>
                <a:spcPts val="240"/>
              </a:spcBef>
            </a:pPr>
            <a:r>
              <a:rPr lang="en-US" altLang="ja-JP" sz="800" dirty="0">
                <a:solidFill>
                  <a:srgbClr val="0D0D0D"/>
                </a:solidFill>
                <a:latin typeface="メイリオ" panose="020B0604030504040204" pitchFamily="50" charset="-128"/>
                <a:ea typeface="メイリオ" panose="020B0604030504040204" pitchFamily="50" charset="-128"/>
              </a:rPr>
              <a:t>LINE Biz Process Manager</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LBPM</a:t>
            </a:r>
            <a:r>
              <a:rPr lang="ja-JP" altLang="en-US" sz="800" dirty="0">
                <a:solidFill>
                  <a:srgbClr val="0D0D0D"/>
                </a:solidFill>
                <a:latin typeface="メイリオ" panose="020B0604030504040204" pitchFamily="50" charset="-128"/>
                <a:ea typeface="メイリオ" panose="020B0604030504040204" pitchFamily="50" charset="-128"/>
              </a:rPr>
              <a:t>）より案件を作成してください。</a:t>
            </a:r>
            <a:endParaRPr lang="en-US" altLang="ja-JP" sz="800" dirty="0">
              <a:solidFill>
                <a:srgbClr val="0D0D0D"/>
              </a:solidFill>
              <a:latin typeface="メイリオ" panose="020B0604030504040204" pitchFamily="50" charset="-128"/>
              <a:ea typeface="メイリオ" panose="020B0604030504040204" pitchFamily="50" charset="-128"/>
            </a:endParaRPr>
          </a:p>
          <a:p>
            <a:pPr marL="12700">
              <a:spcBef>
                <a:spcPts val="240"/>
              </a:spcBef>
            </a:pPr>
            <a:r>
              <a:rPr lang="ja-JP" altLang="en-US" sz="800" dirty="0">
                <a:solidFill>
                  <a:srgbClr val="0D0D0D"/>
                </a:solidFill>
                <a:latin typeface="メイリオ" panose="020B0604030504040204" pitchFamily="50" charset="-128"/>
                <a:ea typeface="メイリオ" panose="020B0604030504040204" pitchFamily="50" charset="-128"/>
                <a:cs typeface="Arial Unicode MS"/>
              </a:rPr>
              <a:t>申込商品は以下を選択してください。</a:t>
            </a:r>
            <a:endParaRPr lang="en-US" altLang="ja-JP" sz="800" dirty="0">
              <a:solidFill>
                <a:srgbClr val="0D0D0D"/>
              </a:solidFill>
              <a:latin typeface="メイリオ" panose="020B0604030504040204" pitchFamily="50" charset="-128"/>
              <a:ea typeface="メイリオ" panose="020B0604030504040204" pitchFamily="50" charset="-128"/>
              <a:cs typeface="Arial Unicode MS"/>
              <a:hlinkClick r:id="rId6"/>
            </a:endParaRPr>
          </a:p>
          <a:p>
            <a:pPr marL="12700">
              <a:spcBef>
                <a:spcPts val="240"/>
              </a:spcBef>
            </a:pPr>
            <a:r>
              <a:rPr kumimoji="0" lang="ja-JP" altLang="en-US" sz="800" kern="0" dirty="0">
                <a:solidFill>
                  <a:srgbClr val="002AFF"/>
                </a:solidFill>
                <a:latin typeface="メイリオ" panose="020B0604030504040204" pitchFamily="50" charset="-128"/>
                <a:ea typeface="メイリオ" panose="020B0604030504040204" pitchFamily="50" charset="-128"/>
              </a:rPr>
              <a:t>　</a:t>
            </a:r>
            <a:r>
              <a:rPr kumimoji="0" lang="en-US" altLang="ja-JP" sz="800" b="1" kern="0" dirty="0">
                <a:solidFill>
                  <a:srgbClr val="002AFF"/>
                </a:solidFill>
                <a:latin typeface="メイリオ" panose="020B0604030504040204" pitchFamily="50" charset="-128"/>
                <a:ea typeface="メイリオ" panose="020B0604030504040204" pitchFamily="50" charset="-128"/>
              </a:rPr>
              <a:t>LINE</a:t>
            </a:r>
            <a:r>
              <a:rPr kumimoji="0" lang="ja-JP" altLang="en-US" sz="800" b="1" kern="0" dirty="0">
                <a:solidFill>
                  <a:srgbClr val="002AFF"/>
                </a:solidFill>
                <a:latin typeface="メイリオ" panose="020B0604030504040204" pitchFamily="50" charset="-128"/>
                <a:ea typeface="メイリオ" panose="020B0604030504040204" pitchFamily="50" charset="-128"/>
              </a:rPr>
              <a:t>広告</a:t>
            </a:r>
            <a:r>
              <a:rPr kumimoji="0" lang="en-US" altLang="ja-JP" sz="800" b="1" kern="0" dirty="0">
                <a:solidFill>
                  <a:srgbClr val="002AFF"/>
                </a:solidFill>
                <a:latin typeface="メイリオ" panose="020B0604030504040204" pitchFamily="50" charset="-128"/>
                <a:ea typeface="メイリオ" panose="020B0604030504040204" pitchFamily="50" charset="-128"/>
              </a:rPr>
              <a:t>/LINE</a:t>
            </a:r>
            <a:r>
              <a:rPr kumimoji="0" lang="ja-JP" altLang="en-US" sz="800" b="1" kern="0" dirty="0">
                <a:solidFill>
                  <a:srgbClr val="002AFF"/>
                </a:solidFill>
                <a:latin typeface="メイリオ" panose="020B0604030504040204" pitchFamily="50" charset="-128"/>
                <a:ea typeface="メイリオ" panose="020B0604030504040204" pitchFamily="50" charset="-128"/>
              </a:rPr>
              <a:t>ヤフー広告</a:t>
            </a:r>
            <a:br>
              <a:rPr kumimoji="0" lang="en-US" altLang="ja-JP" sz="800" kern="0" dirty="0">
                <a:solidFill>
                  <a:srgbClr val="002AFF"/>
                </a:solidFill>
                <a:latin typeface="メイリオ" panose="020B0604030504040204" pitchFamily="50" charset="-128"/>
                <a:ea typeface="メイリオ" panose="020B0604030504040204" pitchFamily="50" charset="-128"/>
              </a:rPr>
            </a:br>
            <a:r>
              <a:rPr kumimoji="0" lang="ja-JP" altLang="en-US" sz="800" kern="0" dirty="0">
                <a:solidFill>
                  <a:srgbClr val="002AFF"/>
                </a:solidFill>
                <a:latin typeface="メイリオ" panose="020B0604030504040204" pitchFamily="50" charset="-128"/>
                <a:ea typeface="メイリオ" panose="020B0604030504040204" pitchFamily="50" charset="-128"/>
              </a:rPr>
              <a:t>　　　特集・タイアップ広告・クリエイティブ企画</a:t>
            </a:r>
            <a:r>
              <a:rPr kumimoji="0" lang="ja-JP" altLang="en-US" sz="800" b="1" kern="0" dirty="0">
                <a:solidFill>
                  <a:srgbClr val="002AFF"/>
                </a:solidFill>
                <a:latin typeface="メイリオ" panose="020B0604030504040204" pitchFamily="50" charset="-128"/>
                <a:ea typeface="メイリオ" panose="020B0604030504040204" pitchFamily="50" charset="-128"/>
              </a:rPr>
              <a:t>（レギュラー商品）</a:t>
            </a:r>
            <a:endParaRPr kumimoji="0" lang="en-US" altLang="ja-JP" sz="800" kern="0" dirty="0">
              <a:solidFill>
                <a:srgbClr val="000000"/>
              </a:solidFill>
              <a:latin typeface="メイリオ" panose="020B0604030504040204" pitchFamily="50" charset="-128"/>
              <a:ea typeface="メイリオ" panose="020B0604030504040204" pitchFamily="50" charset="-128"/>
            </a:endParaRPr>
          </a:p>
          <a:p>
            <a:pPr marL="12700">
              <a:spcBef>
                <a:spcPts val="240"/>
              </a:spcBef>
            </a:pPr>
            <a:endParaRPr lang="en" altLang="ja-JP" sz="800" dirty="0">
              <a:solidFill>
                <a:srgbClr val="F7790F"/>
              </a:solidFill>
              <a:latin typeface="Meiryo"/>
              <a:ea typeface="Meiryo"/>
              <a:cs typeface="Arial Unicode MS"/>
              <a:hlinkClick r:id="rId6"/>
            </a:endParaRPr>
          </a:p>
        </p:txBody>
      </p:sp>
      <p:sp>
        <p:nvSpPr>
          <p:cNvPr id="50" name="object 33">
            <a:extLst>
              <a:ext uri="{FF2B5EF4-FFF2-40B4-BE49-F238E27FC236}">
                <a16:creationId xmlns:a16="http://schemas.microsoft.com/office/drawing/2014/main" id="{51BBBD2D-0B0B-13C5-3620-244488501B23}"/>
              </a:ext>
            </a:extLst>
          </p:cNvPr>
          <p:cNvSpPr/>
          <p:nvPr/>
        </p:nvSpPr>
        <p:spPr>
          <a:xfrm flipV="1">
            <a:off x="835114" y="1471773"/>
            <a:ext cx="10759770" cy="45719"/>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51" name="object 23">
            <a:extLst>
              <a:ext uri="{FF2B5EF4-FFF2-40B4-BE49-F238E27FC236}">
                <a16:creationId xmlns:a16="http://schemas.microsoft.com/office/drawing/2014/main" id="{37A2D279-A121-BDE2-781B-A53A7A73F5C2}"/>
              </a:ext>
            </a:extLst>
          </p:cNvPr>
          <p:cNvSpPr txBox="1"/>
          <p:nvPr/>
        </p:nvSpPr>
        <p:spPr>
          <a:xfrm>
            <a:off x="1614077" y="1564319"/>
            <a:ext cx="2802225" cy="456535"/>
          </a:xfrm>
          <a:prstGeom prst="rect">
            <a:avLst/>
          </a:prstGeom>
        </p:spPr>
        <p:txBody>
          <a:bodyPr vert="horz" wrap="square" lIns="0" tIns="12700" rIns="0" bIns="0" rtlCol="0">
            <a:spAutoFit/>
          </a:bodyPr>
          <a:lstStyle/>
          <a:p>
            <a:pPr marL="12700">
              <a:spcBef>
                <a:spcPts val="100"/>
              </a:spcBef>
            </a:pPr>
            <a:r>
              <a:rPr sz="1600" b="1" spc="15" dirty="0" err="1">
                <a:solidFill>
                  <a:srgbClr val="002060"/>
                </a:solidFill>
                <a:latin typeface="Meiryo" panose="020B0604030504040204" pitchFamily="34" charset="-128"/>
                <a:ea typeface="Meiryo" panose="020B0604030504040204" pitchFamily="34" charset="-128"/>
                <a:cs typeface="HiraMinProN-W6"/>
              </a:rPr>
              <a:t>審査</a:t>
            </a:r>
            <a:endParaRPr lang="en-US" sz="1600" b="1" spc="15" dirty="0">
              <a:solidFill>
                <a:srgbClr val="002060"/>
              </a:solidFill>
              <a:latin typeface="Meiryo" panose="020B0604030504040204" pitchFamily="34" charset="-128"/>
              <a:ea typeface="Meiryo" panose="020B0604030504040204" pitchFamily="34" charset="-128"/>
              <a:cs typeface="HiraMinProN-W6"/>
            </a:endParaRPr>
          </a:p>
          <a:p>
            <a:pPr marL="12700">
              <a:spcBef>
                <a:spcPts val="100"/>
              </a:spcBef>
            </a:pPr>
            <a:r>
              <a:rPr lang="en-US" sz="1200" b="1" spc="15" dirty="0">
                <a:solidFill>
                  <a:srgbClr val="002060"/>
                </a:solidFill>
                <a:latin typeface="Meiryo" panose="020B0604030504040204" pitchFamily="34" charset="-128"/>
                <a:ea typeface="Meiryo" panose="020B0604030504040204" pitchFamily="34" charset="-128"/>
                <a:cs typeface="HiraMinProN-W6"/>
              </a:rPr>
              <a:t>(</a:t>
            </a:r>
            <a:r>
              <a:rPr lang="en-US" altLang="ja-JP" sz="1200" b="1" spc="15" dirty="0">
                <a:solidFill>
                  <a:srgbClr val="002060"/>
                </a:solidFill>
                <a:latin typeface="Meiryo" panose="020B0604030504040204" pitchFamily="34" charset="-128"/>
                <a:ea typeface="Meiryo" panose="020B0604030504040204" pitchFamily="34" charset="-128"/>
                <a:cs typeface="HiraMinProN-W6"/>
              </a:rPr>
              <a:t>LY</a:t>
            </a:r>
            <a:r>
              <a:rPr lang="ja-JP" altLang="en-US" sz="1200" b="1" spc="15" dirty="0">
                <a:solidFill>
                  <a:srgbClr val="002060"/>
                </a:solidFill>
                <a:latin typeface="Meiryo" panose="020B0604030504040204" pitchFamily="34" charset="-128"/>
                <a:ea typeface="Meiryo" panose="020B0604030504040204" pitchFamily="34" charset="-128"/>
                <a:cs typeface="HiraMinProN-W6"/>
              </a:rPr>
              <a:t>サービス掲載の企業商材可否</a:t>
            </a:r>
            <a:r>
              <a:rPr lang="en-US" altLang="ja-JP" sz="1200" b="1" spc="15" dirty="0">
                <a:solidFill>
                  <a:srgbClr val="002060"/>
                </a:solidFill>
                <a:latin typeface="Meiryo" panose="020B0604030504040204" pitchFamily="34" charset="-128"/>
                <a:ea typeface="Meiryo" panose="020B0604030504040204" pitchFamily="34" charset="-128"/>
                <a:cs typeface="HiraMinProN-W6"/>
              </a:rPr>
              <a:t>)</a:t>
            </a:r>
            <a:endParaRPr sz="1200" b="1" dirty="0">
              <a:solidFill>
                <a:srgbClr val="002060"/>
              </a:solidFill>
              <a:latin typeface="Meiryo" panose="020B0604030504040204" pitchFamily="34" charset="-128"/>
              <a:ea typeface="Meiryo" panose="020B0604030504040204" pitchFamily="34" charset="-128"/>
              <a:cs typeface="HiraMinProN-W6"/>
            </a:endParaRPr>
          </a:p>
        </p:txBody>
      </p:sp>
      <p:sp>
        <p:nvSpPr>
          <p:cNvPr id="52" name="object 10">
            <a:extLst>
              <a:ext uri="{FF2B5EF4-FFF2-40B4-BE49-F238E27FC236}">
                <a16:creationId xmlns:a16="http://schemas.microsoft.com/office/drawing/2014/main" id="{EA65776A-D8F0-3426-F7B0-2CD72AF870D8}"/>
              </a:ext>
            </a:extLst>
          </p:cNvPr>
          <p:cNvSpPr txBox="1"/>
          <p:nvPr/>
        </p:nvSpPr>
        <p:spPr>
          <a:xfrm>
            <a:off x="4070039" y="3583285"/>
            <a:ext cx="6429373" cy="271869"/>
          </a:xfrm>
          <a:prstGeom prst="rect">
            <a:avLst/>
          </a:prstGeom>
        </p:spPr>
        <p:txBody>
          <a:bodyPr vert="horz" wrap="square" lIns="0" tIns="12700" rIns="0" bIns="0" rtlCol="0" anchor="t">
            <a:spAutoFit/>
          </a:bodyPr>
          <a:lstStyle/>
          <a:p>
            <a:pPr marL="12065">
              <a:spcBef>
                <a:spcPts val="100"/>
              </a:spcBef>
            </a:pPr>
            <a:r>
              <a:rPr lang="en-US" altLang="ja-JP" sz="800" spc="6" dirty="0">
                <a:solidFill>
                  <a:schemeClr val="tx1">
                    <a:lumMod val="75000"/>
                    <a:lumOff val="25000"/>
                  </a:schemeClr>
                </a:solidFill>
                <a:latin typeface="Meiryo" panose="020B0604030504040204" pitchFamily="34" charset="-128"/>
                <a:ea typeface="Meiryo" panose="020B0604030504040204" pitchFamily="34" charset="-128"/>
                <a:cs typeface="Arial Unicode MS"/>
              </a:rPr>
              <a:t>LBPM</a:t>
            </a:r>
            <a:r>
              <a:rPr lang="ja-JP" altLang="en-US" sz="800" spc="6" dirty="0">
                <a:solidFill>
                  <a:schemeClr val="tx1">
                    <a:lumMod val="75000"/>
                    <a:lumOff val="25000"/>
                  </a:schemeClr>
                </a:solidFill>
                <a:latin typeface="Meiryo" panose="020B0604030504040204" pitchFamily="34" charset="-128"/>
                <a:ea typeface="Meiryo" panose="020B0604030504040204" pitchFamily="34" charset="-128"/>
                <a:cs typeface="Arial Unicode MS"/>
              </a:rPr>
              <a:t>より発注をしてください。</a:t>
            </a:r>
            <a:endParaRPr lang="en" altLang="ja-JP" sz="800" dirty="0">
              <a:solidFill>
                <a:srgbClr val="F7790F"/>
              </a:solidFill>
              <a:latin typeface="Meiryo" panose="020B0604030504040204" pitchFamily="34" charset="-128"/>
              <a:ea typeface="Meiryo" panose="020B0604030504040204" pitchFamily="34" charset="-128"/>
              <a:cs typeface="Arial Unicode MS"/>
              <a:hlinkClick r:id="rId7"/>
            </a:endParaRPr>
          </a:p>
          <a:p>
            <a:pPr marL="12700">
              <a:spcBef>
                <a:spcPts val="100"/>
              </a:spcBef>
            </a:pPr>
            <a:r>
              <a:rPr lang="en" altLang="ja-JP" sz="800" dirty="0">
                <a:solidFill>
                  <a:srgbClr val="F7790F"/>
                </a:solidFill>
                <a:latin typeface="Meiryo"/>
                <a:ea typeface="Meiryo"/>
                <a:cs typeface="Arial Unicode MS"/>
              </a:rPr>
              <a:t>発注締切日：掲載日の10営業日前 17:00</a:t>
            </a:r>
            <a:endParaRPr lang="en" altLang="ja-JP" sz="800" dirty="0">
              <a:solidFill>
                <a:srgbClr val="F7790F"/>
              </a:solidFill>
              <a:latin typeface="Meiryo" panose="020B0604030504040204" pitchFamily="34" charset="-128"/>
              <a:ea typeface="Meiryo" panose="020B0604030504040204" pitchFamily="34" charset="-128"/>
              <a:cs typeface="Arial Unicode MS"/>
            </a:endParaRPr>
          </a:p>
        </p:txBody>
      </p:sp>
      <p:sp>
        <p:nvSpPr>
          <p:cNvPr id="53" name="object 8">
            <a:extLst>
              <a:ext uri="{FF2B5EF4-FFF2-40B4-BE49-F238E27FC236}">
                <a16:creationId xmlns:a16="http://schemas.microsoft.com/office/drawing/2014/main" id="{7E3396E4-21A6-CAC2-2DEE-B992D80230FD}"/>
              </a:ext>
            </a:extLst>
          </p:cNvPr>
          <p:cNvSpPr txBox="1"/>
          <p:nvPr/>
        </p:nvSpPr>
        <p:spPr>
          <a:xfrm>
            <a:off x="4069660" y="1686850"/>
            <a:ext cx="6186497" cy="154401"/>
          </a:xfrm>
          <a:prstGeom prst="rect">
            <a:avLst/>
          </a:prstGeom>
        </p:spPr>
        <p:txBody>
          <a:bodyPr vert="horz" wrap="square" lIns="0" tIns="12700" rIns="0" bIns="0" rtlCol="0">
            <a:spAutoFit/>
          </a:bodyPr>
          <a:lstStyle/>
          <a:p>
            <a:pPr lvl="0">
              <a:lnSpc>
                <a:spcPct val="120000"/>
              </a:lnSpc>
              <a:defRPr/>
            </a:pPr>
            <a:r>
              <a:rPr kumimoji="0" lang="ja-JP" altLang="en-US" sz="800" kern="0" dirty="0">
                <a:solidFill>
                  <a:srgbClr val="000000"/>
                </a:solidFill>
                <a:latin typeface="メイリオ" panose="020B0604030504040204" pitchFamily="50" charset="-128"/>
                <a:ea typeface="メイリオ" panose="020B0604030504040204" pitchFamily="50" charset="-128"/>
                <a:hlinkClick r:id="rId8"/>
              </a:rPr>
              <a:t>アカウント審査基準</a:t>
            </a:r>
            <a:r>
              <a:rPr kumimoji="0" lang="ja-JP" altLang="en-US" sz="800" kern="0" dirty="0">
                <a:solidFill>
                  <a:srgbClr val="000000"/>
                </a:solidFill>
                <a:latin typeface="メイリオ" panose="020B0604030504040204" pitchFamily="50" charset="-128"/>
                <a:ea typeface="メイリオ" panose="020B0604030504040204" pitchFamily="50" charset="-128"/>
              </a:rPr>
              <a:t>に基づき、広告主様・訴求内容の審査を行います。</a:t>
            </a:r>
            <a:endParaRPr kumimoji="0" lang="en-US" altLang="ja-JP" sz="800" kern="0" dirty="0">
              <a:solidFill>
                <a:srgbClr val="00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0172842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88D184-0775-C8D1-A168-6D4F4F252593}"/>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D264C82-C054-8FB0-47AA-79688C59CFDB}"/>
              </a:ext>
            </a:extLst>
          </p:cNvPr>
          <p:cNvSpPr>
            <a:spLocks noGrp="1"/>
          </p:cNvSpPr>
          <p:nvPr>
            <p:ph type="body" sz="quarter" idx="12"/>
          </p:nvPr>
        </p:nvSpPr>
        <p:spPr>
          <a:xfrm>
            <a:off x="587922" y="67514"/>
            <a:ext cx="968503" cy="410840"/>
          </a:xfrm>
        </p:spPr>
        <p:txBody>
          <a:bodyPr/>
          <a:lstStyle/>
          <a:p>
            <a:pPr marL="0" indent="0">
              <a:buNone/>
            </a:pPr>
            <a:r>
              <a:rPr lang="ja-JP" altLang="en-US"/>
              <a:t>申し込み</a:t>
            </a:r>
          </a:p>
        </p:txBody>
      </p:sp>
      <p:pic>
        <p:nvPicPr>
          <p:cNvPr id="6" name="図プレースホルダー 8" descr="アイコン&#10;&#10;自動的に生成された説明">
            <a:extLst>
              <a:ext uri="{FF2B5EF4-FFF2-40B4-BE49-F238E27FC236}">
                <a16:creationId xmlns:a16="http://schemas.microsoft.com/office/drawing/2014/main" id="{1B328293-59E6-D80D-DC61-B5515AF44B0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2D45A582-6F81-0277-1C15-DA96FB217361}"/>
              </a:ext>
            </a:extLst>
          </p:cNvPr>
          <p:cNvSpPr txBox="1">
            <a:spLocks noChangeArrowheads="1"/>
          </p:cNvSpPr>
          <p:nvPr/>
        </p:nvSpPr>
        <p:spPr bwMode="auto">
          <a:xfrm>
            <a:off x="1887807" y="196223"/>
            <a:ext cx="8181225"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dirty="0">
                <a:latin typeface="メイリオ" panose="020B0604030504040204" pitchFamily="34" charset="-128"/>
                <a:ea typeface="メイリオ" panose="020B0604030504040204" pitchFamily="34" charset="-128"/>
              </a:rPr>
              <a:t>お申し込みから掲載</a:t>
            </a:r>
            <a:r>
              <a:rPr lang="ja-JP" altLang="en-US" sz="2000">
                <a:latin typeface="メイリオ" panose="020B0604030504040204" pitchFamily="34" charset="-128"/>
                <a:ea typeface="メイリオ" panose="020B0604030504040204" pitchFamily="34" charset="-128"/>
              </a:rPr>
              <a:t>まで</a:t>
            </a:r>
            <a:r>
              <a:rPr lang="en-US" altLang="ja-JP" sz="2000" dirty="0">
                <a:latin typeface="メイリオ" panose="020B0604030504040204" pitchFamily="34" charset="-128"/>
                <a:ea typeface="メイリオ" panose="020B0604030504040204" pitchFamily="34" charset="-128"/>
              </a:rPr>
              <a:t> DIGEST Spot + </a:t>
            </a:r>
            <a:r>
              <a:rPr lang="ja-JP" altLang="en-US" sz="2000">
                <a:latin typeface="メイリオ" panose="020B0604030504040204" pitchFamily="34" charset="-128"/>
                <a:ea typeface="メイリオ" panose="020B0604030504040204" pitchFamily="34" charset="-128"/>
              </a:rPr>
              <a:t>ブランドリフトサーベイ</a:t>
            </a:r>
            <a:endParaRPr lang="en-US" altLang="ja-JP" sz="2000" dirty="0">
              <a:latin typeface="メイリオ" panose="020B0604030504040204" pitchFamily="34" charset="-128"/>
              <a:ea typeface="メイリオ" panose="020B0604030504040204" pitchFamily="34" charset="-128"/>
            </a:endParaRPr>
          </a:p>
        </p:txBody>
      </p:sp>
      <p:sp>
        <p:nvSpPr>
          <p:cNvPr id="2" name="object 33">
            <a:extLst>
              <a:ext uri="{FF2B5EF4-FFF2-40B4-BE49-F238E27FC236}">
                <a16:creationId xmlns:a16="http://schemas.microsoft.com/office/drawing/2014/main" id="{ED89F9C0-E667-C363-2662-2CD70B2648E1}"/>
              </a:ext>
            </a:extLst>
          </p:cNvPr>
          <p:cNvSpPr/>
          <p:nvPr/>
        </p:nvSpPr>
        <p:spPr>
          <a:xfrm flipV="1">
            <a:off x="604399" y="1606467"/>
            <a:ext cx="11014609" cy="106903"/>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5" name="object 13">
            <a:extLst>
              <a:ext uri="{FF2B5EF4-FFF2-40B4-BE49-F238E27FC236}">
                <a16:creationId xmlns:a16="http://schemas.microsoft.com/office/drawing/2014/main" id="{0C80CD85-0DD0-2499-A3A1-10BAFCB8B6A8}"/>
              </a:ext>
            </a:extLst>
          </p:cNvPr>
          <p:cNvSpPr txBox="1"/>
          <p:nvPr/>
        </p:nvSpPr>
        <p:spPr>
          <a:xfrm>
            <a:off x="931157" y="3704179"/>
            <a:ext cx="552393" cy="120545"/>
          </a:xfrm>
          <a:prstGeom prst="rect">
            <a:avLst/>
          </a:prstGeom>
        </p:spPr>
        <p:txBody>
          <a:bodyPr vert="horz" wrap="square" lIns="0" tIns="12699" rIns="0" bIns="0" rtlCol="0">
            <a:spAutoFit/>
          </a:bodyPr>
          <a:lstStyle/>
          <a:p>
            <a:pPr marL="12699">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125" dirty="0">
                <a:solidFill>
                  <a:srgbClr val="002060"/>
                </a:solidFill>
                <a:latin typeface="Meiryo" panose="020B0604030504040204" pitchFamily="34" charset="-128"/>
                <a:ea typeface="Meiryo" panose="020B0604030504040204" pitchFamily="34" charset="-128"/>
                <a:cs typeface="HiraMinProN-W6"/>
              </a:rPr>
              <a:t>6</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8" name="object 26">
            <a:extLst>
              <a:ext uri="{FF2B5EF4-FFF2-40B4-BE49-F238E27FC236}">
                <a16:creationId xmlns:a16="http://schemas.microsoft.com/office/drawing/2014/main" id="{8870DA8C-C606-B16E-1B82-0FF4D215F715}"/>
              </a:ext>
            </a:extLst>
          </p:cNvPr>
          <p:cNvSpPr txBox="1"/>
          <p:nvPr/>
        </p:nvSpPr>
        <p:spPr>
          <a:xfrm>
            <a:off x="1577640" y="3649329"/>
            <a:ext cx="479406" cy="259044"/>
          </a:xfrm>
          <a:prstGeom prst="rect">
            <a:avLst/>
          </a:prstGeom>
        </p:spPr>
        <p:txBody>
          <a:bodyPr vert="horz" wrap="square" lIns="0" tIns="12699" rIns="0" bIns="0" rtlCol="0" anchor="t">
            <a:spAutoFit/>
          </a:bodyPr>
          <a:lstStyle/>
          <a:p>
            <a:pPr marL="12604">
              <a:spcBef>
                <a:spcPts val="100"/>
              </a:spcBef>
            </a:pPr>
            <a:r>
              <a:rPr lang="ja-JP" altLang="en-US" sz="1600" b="1" spc="-15" dirty="0">
                <a:solidFill>
                  <a:srgbClr val="002060"/>
                </a:solidFill>
                <a:latin typeface="Meiryo" panose="020B0604030504040204" pitchFamily="34" charset="-128"/>
                <a:ea typeface="Meiryo" panose="020B0604030504040204" pitchFamily="34" charset="-128"/>
                <a:cs typeface="HiraMinProN-W6"/>
              </a:rPr>
              <a:t>入稿</a:t>
            </a:r>
            <a:endParaRPr lang="en-US" sz="1600" b="1" dirty="0">
              <a:solidFill>
                <a:srgbClr val="002060"/>
              </a:solidFill>
              <a:latin typeface="Meiryo" panose="020B0604030504040204" pitchFamily="34" charset="-128"/>
              <a:ea typeface="Meiryo" panose="020B0604030504040204" pitchFamily="34" charset="-128"/>
              <a:cs typeface="HiraMinProN-W6"/>
            </a:endParaRPr>
          </a:p>
        </p:txBody>
      </p:sp>
      <p:sp>
        <p:nvSpPr>
          <p:cNvPr id="9" name="object 37">
            <a:extLst>
              <a:ext uri="{FF2B5EF4-FFF2-40B4-BE49-F238E27FC236}">
                <a16:creationId xmlns:a16="http://schemas.microsoft.com/office/drawing/2014/main" id="{99EEB207-037C-C47E-78AA-E54AB57AAE5B}"/>
              </a:ext>
            </a:extLst>
          </p:cNvPr>
          <p:cNvSpPr>
            <a:spLocks/>
          </p:cNvSpPr>
          <p:nvPr/>
        </p:nvSpPr>
        <p:spPr>
          <a:xfrm>
            <a:off x="600334" y="3993494"/>
            <a:ext cx="11014609" cy="82820"/>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0" name="object 37">
            <a:extLst>
              <a:ext uri="{FF2B5EF4-FFF2-40B4-BE49-F238E27FC236}">
                <a16:creationId xmlns:a16="http://schemas.microsoft.com/office/drawing/2014/main" id="{394EDC3B-340B-6F02-7C3C-806ECD2AD069}"/>
              </a:ext>
            </a:extLst>
          </p:cNvPr>
          <p:cNvSpPr>
            <a:spLocks/>
          </p:cNvSpPr>
          <p:nvPr/>
        </p:nvSpPr>
        <p:spPr>
          <a:xfrm>
            <a:off x="600335" y="5059310"/>
            <a:ext cx="11001020" cy="72407"/>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1" name="object 7">
            <a:extLst>
              <a:ext uri="{FF2B5EF4-FFF2-40B4-BE49-F238E27FC236}">
                <a16:creationId xmlns:a16="http://schemas.microsoft.com/office/drawing/2014/main" id="{D35F9B6B-9BA2-388A-4AB2-DFCC2AB94857}"/>
              </a:ext>
            </a:extLst>
          </p:cNvPr>
          <p:cNvSpPr txBox="1"/>
          <p:nvPr/>
        </p:nvSpPr>
        <p:spPr>
          <a:xfrm>
            <a:off x="931157" y="2138153"/>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3</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2" name="object 43">
            <a:extLst>
              <a:ext uri="{FF2B5EF4-FFF2-40B4-BE49-F238E27FC236}">
                <a16:creationId xmlns:a16="http://schemas.microsoft.com/office/drawing/2014/main" id="{1F5FE40A-10B9-E50F-B067-DFCCEEB7987D}"/>
              </a:ext>
            </a:extLst>
          </p:cNvPr>
          <p:cNvSpPr txBox="1"/>
          <p:nvPr/>
        </p:nvSpPr>
        <p:spPr>
          <a:xfrm>
            <a:off x="4072929" y="1791008"/>
            <a:ext cx="6745704" cy="872034"/>
          </a:xfrm>
          <a:prstGeom prst="rect">
            <a:avLst/>
          </a:prstGeom>
        </p:spPr>
        <p:txBody>
          <a:bodyPr vert="horz" wrap="square" lIns="0" tIns="30480" rIns="0" bIns="0" rtlCol="0" anchor="t">
            <a:spAutoFit/>
          </a:bodyPr>
          <a:lstStyle/>
          <a:p>
            <a:pPr marL="12700">
              <a:spcBef>
                <a:spcPts val="240"/>
              </a:spcBef>
            </a:pPr>
            <a:r>
              <a:rPr lang="ja-JP" altLang="en-US" sz="800" spc="5" dirty="0">
                <a:solidFill>
                  <a:srgbClr val="333333"/>
                </a:solidFill>
                <a:latin typeface="Meiryo" panose="020B0604030504040204" pitchFamily="34" charset="-128"/>
                <a:ea typeface="Meiryo" panose="020B0604030504040204" pitchFamily="34" charset="-128"/>
                <a:cs typeface="Arial Unicode MS"/>
              </a:rPr>
              <a:t>企業・商材に関する掲載可否の申請をお願いいたします。</a:t>
            </a:r>
            <a:endParaRPr lang="en-US" altLang="ja-JP" sz="800" spc="5" dirty="0">
              <a:solidFill>
                <a:srgbClr val="333333"/>
              </a:solidFill>
              <a:latin typeface="Meiryo" panose="020B0604030504040204" pitchFamily="34" charset="-128"/>
              <a:ea typeface="Meiryo" panose="020B0604030504040204" pitchFamily="34" charset="-128"/>
              <a:cs typeface="Arial Unicode MS"/>
            </a:endParaRPr>
          </a:p>
          <a:p>
            <a:pPr marL="12700">
              <a:spcBef>
                <a:spcPts val="240"/>
              </a:spcBef>
            </a:pPr>
            <a:r>
              <a:rPr lang="ja-JP" altLang="en-US" sz="800" spc="5" dirty="0">
                <a:solidFill>
                  <a:srgbClr val="333333"/>
                </a:solidFill>
                <a:latin typeface="Meiryo" panose="020B0604030504040204" pitchFamily="34" charset="-128"/>
                <a:ea typeface="Meiryo" panose="020B0604030504040204" pitchFamily="34" charset="-128"/>
                <a:cs typeface="Arial Unicode MS"/>
              </a:rPr>
              <a:t>　　</a:t>
            </a:r>
            <a:r>
              <a:rPr lang="en-US" altLang="ja-JP" sz="800" spc="5" dirty="0">
                <a:solidFill>
                  <a:srgbClr val="333333"/>
                </a:solidFill>
                <a:latin typeface="Meiryo" panose="020B0604030504040204" pitchFamily="34" charset="-128"/>
                <a:ea typeface="Meiryo" panose="020B0604030504040204" pitchFamily="34" charset="-128"/>
                <a:cs typeface="Arial Unicode MS"/>
              </a:rPr>
              <a:t>URL</a:t>
            </a:r>
            <a:r>
              <a:rPr lang="ja-JP" altLang="en-US" sz="800" spc="5" dirty="0">
                <a:solidFill>
                  <a:srgbClr val="333333"/>
                </a:solidFill>
                <a:latin typeface="Meiryo" panose="020B0604030504040204" pitchFamily="34" charset="-128"/>
                <a:ea typeface="Meiryo" panose="020B0604030504040204" pitchFamily="34" charset="-128"/>
                <a:cs typeface="Arial Unicode MS"/>
              </a:rPr>
              <a:t>：</a:t>
            </a:r>
            <a:r>
              <a:rPr lang="en" altLang="ja-JP" sz="800" dirty="0">
                <a:solidFill>
                  <a:srgbClr val="DCA10D"/>
                </a:solidFill>
                <a:effectLst/>
                <a:latin typeface="Meiryo" panose="020B0604030504040204" pitchFamily="34" charset="-128"/>
                <a:ea typeface="Meiryo" panose="020B0604030504040204" pitchFamily="34" charset="-128"/>
                <a:hlinkClick r:id="rId4"/>
              </a:rPr>
              <a:t>https://form-business.yahoo.co.jp/claris/enqueteForm?inquiry_type=review_lnds</a:t>
            </a:r>
            <a:endParaRPr lang="en" altLang="ja-JP" sz="800" spc="5" dirty="0">
              <a:solidFill>
                <a:srgbClr val="333333"/>
              </a:solidFill>
              <a:latin typeface="Meiryo" panose="020B0604030504040204" pitchFamily="34" charset="-128"/>
              <a:ea typeface="Meiryo" panose="020B0604030504040204" pitchFamily="34" charset="-128"/>
              <a:cs typeface="Arial Unicode MS"/>
            </a:endParaRPr>
          </a:p>
          <a:p>
            <a:pPr marL="12700">
              <a:spcBef>
                <a:spcPts val="240"/>
              </a:spcBef>
            </a:pPr>
            <a:r>
              <a:rPr lang="ja-JP" altLang="en-US" sz="800" spc="5" dirty="0">
                <a:solidFill>
                  <a:srgbClr val="333333"/>
                </a:solidFill>
                <a:latin typeface="Meiryo"/>
                <a:ea typeface="Meiryo"/>
                <a:cs typeface="Arial Unicode MS"/>
              </a:rPr>
              <a:t>企業・商材可否が完了しましたら、</a:t>
            </a:r>
            <a:r>
              <a:rPr lang="ja-JP" altLang="en-US" sz="800" spc="5" dirty="0">
                <a:solidFill>
                  <a:srgbClr val="333333"/>
                </a:solidFill>
                <a:latin typeface="Meiryo" panose="020B0604030504040204" pitchFamily="34" charset="-128"/>
                <a:ea typeface="Meiryo" panose="020B0604030504040204" pitchFamily="34" charset="-128"/>
                <a:cs typeface="Arial Unicode MS"/>
              </a:rPr>
              <a:t>制作可否判断シート</a:t>
            </a:r>
            <a:r>
              <a:rPr lang="en-US" altLang="ja-JP" sz="800" spc="5" dirty="0">
                <a:solidFill>
                  <a:srgbClr val="333333"/>
                </a:solidFill>
                <a:latin typeface="Meiryo"/>
                <a:ea typeface="Meiryo"/>
                <a:cs typeface="Arial Unicode MS"/>
              </a:rPr>
              <a:t>※</a:t>
            </a:r>
            <a:r>
              <a:rPr lang="ja-JP" altLang="en-US" sz="800" spc="5" dirty="0">
                <a:solidFill>
                  <a:srgbClr val="333333"/>
                </a:solidFill>
                <a:latin typeface="Meiryo"/>
                <a:ea typeface="Meiryo"/>
                <a:cs typeface="Arial Unicode MS"/>
              </a:rPr>
              <a:t>に訴求内容をご記載のうえ、下記までご連絡ください。</a:t>
            </a:r>
            <a:endParaRPr lang="en-US" altLang="ja-JP" sz="800" spc="5" dirty="0">
              <a:solidFill>
                <a:srgbClr val="333333"/>
              </a:solidFill>
              <a:latin typeface="Meiryo"/>
              <a:ea typeface="Meiryo"/>
              <a:cs typeface="Arial Unicode MS"/>
            </a:endParaRPr>
          </a:p>
          <a:p>
            <a:pPr marL="12700">
              <a:spcBef>
                <a:spcPts val="240"/>
              </a:spcBef>
            </a:pPr>
            <a:r>
              <a:rPr lang="ja-JP" altLang="en-US" sz="800" dirty="0">
                <a:solidFill>
                  <a:srgbClr val="333333"/>
                </a:solidFill>
                <a:latin typeface="Meiryo" panose="020B0604030504040204" pitchFamily="34" charset="-128"/>
                <a:ea typeface="Meiryo" panose="020B0604030504040204" pitchFamily="34" charset="-128"/>
                <a:cs typeface="Arial Unicode MS"/>
              </a:rPr>
              <a:t>　　記事制作可否に関するお問い合わせ用メールアドレス：</a:t>
            </a:r>
            <a:r>
              <a:rPr lang="en" altLang="ja-JP" sz="800" dirty="0">
                <a:solidFill>
                  <a:srgbClr val="333333"/>
                </a:solidFill>
                <a:latin typeface="Meiryo" panose="020B0604030504040204" pitchFamily="34" charset="-128"/>
                <a:ea typeface="Meiryo" panose="020B0604030504040204" pitchFamily="34" charset="-128"/>
                <a:cs typeface="Arial Unicode MS"/>
              </a:rPr>
              <a:t> </a:t>
            </a:r>
            <a:r>
              <a:rPr lang="en" altLang="ja-JP" sz="800" dirty="0">
                <a:solidFill>
                  <a:srgbClr val="F7790F"/>
                </a:solidFill>
                <a:latin typeface="Meiryo" panose="020B0604030504040204" pitchFamily="34" charset="-128"/>
                <a:ea typeface="Meiryo" panose="020B0604030504040204" pitchFamily="34" charset="-128"/>
                <a:cs typeface="Arial Unicode MS"/>
              </a:rPr>
              <a:t>ml-sales-media-req@lycorp.co.jp</a:t>
            </a:r>
          </a:p>
          <a:p>
            <a:pPr marL="12700">
              <a:spcBef>
                <a:spcPts val="240"/>
              </a:spcBef>
            </a:pPr>
            <a:r>
              <a:rPr lang="ja-JP" altLang="en-US" sz="800" spc="5" dirty="0">
                <a:solidFill>
                  <a:srgbClr val="333333"/>
                </a:solidFill>
                <a:latin typeface="Meiryo" panose="020B0604030504040204" pitchFamily="34" charset="-128"/>
                <a:ea typeface="Meiryo" panose="020B0604030504040204" pitchFamily="34" charset="-128"/>
                <a:cs typeface="Arial Unicode MS"/>
              </a:rPr>
              <a:t>新規お問い合わせの方は下記までご連絡ください。</a:t>
            </a:r>
            <a:br>
              <a:rPr lang="en-US" altLang="ja-JP" sz="800" spc="5" dirty="0">
                <a:solidFill>
                  <a:srgbClr val="333333"/>
                </a:solidFill>
                <a:latin typeface="Meiryo" panose="020B0604030504040204" pitchFamily="34" charset="-128"/>
                <a:ea typeface="Meiryo" panose="020B0604030504040204" pitchFamily="34" charset="-128"/>
                <a:cs typeface="Arial Unicode MS"/>
              </a:rPr>
            </a:br>
            <a:r>
              <a:rPr lang="ja-JP" altLang="en-US" sz="800" spc="5" dirty="0">
                <a:solidFill>
                  <a:srgbClr val="333333"/>
                </a:solidFill>
                <a:latin typeface="Meiryo" panose="020B0604030504040204" pitchFamily="34" charset="-128"/>
                <a:ea typeface="Meiryo" panose="020B0604030504040204" pitchFamily="34" charset="-128"/>
                <a:cs typeface="Arial Unicode MS"/>
              </a:rPr>
              <a:t>　　お問い合わせ用メールアドレス：</a:t>
            </a:r>
            <a:r>
              <a:rPr lang="en" altLang="ja-JP" sz="800" dirty="0">
                <a:solidFill>
                  <a:srgbClr val="FF0000"/>
                </a:solidFill>
                <a:latin typeface="Meiryo" panose="020B0604030504040204" pitchFamily="34" charset="-128"/>
                <a:ea typeface="Meiryo" panose="020B0604030504040204" pitchFamily="34" charset="-128"/>
                <a:cs typeface="Arial Unicode MS"/>
              </a:rPr>
              <a:t> </a:t>
            </a:r>
            <a:r>
              <a:rPr lang="en" altLang="ja-JP" sz="800" dirty="0">
                <a:solidFill>
                  <a:srgbClr val="F7790F"/>
                </a:solidFill>
                <a:latin typeface="Meiryo" panose="020B0604030504040204" pitchFamily="34" charset="-128"/>
                <a:ea typeface="Meiryo" panose="020B0604030504040204" pitchFamily="34" charset="-128"/>
                <a:cs typeface="Arial Unicode MS"/>
              </a:rPr>
              <a:t>ml-sales-media-req@lycorp.co.jp</a:t>
            </a:r>
            <a:endParaRPr lang="en-US" altLang="ja-JP" sz="800" spc="5" dirty="0">
              <a:solidFill>
                <a:srgbClr val="F7790F"/>
              </a:solidFill>
              <a:latin typeface="Meiryo" panose="020B0604030504040204" pitchFamily="34" charset="-128"/>
              <a:ea typeface="Meiryo" panose="020B0604030504040204" pitchFamily="34" charset="-128"/>
              <a:cs typeface="Arial Unicode MS"/>
            </a:endParaRPr>
          </a:p>
        </p:txBody>
      </p:sp>
      <p:sp>
        <p:nvSpPr>
          <p:cNvPr id="13" name="object 8">
            <a:extLst>
              <a:ext uri="{FF2B5EF4-FFF2-40B4-BE49-F238E27FC236}">
                <a16:creationId xmlns:a16="http://schemas.microsoft.com/office/drawing/2014/main" id="{815C759A-D508-6C2F-CE2A-04D6704B002D}"/>
              </a:ext>
            </a:extLst>
          </p:cNvPr>
          <p:cNvSpPr txBox="1"/>
          <p:nvPr/>
        </p:nvSpPr>
        <p:spPr>
          <a:xfrm>
            <a:off x="4070615" y="2776922"/>
            <a:ext cx="7530740" cy="308802"/>
          </a:xfrm>
          <a:prstGeom prst="rect">
            <a:avLst/>
          </a:prstGeom>
        </p:spPr>
        <p:txBody>
          <a:bodyPr vert="horz" wrap="square" lIns="0" tIns="12700" rIns="0" bIns="0" rtlCol="0">
            <a:spAutoFit/>
          </a:bodyPr>
          <a:lstStyle/>
          <a:p>
            <a:pPr marL="12700" marR="5080">
              <a:lnSpc>
                <a:spcPct val="114599"/>
              </a:lnSpc>
              <a:spcBef>
                <a:spcPts val="100"/>
              </a:spcBef>
            </a:pPr>
            <a:r>
              <a:rPr lang="ja-JP" altLang="en-US" sz="800" spc="50" dirty="0">
                <a:solidFill>
                  <a:srgbClr val="333333"/>
                </a:solidFill>
                <a:latin typeface="Meiryo" panose="020B0604030504040204" pitchFamily="34" charset="-128"/>
                <a:ea typeface="Meiryo" panose="020B0604030504040204" pitchFamily="34" charset="-128"/>
                <a:cs typeface="Arial Unicode MS"/>
              </a:rPr>
              <a:t>弊社営業担当まで掲載開始希望日の空き枠状況をご確認ください</a:t>
            </a:r>
            <a:r>
              <a:rPr sz="800" dirty="0">
                <a:solidFill>
                  <a:srgbClr val="333333"/>
                </a:solidFill>
                <a:latin typeface="Meiryo" panose="020B0604030504040204" pitchFamily="34" charset="-128"/>
                <a:ea typeface="Meiryo" panose="020B0604030504040204" pitchFamily="34" charset="-128"/>
                <a:cs typeface="Arial Unicode MS"/>
              </a:rPr>
              <a:t>。</a:t>
            </a:r>
            <a:r>
              <a:rPr sz="800" dirty="0" err="1">
                <a:solidFill>
                  <a:srgbClr val="333333"/>
                </a:solidFill>
                <a:latin typeface="Meiryo" panose="020B0604030504040204" pitchFamily="34" charset="-128"/>
                <a:ea typeface="Meiryo" panose="020B0604030504040204" pitchFamily="34" charset="-128"/>
                <a:cs typeface="Arial Unicode MS"/>
              </a:rPr>
              <a:t>ま</a:t>
            </a:r>
            <a:r>
              <a:rPr sz="800" spc="30" dirty="0" err="1">
                <a:solidFill>
                  <a:srgbClr val="333333"/>
                </a:solidFill>
                <a:latin typeface="Meiryo" panose="020B0604030504040204" pitchFamily="34" charset="-128"/>
                <a:ea typeface="Meiryo" panose="020B0604030504040204" pitchFamily="34" charset="-128"/>
                <a:cs typeface="Arial Unicode MS"/>
              </a:rPr>
              <a:t>た</a:t>
            </a:r>
            <a:r>
              <a:rPr sz="800" spc="-360" dirty="0" err="1">
                <a:solidFill>
                  <a:srgbClr val="333333"/>
                </a:solidFill>
                <a:latin typeface="Meiryo" panose="020B0604030504040204" pitchFamily="34" charset="-128"/>
                <a:ea typeface="Meiryo" panose="020B0604030504040204" pitchFamily="34" charset="-128"/>
                <a:cs typeface="Arial Unicode MS"/>
              </a:rPr>
              <a:t>、</a:t>
            </a:r>
            <a:r>
              <a:rPr sz="800" spc="30" dirty="0" err="1">
                <a:solidFill>
                  <a:srgbClr val="333333"/>
                </a:solidFill>
                <a:latin typeface="Meiryo" panose="020B0604030504040204" pitchFamily="34" charset="-128"/>
                <a:ea typeface="Meiryo" panose="020B0604030504040204" pitchFamily="34" charset="-128"/>
                <a:cs typeface="Arial Unicode MS"/>
              </a:rPr>
              <a:t>必</a:t>
            </a:r>
            <a:r>
              <a:rPr sz="800" spc="5" dirty="0" err="1">
                <a:solidFill>
                  <a:srgbClr val="333333"/>
                </a:solidFill>
                <a:latin typeface="Meiryo" panose="020B0604030504040204" pitchFamily="34" charset="-128"/>
                <a:ea typeface="Meiryo" panose="020B0604030504040204" pitchFamily="34" charset="-128"/>
                <a:cs typeface="Arial Unicode MS"/>
              </a:rPr>
              <a:t>要</a:t>
            </a:r>
            <a:r>
              <a:rPr sz="800" spc="25" dirty="0" err="1">
                <a:solidFill>
                  <a:srgbClr val="333333"/>
                </a:solidFill>
                <a:latin typeface="Meiryo" panose="020B0604030504040204" pitchFamily="34" charset="-128"/>
                <a:ea typeface="Meiryo" panose="020B0604030504040204" pitchFamily="34" charset="-128"/>
                <a:cs typeface="Arial Unicode MS"/>
              </a:rPr>
              <a:t>に</a:t>
            </a:r>
            <a:r>
              <a:rPr sz="800" spc="-15" dirty="0" err="1">
                <a:solidFill>
                  <a:srgbClr val="333333"/>
                </a:solidFill>
                <a:latin typeface="Meiryo" panose="020B0604030504040204" pitchFamily="34" charset="-128"/>
                <a:ea typeface="Meiryo" panose="020B0604030504040204" pitchFamily="34" charset="-128"/>
                <a:cs typeface="Arial Unicode MS"/>
              </a:rPr>
              <a:t>応</a:t>
            </a:r>
            <a:r>
              <a:rPr sz="800" spc="-20" dirty="0" err="1">
                <a:solidFill>
                  <a:srgbClr val="333333"/>
                </a:solidFill>
                <a:latin typeface="Meiryo" panose="020B0604030504040204" pitchFamily="34" charset="-128"/>
                <a:ea typeface="Meiryo" panose="020B0604030504040204" pitchFamily="34" charset="-128"/>
                <a:cs typeface="Arial Unicode MS"/>
              </a:rPr>
              <a:t>じ</a:t>
            </a:r>
            <a:r>
              <a:rPr sz="800" spc="10" dirty="0" err="1">
                <a:solidFill>
                  <a:srgbClr val="333333"/>
                </a:solidFill>
                <a:latin typeface="Meiryo" panose="020B0604030504040204" pitchFamily="34" charset="-128"/>
                <a:ea typeface="Meiryo" panose="020B0604030504040204" pitchFamily="34" charset="-128"/>
                <a:cs typeface="Arial Unicode MS"/>
              </a:rPr>
              <a:t>て</a:t>
            </a:r>
            <a:r>
              <a:rPr sz="800" spc="35" dirty="0" err="1">
                <a:solidFill>
                  <a:srgbClr val="333333"/>
                </a:solidFill>
                <a:latin typeface="Meiryo" panose="020B0604030504040204" pitchFamily="34" charset="-128"/>
                <a:ea typeface="Meiryo" panose="020B0604030504040204" pitchFamily="34" charset="-128"/>
                <a:cs typeface="Arial Unicode MS"/>
              </a:rPr>
              <a:t>所</a:t>
            </a:r>
            <a:r>
              <a:rPr sz="800" dirty="0" err="1">
                <a:solidFill>
                  <a:srgbClr val="333333"/>
                </a:solidFill>
                <a:latin typeface="Meiryo" panose="020B0604030504040204" pitchFamily="34" charset="-128"/>
                <a:ea typeface="Meiryo" panose="020B0604030504040204" pitchFamily="34" charset="-128"/>
                <a:cs typeface="Arial Unicode MS"/>
              </a:rPr>
              <a:t>定の</a:t>
            </a:r>
            <a:r>
              <a:rPr sz="800" spc="25" dirty="0" err="1">
                <a:solidFill>
                  <a:srgbClr val="333333"/>
                </a:solidFill>
                <a:latin typeface="Meiryo" panose="020B0604030504040204" pitchFamily="34" charset="-128"/>
                <a:ea typeface="Meiryo" panose="020B0604030504040204" pitchFamily="34" charset="-128"/>
                <a:cs typeface="Arial Unicode MS"/>
              </a:rPr>
              <a:t>申</a:t>
            </a:r>
            <a:r>
              <a:rPr sz="800" spc="50" dirty="0" err="1">
                <a:solidFill>
                  <a:srgbClr val="333333"/>
                </a:solidFill>
                <a:latin typeface="Meiryo" panose="020B0604030504040204" pitchFamily="34" charset="-128"/>
                <a:ea typeface="Meiryo" panose="020B0604030504040204" pitchFamily="34" charset="-128"/>
                <a:cs typeface="Arial Unicode MS"/>
              </a:rPr>
              <a:t>込</a:t>
            </a:r>
            <a:r>
              <a:rPr sz="800" spc="30" dirty="0" err="1">
                <a:solidFill>
                  <a:srgbClr val="333333"/>
                </a:solidFill>
                <a:latin typeface="Meiryo" panose="020B0604030504040204" pitchFamily="34" charset="-128"/>
                <a:ea typeface="Meiryo" panose="020B0604030504040204" pitchFamily="34" charset="-128"/>
                <a:cs typeface="Arial Unicode MS"/>
              </a:rPr>
              <a:t>方</a:t>
            </a:r>
            <a:r>
              <a:rPr sz="800" spc="10" dirty="0" err="1">
                <a:solidFill>
                  <a:srgbClr val="333333"/>
                </a:solidFill>
                <a:latin typeface="Meiryo" panose="020B0604030504040204" pitchFamily="34" charset="-128"/>
                <a:ea typeface="Meiryo" panose="020B0604030504040204" pitchFamily="34" charset="-128"/>
                <a:cs typeface="Arial Unicode MS"/>
              </a:rPr>
              <a:t>法</a:t>
            </a:r>
            <a:r>
              <a:rPr sz="800" spc="-5" dirty="0" err="1">
                <a:solidFill>
                  <a:srgbClr val="333333"/>
                </a:solidFill>
                <a:latin typeface="Meiryo" panose="020B0604030504040204" pitchFamily="34" charset="-128"/>
                <a:ea typeface="Meiryo" panose="020B0604030504040204" pitchFamily="34" charset="-128"/>
                <a:cs typeface="Arial Unicode MS"/>
              </a:rPr>
              <a:t>に</a:t>
            </a:r>
            <a:r>
              <a:rPr sz="800" spc="30" dirty="0" err="1">
                <a:solidFill>
                  <a:srgbClr val="333333"/>
                </a:solidFill>
                <a:latin typeface="Meiryo" panose="020B0604030504040204" pitchFamily="34" charset="-128"/>
                <a:ea typeface="Meiryo" panose="020B0604030504040204" pitchFamily="34" charset="-128"/>
                <a:cs typeface="Arial Unicode MS"/>
              </a:rPr>
              <a:t>て</a:t>
            </a:r>
            <a:r>
              <a:rPr sz="800" spc="-360" dirty="0" err="1">
                <a:solidFill>
                  <a:srgbClr val="333333"/>
                </a:solidFill>
                <a:latin typeface="Meiryo" panose="020B0604030504040204" pitchFamily="34" charset="-128"/>
                <a:ea typeface="Meiryo" panose="020B0604030504040204" pitchFamily="34" charset="-128"/>
                <a:cs typeface="Arial Unicode MS"/>
              </a:rPr>
              <a:t>、</a:t>
            </a:r>
            <a:r>
              <a:rPr sz="800" spc="50" dirty="0" err="1">
                <a:solidFill>
                  <a:srgbClr val="333333"/>
                </a:solidFill>
                <a:latin typeface="Meiryo" panose="020B0604030504040204" pitchFamily="34" charset="-128"/>
                <a:ea typeface="Meiryo" panose="020B0604030504040204" pitchFamily="34" charset="-128"/>
                <a:cs typeface="Arial Unicode MS"/>
              </a:rPr>
              <a:t>仮</a:t>
            </a:r>
            <a:r>
              <a:rPr sz="800" dirty="0" err="1">
                <a:solidFill>
                  <a:srgbClr val="333333"/>
                </a:solidFill>
                <a:latin typeface="Meiryo" panose="020B0604030504040204" pitchFamily="34" charset="-128"/>
                <a:ea typeface="Meiryo" panose="020B0604030504040204" pitchFamily="34" charset="-128"/>
                <a:cs typeface="Arial Unicode MS"/>
              </a:rPr>
              <a:t>押</a:t>
            </a:r>
            <a:r>
              <a:rPr sz="800" spc="-35" dirty="0" err="1">
                <a:solidFill>
                  <a:srgbClr val="333333"/>
                </a:solidFill>
                <a:latin typeface="Meiryo" panose="020B0604030504040204" pitchFamily="34" charset="-128"/>
                <a:ea typeface="Meiryo" panose="020B0604030504040204" pitchFamily="34" charset="-128"/>
                <a:cs typeface="Arial Unicode MS"/>
              </a:rPr>
              <a:t>さ</a:t>
            </a:r>
            <a:r>
              <a:rPr sz="800" spc="-45" dirty="0" err="1">
                <a:solidFill>
                  <a:srgbClr val="333333"/>
                </a:solidFill>
                <a:latin typeface="Meiryo" panose="020B0604030504040204" pitchFamily="34" charset="-128"/>
                <a:ea typeface="Meiryo" panose="020B0604030504040204" pitchFamily="34" charset="-128"/>
                <a:cs typeface="Arial Unicode MS"/>
              </a:rPr>
              <a:t>え</a:t>
            </a:r>
            <a:r>
              <a:rPr sz="800" spc="-50" dirty="0" err="1">
                <a:solidFill>
                  <a:srgbClr val="333333"/>
                </a:solidFill>
                <a:latin typeface="Meiryo" panose="020B0604030504040204" pitchFamily="34" charset="-128"/>
                <a:ea typeface="Meiryo" panose="020B0604030504040204" pitchFamily="34" charset="-128"/>
                <a:cs typeface="Arial Unicode MS"/>
              </a:rPr>
              <a:t>を</a:t>
            </a:r>
            <a:r>
              <a:rPr sz="800" spc="25" dirty="0" err="1">
                <a:solidFill>
                  <a:srgbClr val="333333"/>
                </a:solidFill>
                <a:latin typeface="Meiryo" panose="020B0604030504040204" pitchFamily="34" charset="-128"/>
                <a:ea typeface="Meiryo" panose="020B0604030504040204" pitchFamily="34" charset="-128"/>
                <a:cs typeface="Arial Unicode MS"/>
              </a:rPr>
              <a:t>ご</a:t>
            </a:r>
            <a:r>
              <a:rPr sz="800" spc="50" dirty="0" err="1">
                <a:solidFill>
                  <a:srgbClr val="333333"/>
                </a:solidFill>
                <a:latin typeface="Meiryo" panose="020B0604030504040204" pitchFamily="34" charset="-128"/>
                <a:ea typeface="Meiryo" panose="020B0604030504040204" pitchFamily="34" charset="-128"/>
                <a:cs typeface="Arial Unicode MS"/>
              </a:rPr>
              <a:t>依</a:t>
            </a:r>
            <a:r>
              <a:rPr sz="800" spc="-25" dirty="0" err="1">
                <a:solidFill>
                  <a:srgbClr val="333333"/>
                </a:solidFill>
                <a:latin typeface="Meiryo" panose="020B0604030504040204" pitchFamily="34" charset="-128"/>
                <a:ea typeface="Meiryo" panose="020B0604030504040204" pitchFamily="34" charset="-128"/>
                <a:cs typeface="Arial Unicode MS"/>
              </a:rPr>
              <a:t>頼</a:t>
            </a:r>
            <a:r>
              <a:rPr sz="800" spc="-45" dirty="0" err="1">
                <a:solidFill>
                  <a:srgbClr val="333333"/>
                </a:solidFill>
                <a:latin typeface="Meiryo" panose="020B0604030504040204" pitchFamily="34" charset="-128"/>
                <a:ea typeface="Meiryo" panose="020B0604030504040204" pitchFamily="34" charset="-128"/>
                <a:cs typeface="Arial Unicode MS"/>
              </a:rPr>
              <a:t>く</a:t>
            </a:r>
            <a:r>
              <a:rPr sz="800" spc="-15" dirty="0" err="1">
                <a:solidFill>
                  <a:srgbClr val="333333"/>
                </a:solidFill>
                <a:latin typeface="Meiryo" panose="020B0604030504040204" pitchFamily="34" charset="-128"/>
                <a:ea typeface="Meiryo" panose="020B0604030504040204" pitchFamily="34" charset="-128"/>
                <a:cs typeface="Arial Unicode MS"/>
              </a:rPr>
              <a:t>だ</a:t>
            </a:r>
            <a:r>
              <a:rPr sz="800" spc="-20" dirty="0" err="1">
                <a:solidFill>
                  <a:srgbClr val="333333"/>
                </a:solidFill>
                <a:latin typeface="Meiryo" panose="020B0604030504040204" pitchFamily="34" charset="-128"/>
                <a:ea typeface="Meiryo" panose="020B0604030504040204" pitchFamily="34" charset="-128"/>
                <a:cs typeface="Arial Unicode MS"/>
              </a:rPr>
              <a:t>さ</a:t>
            </a:r>
            <a:r>
              <a:rPr sz="800" spc="30" dirty="0" err="1">
                <a:solidFill>
                  <a:srgbClr val="333333"/>
                </a:solidFill>
                <a:latin typeface="Meiryo" panose="020B0604030504040204" pitchFamily="34" charset="-128"/>
                <a:ea typeface="Meiryo" panose="020B0604030504040204" pitchFamily="34" charset="-128"/>
                <a:cs typeface="Arial Unicode MS"/>
              </a:rPr>
              <a:t>い</a:t>
            </a:r>
            <a:r>
              <a:rPr sz="800" spc="30" dirty="0">
                <a:solidFill>
                  <a:srgbClr val="333333"/>
                </a:solidFill>
                <a:latin typeface="Meiryo" panose="020B0604030504040204" pitchFamily="34" charset="-128"/>
                <a:ea typeface="Meiryo" panose="020B0604030504040204" pitchFamily="34" charset="-128"/>
                <a:cs typeface="Arial Unicode MS"/>
              </a:rPr>
              <a:t>。</a:t>
            </a:r>
            <a:endParaRPr lang="en-US" sz="800" spc="30" dirty="0">
              <a:solidFill>
                <a:srgbClr val="333333"/>
              </a:solidFill>
              <a:latin typeface="Meiryo" panose="020B0604030504040204" pitchFamily="34" charset="-128"/>
              <a:ea typeface="Meiryo" panose="020B0604030504040204" pitchFamily="34" charset="-128"/>
              <a:cs typeface="Arial Unicode MS"/>
            </a:endParaRPr>
          </a:p>
          <a:p>
            <a:pPr marL="12700" marR="5080">
              <a:lnSpc>
                <a:spcPct val="114599"/>
              </a:lnSpc>
              <a:spcBef>
                <a:spcPts val="100"/>
              </a:spcBef>
            </a:pPr>
            <a:r>
              <a:rPr lang="en-US" altLang="ja-JP" sz="800" dirty="0">
                <a:solidFill>
                  <a:srgbClr val="333333"/>
                </a:solidFill>
                <a:latin typeface="Meiryo" panose="020B0604030504040204" pitchFamily="34" charset="-128"/>
                <a:ea typeface="Meiryo" panose="020B0604030504040204" pitchFamily="34" charset="-128"/>
                <a:cs typeface="Arial Unicode MS"/>
              </a:rPr>
              <a:t>※</a:t>
            </a:r>
            <a:r>
              <a:rPr lang="ja-JP" altLang="en-US" sz="800" dirty="0">
                <a:solidFill>
                  <a:srgbClr val="333333"/>
                </a:solidFill>
                <a:latin typeface="Meiryo" panose="020B0604030504040204" pitchFamily="34" charset="-128"/>
                <a:ea typeface="Meiryo" panose="020B0604030504040204" pitchFamily="34" charset="-128"/>
                <a:cs typeface="Arial Unicode MS"/>
              </a:rPr>
              <a:t>仮押さえする際は制作可否判断シートのご提出が条件と</a:t>
            </a:r>
            <a:r>
              <a:rPr lang="ja-JP" altLang="en-US" sz="800">
                <a:solidFill>
                  <a:srgbClr val="333333"/>
                </a:solidFill>
                <a:latin typeface="Meiryo" panose="020B0604030504040204" pitchFamily="34" charset="-128"/>
                <a:ea typeface="Meiryo" panose="020B0604030504040204" pitchFamily="34" charset="-128"/>
                <a:cs typeface="Arial Unicode MS"/>
              </a:rPr>
              <a:t>なります。</a:t>
            </a:r>
            <a:r>
              <a:rPr lang="en-US" altLang="ja-JP" sz="800" dirty="0">
                <a:latin typeface="+mn-ea"/>
                <a:ea typeface="+mn-ea"/>
                <a:hlinkClick r:id="rId5"/>
              </a:rPr>
              <a:t>LINE NEWS DIGEST Spot 2026</a:t>
            </a:r>
            <a:r>
              <a:rPr lang="ja-JP" altLang="en-US" sz="800">
                <a:latin typeface="+mn-ea"/>
                <a:ea typeface="+mn-ea"/>
                <a:hlinkClick r:id="rId5"/>
              </a:rPr>
              <a:t>年</a:t>
            </a:r>
            <a:r>
              <a:rPr lang="en-US" altLang="ja-JP" sz="800" dirty="0">
                <a:latin typeface="+mn-ea"/>
                <a:ea typeface="+mn-ea"/>
                <a:hlinkClick r:id="rId5"/>
              </a:rPr>
              <a:t>7</a:t>
            </a:r>
            <a:r>
              <a:rPr lang="ja-JP" altLang="en-US" sz="800">
                <a:latin typeface="+mn-ea"/>
                <a:ea typeface="+mn-ea"/>
                <a:hlinkClick r:id="rId5"/>
              </a:rPr>
              <a:t>月</a:t>
            </a:r>
            <a:r>
              <a:rPr lang="en-US" altLang="ja-JP" sz="800" dirty="0">
                <a:latin typeface="+mn-ea"/>
                <a:ea typeface="+mn-ea"/>
                <a:hlinkClick r:id="rId5"/>
              </a:rPr>
              <a:t>-2026</a:t>
            </a:r>
            <a:r>
              <a:rPr lang="ja-JP" altLang="en-US" sz="800">
                <a:latin typeface="+mn-ea"/>
                <a:ea typeface="+mn-ea"/>
                <a:hlinkClick r:id="rId5"/>
              </a:rPr>
              <a:t>年</a:t>
            </a:r>
            <a:r>
              <a:rPr lang="en-US" altLang="ja-JP" sz="800" dirty="0">
                <a:latin typeface="+mn-ea"/>
                <a:ea typeface="+mn-ea"/>
                <a:hlinkClick r:id="rId5"/>
              </a:rPr>
              <a:t>9</a:t>
            </a:r>
            <a:r>
              <a:rPr lang="ja-JP" altLang="en-US" sz="800">
                <a:latin typeface="+mn-ea"/>
                <a:ea typeface="+mn-ea"/>
                <a:hlinkClick r:id="rId5"/>
              </a:rPr>
              <a:t>月</a:t>
            </a:r>
            <a:r>
              <a:rPr lang="ja-JP" altLang="en-US" sz="800" spc="-11">
                <a:latin typeface="+mn-ea"/>
                <a:ea typeface="+mn-ea"/>
              </a:rPr>
              <a:t>より</a:t>
            </a:r>
            <a:r>
              <a:rPr lang="en-US" altLang="ja-JP" sz="800" spc="-11" dirty="0">
                <a:latin typeface="+mn-ea"/>
                <a:ea typeface="+mn-ea"/>
              </a:rPr>
              <a:t>DL</a:t>
            </a:r>
            <a:r>
              <a:rPr lang="ja-JP" altLang="en-US" sz="800" spc="-11">
                <a:latin typeface="+mn-ea"/>
                <a:ea typeface="+mn-ea"/>
              </a:rPr>
              <a:t>してご使用ください。</a:t>
            </a:r>
            <a:endParaRPr lang="ja-JP" altLang="en-US" sz="800" dirty="0">
              <a:latin typeface="+mn-ea"/>
              <a:ea typeface="+mn-ea"/>
              <a:cs typeface="Arial Unicode MS"/>
            </a:endParaRPr>
          </a:p>
        </p:txBody>
      </p:sp>
      <p:sp>
        <p:nvSpPr>
          <p:cNvPr id="14" name="object 9">
            <a:extLst>
              <a:ext uri="{FF2B5EF4-FFF2-40B4-BE49-F238E27FC236}">
                <a16:creationId xmlns:a16="http://schemas.microsoft.com/office/drawing/2014/main" id="{7F7875D8-AD12-0A60-1297-C042EDBF18BD}"/>
              </a:ext>
            </a:extLst>
          </p:cNvPr>
          <p:cNvSpPr txBox="1"/>
          <p:nvPr/>
        </p:nvSpPr>
        <p:spPr>
          <a:xfrm>
            <a:off x="931157" y="2874830"/>
            <a:ext cx="887582"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4</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5" name="object 11">
            <a:extLst>
              <a:ext uri="{FF2B5EF4-FFF2-40B4-BE49-F238E27FC236}">
                <a16:creationId xmlns:a16="http://schemas.microsoft.com/office/drawing/2014/main" id="{FBBED5BB-B35D-C900-D394-53DB4A9CDD01}"/>
              </a:ext>
            </a:extLst>
          </p:cNvPr>
          <p:cNvSpPr txBox="1"/>
          <p:nvPr/>
        </p:nvSpPr>
        <p:spPr>
          <a:xfrm>
            <a:off x="931157" y="3276904"/>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5</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16" name="object 25">
            <a:extLst>
              <a:ext uri="{FF2B5EF4-FFF2-40B4-BE49-F238E27FC236}">
                <a16:creationId xmlns:a16="http://schemas.microsoft.com/office/drawing/2014/main" id="{832BC5D2-0AD4-7CF9-C2B4-77FBA997E89D}"/>
              </a:ext>
            </a:extLst>
          </p:cNvPr>
          <p:cNvSpPr txBox="1"/>
          <p:nvPr/>
        </p:nvSpPr>
        <p:spPr>
          <a:xfrm>
            <a:off x="1577640" y="3205236"/>
            <a:ext cx="1486535" cy="259045"/>
          </a:xfrm>
          <a:prstGeom prst="rect">
            <a:avLst/>
          </a:prstGeom>
        </p:spPr>
        <p:txBody>
          <a:bodyPr vert="horz" wrap="square" lIns="0" tIns="12700" rIns="0" bIns="0" rtlCol="0">
            <a:spAutoFit/>
          </a:bodyPr>
          <a:lstStyle/>
          <a:p>
            <a:pPr marL="12700">
              <a:spcBef>
                <a:spcPts val="100"/>
              </a:spcBef>
            </a:pPr>
            <a:r>
              <a:rPr sz="1600" b="1" spc="15" dirty="0" err="1">
                <a:solidFill>
                  <a:srgbClr val="002060"/>
                </a:solidFill>
                <a:latin typeface="Meiryo" panose="020B0604030504040204" pitchFamily="34" charset="-128"/>
                <a:ea typeface="Meiryo" panose="020B0604030504040204" pitchFamily="34" charset="-128"/>
                <a:cs typeface="HiraMinProN-W6"/>
              </a:rPr>
              <a:t>発</a:t>
            </a:r>
            <a:r>
              <a:rPr sz="1600" b="1" spc="-450" dirty="0" err="1">
                <a:solidFill>
                  <a:srgbClr val="002060"/>
                </a:solidFill>
                <a:latin typeface="Meiryo" panose="020B0604030504040204" pitchFamily="34" charset="-128"/>
                <a:ea typeface="Meiryo" panose="020B0604030504040204" pitchFamily="34" charset="-128"/>
                <a:cs typeface="HiraMinProN-W6"/>
              </a:rPr>
              <a:t>注・</a:t>
            </a:r>
            <a:r>
              <a:rPr sz="1600" b="1" dirty="0" err="1">
                <a:solidFill>
                  <a:srgbClr val="002060"/>
                </a:solidFill>
                <a:latin typeface="Meiryo" panose="020B0604030504040204" pitchFamily="34" charset="-128"/>
                <a:ea typeface="Meiryo" panose="020B0604030504040204" pitchFamily="34" charset="-128"/>
                <a:cs typeface="HiraMinProN-W6"/>
              </a:rPr>
              <a:t>枠</a:t>
            </a:r>
            <a:r>
              <a:rPr sz="1600" b="1" spc="-85" dirty="0" err="1">
                <a:solidFill>
                  <a:srgbClr val="002060"/>
                </a:solidFill>
                <a:latin typeface="Meiryo" panose="020B0604030504040204" pitchFamily="34" charset="-128"/>
                <a:ea typeface="Meiryo" panose="020B0604030504040204" pitchFamily="34" charset="-128"/>
                <a:cs typeface="HiraMinProN-W6"/>
              </a:rPr>
              <a:t>押</a:t>
            </a:r>
            <a:r>
              <a:rPr sz="1600" b="1" spc="-145" dirty="0" err="1">
                <a:solidFill>
                  <a:srgbClr val="002060"/>
                </a:solidFill>
                <a:latin typeface="Meiryo" panose="020B0604030504040204" pitchFamily="34" charset="-128"/>
                <a:ea typeface="Meiryo" panose="020B0604030504040204" pitchFamily="34" charset="-128"/>
                <a:cs typeface="HiraMinProN-W6"/>
              </a:rPr>
              <a:t>さ</a:t>
            </a:r>
            <a:r>
              <a:rPr sz="1600" b="1" dirty="0" err="1">
                <a:solidFill>
                  <a:srgbClr val="002060"/>
                </a:solidFill>
                <a:latin typeface="Meiryo" panose="020B0604030504040204" pitchFamily="34" charset="-128"/>
                <a:ea typeface="Meiryo" panose="020B0604030504040204" pitchFamily="34" charset="-128"/>
                <a:cs typeface="HiraMinProN-W6"/>
              </a:rPr>
              <a:t>え</a:t>
            </a:r>
            <a:endParaRPr sz="1600" b="1" dirty="0">
              <a:solidFill>
                <a:srgbClr val="002060"/>
              </a:solidFill>
              <a:latin typeface="Meiryo" panose="020B0604030504040204" pitchFamily="34" charset="-128"/>
              <a:ea typeface="Meiryo" panose="020B0604030504040204" pitchFamily="34" charset="-128"/>
              <a:cs typeface="HiraMinProN-W6"/>
            </a:endParaRPr>
          </a:p>
        </p:txBody>
      </p:sp>
      <p:sp>
        <p:nvSpPr>
          <p:cNvPr id="17" name="object 37">
            <a:extLst>
              <a:ext uri="{FF2B5EF4-FFF2-40B4-BE49-F238E27FC236}">
                <a16:creationId xmlns:a16="http://schemas.microsoft.com/office/drawing/2014/main" id="{DBBC9C9B-DBE1-6D15-D25F-AAA3D39637A7}"/>
              </a:ext>
            </a:extLst>
          </p:cNvPr>
          <p:cNvSpPr>
            <a:spLocks/>
          </p:cNvSpPr>
          <p:nvPr/>
        </p:nvSpPr>
        <p:spPr>
          <a:xfrm>
            <a:off x="619332" y="6100352"/>
            <a:ext cx="10982023" cy="88145"/>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8" name="object 37">
            <a:extLst>
              <a:ext uri="{FF2B5EF4-FFF2-40B4-BE49-F238E27FC236}">
                <a16:creationId xmlns:a16="http://schemas.microsoft.com/office/drawing/2014/main" id="{206E6386-7E8F-A50D-B335-629ECA3AD9C5}"/>
              </a:ext>
            </a:extLst>
          </p:cNvPr>
          <p:cNvSpPr>
            <a:spLocks/>
          </p:cNvSpPr>
          <p:nvPr/>
        </p:nvSpPr>
        <p:spPr>
          <a:xfrm>
            <a:off x="600335" y="4351017"/>
            <a:ext cx="11014609" cy="13254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9" name="object 37">
            <a:extLst>
              <a:ext uri="{FF2B5EF4-FFF2-40B4-BE49-F238E27FC236}">
                <a16:creationId xmlns:a16="http://schemas.microsoft.com/office/drawing/2014/main" id="{44785C25-19FD-D90A-36A9-D70A5BB81EDC}"/>
              </a:ext>
            </a:extLst>
          </p:cNvPr>
          <p:cNvSpPr>
            <a:spLocks/>
          </p:cNvSpPr>
          <p:nvPr/>
        </p:nvSpPr>
        <p:spPr>
          <a:xfrm>
            <a:off x="600335" y="4704038"/>
            <a:ext cx="11001020" cy="116156"/>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0" name="object 37">
            <a:extLst>
              <a:ext uri="{FF2B5EF4-FFF2-40B4-BE49-F238E27FC236}">
                <a16:creationId xmlns:a16="http://schemas.microsoft.com/office/drawing/2014/main" id="{529116F8-FE41-5FF4-D266-036E56E46593}"/>
              </a:ext>
            </a:extLst>
          </p:cNvPr>
          <p:cNvSpPr>
            <a:spLocks/>
          </p:cNvSpPr>
          <p:nvPr/>
        </p:nvSpPr>
        <p:spPr>
          <a:xfrm>
            <a:off x="612861" y="5428373"/>
            <a:ext cx="10988494" cy="8687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1" name="object 37">
            <a:extLst>
              <a:ext uri="{FF2B5EF4-FFF2-40B4-BE49-F238E27FC236}">
                <a16:creationId xmlns:a16="http://schemas.microsoft.com/office/drawing/2014/main" id="{FBFE404E-50F6-92EA-D53C-954442DC87D0}"/>
              </a:ext>
            </a:extLst>
          </p:cNvPr>
          <p:cNvSpPr>
            <a:spLocks/>
          </p:cNvSpPr>
          <p:nvPr/>
        </p:nvSpPr>
        <p:spPr>
          <a:xfrm>
            <a:off x="612861" y="5773982"/>
            <a:ext cx="10988494" cy="76279"/>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2" name="object 35">
            <a:extLst>
              <a:ext uri="{FF2B5EF4-FFF2-40B4-BE49-F238E27FC236}">
                <a16:creationId xmlns:a16="http://schemas.microsoft.com/office/drawing/2014/main" id="{B8441857-C9A2-8804-F410-C7DFA5909FA9}"/>
              </a:ext>
            </a:extLst>
          </p:cNvPr>
          <p:cNvSpPr/>
          <p:nvPr/>
        </p:nvSpPr>
        <p:spPr>
          <a:xfrm>
            <a:off x="601467" y="3128348"/>
            <a:ext cx="11014609" cy="108913"/>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3" name="object 36">
            <a:extLst>
              <a:ext uri="{FF2B5EF4-FFF2-40B4-BE49-F238E27FC236}">
                <a16:creationId xmlns:a16="http://schemas.microsoft.com/office/drawing/2014/main" id="{93642EFF-A2AB-3998-A979-BAAB9B4C6D66}"/>
              </a:ext>
            </a:extLst>
          </p:cNvPr>
          <p:cNvSpPr/>
          <p:nvPr/>
        </p:nvSpPr>
        <p:spPr>
          <a:xfrm>
            <a:off x="600335" y="3518357"/>
            <a:ext cx="11014609" cy="114694"/>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4" name="object 34">
            <a:extLst>
              <a:ext uri="{FF2B5EF4-FFF2-40B4-BE49-F238E27FC236}">
                <a16:creationId xmlns:a16="http://schemas.microsoft.com/office/drawing/2014/main" id="{FA649E5D-3D53-60B1-873E-7C284261842C}"/>
              </a:ext>
            </a:extLst>
          </p:cNvPr>
          <p:cNvSpPr/>
          <p:nvPr/>
        </p:nvSpPr>
        <p:spPr>
          <a:xfrm>
            <a:off x="604399" y="2721766"/>
            <a:ext cx="11014609" cy="119028"/>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5" name="object 14">
            <a:extLst>
              <a:ext uri="{FF2B5EF4-FFF2-40B4-BE49-F238E27FC236}">
                <a16:creationId xmlns:a16="http://schemas.microsoft.com/office/drawing/2014/main" id="{598864EC-742B-E95B-AA08-04BAA6F1B69D}"/>
              </a:ext>
            </a:extLst>
          </p:cNvPr>
          <p:cNvSpPr txBox="1"/>
          <p:nvPr/>
        </p:nvSpPr>
        <p:spPr>
          <a:xfrm>
            <a:off x="4070615" y="4108568"/>
            <a:ext cx="7477211" cy="135934"/>
          </a:xfrm>
          <a:prstGeom prst="rect">
            <a:avLst/>
          </a:prstGeom>
        </p:spPr>
        <p:txBody>
          <a:bodyPr vert="horz" wrap="square" lIns="0" tIns="12699" rIns="0" bIns="0" rtlCol="0">
            <a:spAutoFit/>
          </a:bodyPr>
          <a:lstStyle/>
          <a:p>
            <a:pPr marL="12699">
              <a:spcBef>
                <a:spcPts val="100"/>
              </a:spcBef>
            </a:pPr>
            <a:r>
              <a:rPr lang="en"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掲載開始</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8</a:t>
            </a: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営業日前までに、記事の初稿を提出いたします。</a:t>
            </a:r>
          </a:p>
        </p:txBody>
      </p:sp>
      <p:sp>
        <p:nvSpPr>
          <p:cNvPr id="26" name="object 15">
            <a:extLst>
              <a:ext uri="{FF2B5EF4-FFF2-40B4-BE49-F238E27FC236}">
                <a16:creationId xmlns:a16="http://schemas.microsoft.com/office/drawing/2014/main" id="{180B1632-CD43-44FA-1894-5E0EB1842427}"/>
              </a:ext>
            </a:extLst>
          </p:cNvPr>
          <p:cNvSpPr txBox="1"/>
          <p:nvPr/>
        </p:nvSpPr>
        <p:spPr>
          <a:xfrm>
            <a:off x="931157" y="4121196"/>
            <a:ext cx="552393" cy="120545"/>
          </a:xfrm>
          <a:prstGeom prst="rect">
            <a:avLst/>
          </a:prstGeom>
        </p:spPr>
        <p:txBody>
          <a:bodyPr vert="horz" wrap="square" lIns="0" tIns="12699" rIns="0" bIns="0" rtlCol="0">
            <a:spAutoFit/>
          </a:bodyPr>
          <a:lstStyle/>
          <a:p>
            <a:pPr marL="12699">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55" dirty="0">
                <a:solidFill>
                  <a:srgbClr val="002060"/>
                </a:solidFill>
                <a:latin typeface="Meiryo" panose="020B0604030504040204" pitchFamily="34" charset="-128"/>
                <a:ea typeface="Meiryo" panose="020B0604030504040204" pitchFamily="34" charset="-128"/>
                <a:cs typeface="HiraMinProN-W6"/>
              </a:rPr>
              <a:t>7</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27" name="object 16">
            <a:extLst>
              <a:ext uri="{FF2B5EF4-FFF2-40B4-BE49-F238E27FC236}">
                <a16:creationId xmlns:a16="http://schemas.microsoft.com/office/drawing/2014/main" id="{FA33C513-80CF-7CAB-A1D2-A9E8E5A7662B}"/>
              </a:ext>
            </a:extLst>
          </p:cNvPr>
          <p:cNvSpPr txBox="1"/>
          <p:nvPr/>
        </p:nvSpPr>
        <p:spPr>
          <a:xfrm>
            <a:off x="4070615" y="4470605"/>
            <a:ext cx="4534744" cy="135934"/>
          </a:xfrm>
          <a:prstGeom prst="rect">
            <a:avLst/>
          </a:prstGeom>
        </p:spPr>
        <p:txBody>
          <a:bodyPr vert="horz" wrap="square" lIns="0" tIns="12699" rIns="0" bIns="0" rtlCol="0">
            <a:spAutoFit/>
          </a:bodyPr>
          <a:lstStyle/>
          <a:p>
            <a:pPr marL="12699">
              <a:spcBef>
                <a:spcPts val="10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掲載開始</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6</a:t>
            </a: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営業日前までに、記事の初稿をお戻しいただきます。</a:t>
            </a:r>
            <a:endParaRPr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28" name="object 17">
            <a:extLst>
              <a:ext uri="{FF2B5EF4-FFF2-40B4-BE49-F238E27FC236}">
                <a16:creationId xmlns:a16="http://schemas.microsoft.com/office/drawing/2014/main" id="{60D60DCB-C905-227A-F6C7-AC6AF28E793F}"/>
              </a:ext>
            </a:extLst>
          </p:cNvPr>
          <p:cNvSpPr txBox="1"/>
          <p:nvPr/>
        </p:nvSpPr>
        <p:spPr>
          <a:xfrm>
            <a:off x="931157" y="4480798"/>
            <a:ext cx="541038" cy="120545"/>
          </a:xfrm>
          <a:prstGeom prst="rect">
            <a:avLst/>
          </a:prstGeom>
        </p:spPr>
        <p:txBody>
          <a:bodyPr vert="horz" wrap="square" lIns="0" tIns="12699" rIns="0" bIns="0" rtlCol="0">
            <a:spAutoFit/>
          </a:bodyPr>
          <a:lstStyle/>
          <a:p>
            <a:pPr marL="12699">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125" dirty="0">
                <a:solidFill>
                  <a:srgbClr val="002060"/>
                </a:solidFill>
                <a:latin typeface="Meiryo" panose="020B0604030504040204" pitchFamily="34" charset="-128"/>
                <a:ea typeface="Meiryo" panose="020B0604030504040204" pitchFamily="34" charset="-128"/>
                <a:cs typeface="HiraMinProN-W6"/>
              </a:rPr>
              <a:t>8</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29" name="object 18">
            <a:extLst>
              <a:ext uri="{FF2B5EF4-FFF2-40B4-BE49-F238E27FC236}">
                <a16:creationId xmlns:a16="http://schemas.microsoft.com/office/drawing/2014/main" id="{C19463C2-D0D8-B483-1AC7-1BEDACED59D9}"/>
              </a:ext>
            </a:extLst>
          </p:cNvPr>
          <p:cNvSpPr txBox="1"/>
          <p:nvPr/>
        </p:nvSpPr>
        <p:spPr>
          <a:xfrm>
            <a:off x="4070615" y="4820194"/>
            <a:ext cx="4052554" cy="135934"/>
          </a:xfrm>
          <a:prstGeom prst="rect">
            <a:avLst/>
          </a:prstGeom>
        </p:spPr>
        <p:txBody>
          <a:bodyPr vert="horz" wrap="square" lIns="0" tIns="12699" rIns="0" bIns="0" rtlCol="0">
            <a:spAutoFit/>
          </a:bodyPr>
          <a:lstStyle/>
          <a:p>
            <a:pPr marL="12699">
              <a:spcBef>
                <a:spcPts val="10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掲載開始</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4</a:t>
            </a: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営業日前までに、記事の修正稿を提出いたします。</a:t>
            </a:r>
          </a:p>
        </p:txBody>
      </p:sp>
      <p:sp>
        <p:nvSpPr>
          <p:cNvPr id="30" name="object 19">
            <a:extLst>
              <a:ext uri="{FF2B5EF4-FFF2-40B4-BE49-F238E27FC236}">
                <a16:creationId xmlns:a16="http://schemas.microsoft.com/office/drawing/2014/main" id="{42175727-D6C9-5EA0-E71D-5A289387FF39}"/>
              </a:ext>
            </a:extLst>
          </p:cNvPr>
          <p:cNvSpPr txBox="1"/>
          <p:nvPr/>
        </p:nvSpPr>
        <p:spPr>
          <a:xfrm>
            <a:off x="931157" y="4836627"/>
            <a:ext cx="563748" cy="120545"/>
          </a:xfrm>
          <a:prstGeom prst="rect">
            <a:avLst/>
          </a:prstGeom>
        </p:spPr>
        <p:txBody>
          <a:bodyPr vert="horz" wrap="square" lIns="0" tIns="12699" rIns="0" bIns="0" rtlCol="0">
            <a:spAutoFit/>
          </a:bodyPr>
          <a:lstStyle/>
          <a:p>
            <a:pPr marL="12699">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125" dirty="0">
                <a:solidFill>
                  <a:srgbClr val="002060"/>
                </a:solidFill>
                <a:latin typeface="Meiryo" panose="020B0604030504040204" pitchFamily="34" charset="-128"/>
                <a:ea typeface="Meiryo" panose="020B0604030504040204" pitchFamily="34" charset="-128"/>
                <a:cs typeface="HiraMinProN-W6"/>
              </a:rPr>
              <a:t>9</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31" name="object 20">
            <a:extLst>
              <a:ext uri="{FF2B5EF4-FFF2-40B4-BE49-F238E27FC236}">
                <a16:creationId xmlns:a16="http://schemas.microsoft.com/office/drawing/2014/main" id="{239D76E9-6459-8DBE-D31F-94FF660C3B04}"/>
              </a:ext>
            </a:extLst>
          </p:cNvPr>
          <p:cNvSpPr txBox="1"/>
          <p:nvPr/>
        </p:nvSpPr>
        <p:spPr>
          <a:xfrm>
            <a:off x="4072929" y="5186006"/>
            <a:ext cx="5236171" cy="135934"/>
          </a:xfrm>
          <a:prstGeom prst="rect">
            <a:avLst/>
          </a:prstGeom>
        </p:spPr>
        <p:txBody>
          <a:bodyPr vert="horz" wrap="square" lIns="0" tIns="12699" rIns="0" bIns="0" rtlCol="0">
            <a:spAutoFit/>
          </a:bodyPr>
          <a:lstStyle/>
          <a:p>
            <a:pPr marL="12699">
              <a:spcBef>
                <a:spcPts val="10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掲載開始</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2</a:t>
            </a: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営業日前まで</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に、記事の初稿をお戻しいただき、校了します</a:t>
            </a: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p>
        </p:txBody>
      </p:sp>
      <p:sp>
        <p:nvSpPr>
          <p:cNvPr id="32" name="object 22">
            <a:extLst>
              <a:ext uri="{FF2B5EF4-FFF2-40B4-BE49-F238E27FC236}">
                <a16:creationId xmlns:a16="http://schemas.microsoft.com/office/drawing/2014/main" id="{7C10A084-C56D-1A7A-C762-600B0567CA79}"/>
              </a:ext>
            </a:extLst>
          </p:cNvPr>
          <p:cNvSpPr txBox="1"/>
          <p:nvPr/>
        </p:nvSpPr>
        <p:spPr>
          <a:xfrm>
            <a:off x="4070615" y="5880930"/>
            <a:ext cx="3092294" cy="135934"/>
          </a:xfrm>
          <a:prstGeom prst="rect">
            <a:avLst/>
          </a:prstGeom>
        </p:spPr>
        <p:txBody>
          <a:bodyPr vert="horz" wrap="square" lIns="0" tIns="12699" rIns="0" bIns="0" rtlCol="0">
            <a:spAutoFit/>
          </a:bodyPr>
          <a:lstStyle/>
          <a:p>
            <a:pPr marL="12699">
              <a:spcBef>
                <a:spcPts val="100"/>
              </a:spcBef>
            </a:pP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各枠所定日時より掲載を開始いたします。</a:t>
            </a:r>
            <a:endParaRPr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33" name="object 27">
            <a:extLst>
              <a:ext uri="{FF2B5EF4-FFF2-40B4-BE49-F238E27FC236}">
                <a16:creationId xmlns:a16="http://schemas.microsoft.com/office/drawing/2014/main" id="{177E7BE4-6763-1EC2-2F20-0D080FBF46F2}"/>
              </a:ext>
            </a:extLst>
          </p:cNvPr>
          <p:cNvSpPr txBox="1"/>
          <p:nvPr/>
        </p:nvSpPr>
        <p:spPr>
          <a:xfrm>
            <a:off x="1577640" y="4070692"/>
            <a:ext cx="935318" cy="259044"/>
          </a:xfrm>
          <a:prstGeom prst="rect">
            <a:avLst/>
          </a:prstGeom>
        </p:spPr>
        <p:txBody>
          <a:bodyPr vert="horz" wrap="square" lIns="0" tIns="12699" rIns="0" bIns="0" rtlCol="0" anchor="t">
            <a:spAutoFit/>
          </a:bodyPr>
          <a:lstStyle/>
          <a:p>
            <a:pPr marL="12604">
              <a:spcBef>
                <a:spcPts val="100"/>
              </a:spcBef>
            </a:pPr>
            <a:r>
              <a:rPr lang="ja-JP" altLang="en-US" sz="1600" b="1" spc="-15" dirty="0">
                <a:solidFill>
                  <a:srgbClr val="002060"/>
                </a:solidFill>
                <a:latin typeface="Meiryo" panose="020B0604030504040204" pitchFamily="34" charset="-128"/>
                <a:ea typeface="Meiryo" panose="020B0604030504040204" pitchFamily="34" charset="-128"/>
                <a:cs typeface="HiraMinProN-W6"/>
              </a:rPr>
              <a:t>初稿提出</a:t>
            </a:r>
            <a:endParaRPr lang="en-US" sz="1600" b="1" dirty="0">
              <a:solidFill>
                <a:srgbClr val="002060"/>
              </a:solidFill>
              <a:latin typeface="Meiryo" panose="020B0604030504040204" pitchFamily="34" charset="-128"/>
              <a:ea typeface="Meiryo" panose="020B0604030504040204" pitchFamily="34" charset="-128"/>
              <a:cs typeface="HiraMinProN-W6"/>
            </a:endParaRPr>
          </a:p>
        </p:txBody>
      </p:sp>
      <p:sp>
        <p:nvSpPr>
          <p:cNvPr id="34" name="object 28">
            <a:extLst>
              <a:ext uri="{FF2B5EF4-FFF2-40B4-BE49-F238E27FC236}">
                <a16:creationId xmlns:a16="http://schemas.microsoft.com/office/drawing/2014/main" id="{887B6B6C-A8F3-D49D-8FAA-6445142A672E}"/>
              </a:ext>
            </a:extLst>
          </p:cNvPr>
          <p:cNvSpPr txBox="1"/>
          <p:nvPr/>
        </p:nvSpPr>
        <p:spPr>
          <a:xfrm>
            <a:off x="1577640" y="4416608"/>
            <a:ext cx="1990735" cy="259044"/>
          </a:xfrm>
          <a:prstGeom prst="rect">
            <a:avLst/>
          </a:prstGeom>
        </p:spPr>
        <p:txBody>
          <a:bodyPr vert="horz" wrap="square" lIns="0" tIns="12699" rIns="0" bIns="0" rtlCol="0">
            <a:spAutoFit/>
          </a:bodyPr>
          <a:lstStyle/>
          <a:p>
            <a:pPr marL="12699">
              <a:spcBef>
                <a:spcPts val="100"/>
              </a:spcBef>
            </a:pPr>
            <a:r>
              <a:rPr lang="ja-JP" altLang="en-US" sz="1600" b="1" spc="-85" dirty="0">
                <a:solidFill>
                  <a:srgbClr val="002060"/>
                </a:solidFill>
                <a:latin typeface="Meiryo" panose="020B0604030504040204" pitchFamily="34" charset="-128"/>
                <a:ea typeface="Meiryo" panose="020B0604030504040204" pitchFamily="34" charset="-128"/>
                <a:cs typeface="HiraMinProN-W6"/>
              </a:rPr>
              <a:t>初稿お戻し</a:t>
            </a:r>
            <a:endParaRPr sz="1600" b="1" spc="-85" dirty="0">
              <a:solidFill>
                <a:srgbClr val="002060"/>
              </a:solidFill>
              <a:latin typeface="Meiryo" panose="020B0604030504040204" pitchFamily="34" charset="-128"/>
              <a:ea typeface="Meiryo" panose="020B0604030504040204" pitchFamily="34" charset="-128"/>
              <a:cs typeface="HiraMinProN-W6"/>
            </a:endParaRPr>
          </a:p>
        </p:txBody>
      </p:sp>
      <p:sp>
        <p:nvSpPr>
          <p:cNvPr id="35" name="object 29">
            <a:extLst>
              <a:ext uri="{FF2B5EF4-FFF2-40B4-BE49-F238E27FC236}">
                <a16:creationId xmlns:a16="http://schemas.microsoft.com/office/drawing/2014/main" id="{16A61345-5D77-49F3-4FC2-E6F4252AFC2D}"/>
              </a:ext>
            </a:extLst>
          </p:cNvPr>
          <p:cNvSpPr txBox="1"/>
          <p:nvPr/>
        </p:nvSpPr>
        <p:spPr>
          <a:xfrm>
            <a:off x="1577640" y="4774979"/>
            <a:ext cx="1159465" cy="259044"/>
          </a:xfrm>
          <a:prstGeom prst="rect">
            <a:avLst/>
          </a:prstGeom>
        </p:spPr>
        <p:txBody>
          <a:bodyPr vert="horz" wrap="square" lIns="0" tIns="12699" rIns="0" bIns="0" rtlCol="0" anchor="t">
            <a:spAutoFit/>
          </a:bodyPr>
          <a:lstStyle/>
          <a:p>
            <a:pPr marL="12604">
              <a:spcBef>
                <a:spcPts val="100"/>
              </a:spcBef>
            </a:pPr>
            <a:r>
              <a:rPr lang="ja-JP" altLang="en-US" sz="1600" b="1" spc="-35" dirty="0">
                <a:solidFill>
                  <a:srgbClr val="002060"/>
                </a:solidFill>
                <a:latin typeface="Meiryo" panose="020B0604030504040204" pitchFamily="34" charset="-128"/>
                <a:ea typeface="Meiryo" panose="020B0604030504040204" pitchFamily="34" charset="-128"/>
                <a:cs typeface="HiraMinProN-W6"/>
              </a:rPr>
              <a:t>修正稿提出</a:t>
            </a:r>
            <a:endParaRPr lang="en-US" sz="1600" b="1" dirty="0">
              <a:solidFill>
                <a:srgbClr val="002060"/>
              </a:solidFill>
              <a:latin typeface="Meiryo" panose="020B0604030504040204" pitchFamily="34" charset="-128"/>
              <a:ea typeface="Meiryo" panose="020B0604030504040204" pitchFamily="34" charset="-128"/>
              <a:cs typeface="HiraMinProN-W6"/>
            </a:endParaRPr>
          </a:p>
        </p:txBody>
      </p:sp>
      <p:sp>
        <p:nvSpPr>
          <p:cNvPr id="36" name="object 30">
            <a:extLst>
              <a:ext uri="{FF2B5EF4-FFF2-40B4-BE49-F238E27FC236}">
                <a16:creationId xmlns:a16="http://schemas.microsoft.com/office/drawing/2014/main" id="{810355AC-1EF4-5F20-7713-E7F5B52C23A1}"/>
              </a:ext>
            </a:extLst>
          </p:cNvPr>
          <p:cNvSpPr txBox="1"/>
          <p:nvPr/>
        </p:nvSpPr>
        <p:spPr>
          <a:xfrm>
            <a:off x="1577640" y="5493372"/>
            <a:ext cx="2241251" cy="259044"/>
          </a:xfrm>
          <a:prstGeom prst="rect">
            <a:avLst/>
          </a:prstGeom>
        </p:spPr>
        <p:txBody>
          <a:bodyPr vert="horz" wrap="square" lIns="0" tIns="12699" rIns="0" bIns="0" rtlCol="0">
            <a:spAutoFit/>
          </a:bodyPr>
          <a:lstStyle/>
          <a:p>
            <a:pPr marL="12699">
              <a:spcBef>
                <a:spcPts val="100"/>
              </a:spcBef>
            </a:pPr>
            <a:r>
              <a:rPr lang="ja-JP" altLang="en-US" sz="1600" b="1" spc="-35">
                <a:solidFill>
                  <a:srgbClr val="002060"/>
                </a:solidFill>
                <a:latin typeface="Meiryo" panose="020B0604030504040204" pitchFamily="34" charset="-128"/>
                <a:ea typeface="Meiryo" panose="020B0604030504040204" pitchFamily="34" charset="-128"/>
                <a:cs typeface="HiraMinProN-W6"/>
              </a:rPr>
              <a:t>調査項目</a:t>
            </a:r>
            <a:r>
              <a:rPr lang="en-US" altLang="ja-JP" sz="1600" b="1" spc="-35" dirty="0">
                <a:solidFill>
                  <a:srgbClr val="002060"/>
                </a:solidFill>
                <a:latin typeface="Meiryo" panose="020B0604030504040204" pitchFamily="34" charset="-128"/>
                <a:ea typeface="Meiryo" panose="020B0604030504040204" pitchFamily="34" charset="-128"/>
                <a:cs typeface="HiraMinProN-W6"/>
              </a:rPr>
              <a:t>FIX</a:t>
            </a:r>
            <a:endParaRPr sz="1600" b="1" spc="-35" dirty="0">
              <a:solidFill>
                <a:srgbClr val="002060"/>
              </a:solidFill>
              <a:latin typeface="Meiryo" panose="020B0604030504040204" pitchFamily="34" charset="-128"/>
              <a:ea typeface="Meiryo" panose="020B0604030504040204" pitchFamily="34" charset="-128"/>
              <a:cs typeface="HiraMinProN-W6"/>
            </a:endParaRPr>
          </a:p>
        </p:txBody>
      </p:sp>
      <p:sp>
        <p:nvSpPr>
          <p:cNvPr id="37" name="object 31">
            <a:extLst>
              <a:ext uri="{FF2B5EF4-FFF2-40B4-BE49-F238E27FC236}">
                <a16:creationId xmlns:a16="http://schemas.microsoft.com/office/drawing/2014/main" id="{01CB8F02-3AD6-B157-AE09-61933D8FCB30}"/>
              </a:ext>
            </a:extLst>
          </p:cNvPr>
          <p:cNvSpPr txBox="1"/>
          <p:nvPr/>
        </p:nvSpPr>
        <p:spPr>
          <a:xfrm>
            <a:off x="1577640" y="5827598"/>
            <a:ext cx="2536382" cy="259044"/>
          </a:xfrm>
          <a:prstGeom prst="rect">
            <a:avLst/>
          </a:prstGeom>
        </p:spPr>
        <p:txBody>
          <a:bodyPr vert="horz" wrap="square" lIns="0" tIns="12699" rIns="0" bIns="0" rtlCol="0" anchor="t">
            <a:spAutoFit/>
          </a:bodyPr>
          <a:lstStyle/>
          <a:p>
            <a:pPr marL="12604">
              <a:spcBef>
                <a:spcPts val="100"/>
              </a:spcBef>
            </a:pPr>
            <a:r>
              <a:rPr lang="en-US" altLang="ja-JP" sz="1600" b="1" spc="-35" dirty="0">
                <a:solidFill>
                  <a:srgbClr val="002060"/>
                </a:solidFill>
                <a:latin typeface="Meiryo" panose="020B0604030504040204" pitchFamily="34" charset="-128"/>
                <a:ea typeface="Meiryo" panose="020B0604030504040204" pitchFamily="34" charset="-128"/>
                <a:cs typeface="HiraMinProN-W6"/>
              </a:rPr>
              <a:t>DIGEST Spot</a:t>
            </a:r>
            <a:r>
              <a:rPr lang="ja-JP" altLang="en-US" sz="1600" b="1" spc="-35" dirty="0">
                <a:solidFill>
                  <a:srgbClr val="002060"/>
                </a:solidFill>
                <a:latin typeface="Meiryo" panose="020B0604030504040204" pitchFamily="34" charset="-128"/>
                <a:ea typeface="Meiryo" panose="020B0604030504040204" pitchFamily="34" charset="-128"/>
                <a:cs typeface="HiraMinProN-W6"/>
              </a:rPr>
              <a:t>掲載開始</a:t>
            </a:r>
            <a:endParaRPr lang="en-US" sz="1600" b="1" spc="-35" dirty="0">
              <a:solidFill>
                <a:srgbClr val="002060"/>
              </a:solidFill>
              <a:latin typeface="Meiryo" panose="020B0604030504040204" pitchFamily="34" charset="-128"/>
              <a:ea typeface="Meiryo" panose="020B0604030504040204" pitchFamily="34" charset="-128"/>
              <a:cs typeface="HiraMinProN-W6"/>
            </a:endParaRPr>
          </a:p>
        </p:txBody>
      </p:sp>
      <p:sp>
        <p:nvSpPr>
          <p:cNvPr id="39" name="object 31">
            <a:extLst>
              <a:ext uri="{FF2B5EF4-FFF2-40B4-BE49-F238E27FC236}">
                <a16:creationId xmlns:a16="http://schemas.microsoft.com/office/drawing/2014/main" id="{4D5DD415-AF8D-A87B-503D-20B9A1F60649}"/>
              </a:ext>
            </a:extLst>
          </p:cNvPr>
          <p:cNvSpPr txBox="1"/>
          <p:nvPr/>
        </p:nvSpPr>
        <p:spPr>
          <a:xfrm>
            <a:off x="1577640" y="6162773"/>
            <a:ext cx="2269379" cy="259044"/>
          </a:xfrm>
          <a:prstGeom prst="rect">
            <a:avLst/>
          </a:prstGeom>
        </p:spPr>
        <p:txBody>
          <a:bodyPr vert="horz" wrap="square" lIns="0" tIns="12699" rIns="0" bIns="0" rtlCol="0">
            <a:spAutoFit/>
          </a:bodyPr>
          <a:lstStyle/>
          <a:p>
            <a:pPr marL="12699">
              <a:spcBef>
                <a:spcPts val="100"/>
              </a:spcBef>
            </a:pPr>
            <a:r>
              <a:rPr lang="ja-JP" altLang="en-US" sz="1600" b="1" spc="-35">
                <a:solidFill>
                  <a:srgbClr val="002060"/>
                </a:solidFill>
                <a:latin typeface="Meiryo" panose="020B0604030504040204" pitchFamily="34" charset="-128"/>
                <a:ea typeface="Meiryo" panose="020B0604030504040204" pitchFamily="34" charset="-128"/>
                <a:cs typeface="HiraMinProN-W6"/>
              </a:rPr>
              <a:t>調査開始</a:t>
            </a:r>
            <a:endParaRPr sz="1600" b="1" spc="-35" dirty="0">
              <a:solidFill>
                <a:srgbClr val="002060"/>
              </a:solidFill>
              <a:latin typeface="Meiryo" panose="020B0604030504040204" pitchFamily="34" charset="-128"/>
              <a:ea typeface="Meiryo" panose="020B0604030504040204" pitchFamily="34" charset="-128"/>
              <a:cs typeface="HiraMinProN-W6"/>
            </a:endParaRPr>
          </a:p>
        </p:txBody>
      </p:sp>
      <p:sp>
        <p:nvSpPr>
          <p:cNvPr id="40" name="object 32">
            <a:extLst>
              <a:ext uri="{FF2B5EF4-FFF2-40B4-BE49-F238E27FC236}">
                <a16:creationId xmlns:a16="http://schemas.microsoft.com/office/drawing/2014/main" id="{13447775-AAB3-F8C2-6DFE-89C255CFCDD3}"/>
              </a:ext>
            </a:extLst>
          </p:cNvPr>
          <p:cNvSpPr txBox="1"/>
          <p:nvPr/>
        </p:nvSpPr>
        <p:spPr>
          <a:xfrm>
            <a:off x="931157" y="5881962"/>
            <a:ext cx="644532" cy="120545"/>
          </a:xfrm>
          <a:prstGeom prst="rect">
            <a:avLst/>
          </a:prstGeom>
        </p:spPr>
        <p:txBody>
          <a:bodyPr vert="horz" wrap="square" lIns="0" tIns="12699" rIns="0" bIns="0" rtlCol="0">
            <a:spAutoFit/>
          </a:bodyPr>
          <a:lstStyle/>
          <a:p>
            <a:pPr marL="12699">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125" dirty="0">
                <a:solidFill>
                  <a:srgbClr val="002060"/>
                </a:solidFill>
                <a:latin typeface="Meiryo" panose="020B0604030504040204" pitchFamily="34" charset="-128"/>
                <a:ea typeface="Meiryo" panose="020B0604030504040204" pitchFamily="34" charset="-128"/>
                <a:cs typeface="HiraMinProN-W6"/>
              </a:rPr>
              <a:t>12</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41" name="object 20">
            <a:extLst>
              <a:ext uri="{FF2B5EF4-FFF2-40B4-BE49-F238E27FC236}">
                <a16:creationId xmlns:a16="http://schemas.microsoft.com/office/drawing/2014/main" id="{42297268-2D54-9C20-F03A-36CE7FF3CB7F}"/>
              </a:ext>
            </a:extLst>
          </p:cNvPr>
          <p:cNvSpPr txBox="1"/>
          <p:nvPr/>
        </p:nvSpPr>
        <p:spPr>
          <a:xfrm>
            <a:off x="4070615" y="5540354"/>
            <a:ext cx="4881717" cy="135934"/>
          </a:xfrm>
          <a:prstGeom prst="rect">
            <a:avLst/>
          </a:prstGeom>
        </p:spPr>
        <p:txBody>
          <a:bodyPr vert="horz" wrap="square" lIns="0" tIns="12699" rIns="0" bIns="0" rtlCol="0">
            <a:spAutoFit/>
          </a:bodyPr>
          <a:lstStyle/>
          <a:p>
            <a:pPr marL="12699">
              <a:spcBef>
                <a:spcPts val="10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掲載開始日</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17</a:t>
            </a: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時までに、</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ブランドリフトサーベイの調査項目</a:t>
            </a: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を</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FIX</a:t>
            </a: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します。</a:t>
            </a:r>
            <a:endParaRPr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42" name="object 30">
            <a:extLst>
              <a:ext uri="{FF2B5EF4-FFF2-40B4-BE49-F238E27FC236}">
                <a16:creationId xmlns:a16="http://schemas.microsoft.com/office/drawing/2014/main" id="{2AC4A1D3-B9CF-568D-0A9D-B9AFC4C60CA2}"/>
              </a:ext>
            </a:extLst>
          </p:cNvPr>
          <p:cNvSpPr txBox="1"/>
          <p:nvPr/>
        </p:nvSpPr>
        <p:spPr>
          <a:xfrm>
            <a:off x="1577640" y="5138560"/>
            <a:ext cx="2472161" cy="259044"/>
          </a:xfrm>
          <a:prstGeom prst="rect">
            <a:avLst/>
          </a:prstGeom>
        </p:spPr>
        <p:txBody>
          <a:bodyPr vert="horz" wrap="square" lIns="0" tIns="12699" rIns="0" bIns="0" rtlCol="0" anchor="t">
            <a:spAutoFit/>
          </a:bodyPr>
          <a:lstStyle/>
          <a:p>
            <a:pPr marL="12604">
              <a:spcBef>
                <a:spcPts val="100"/>
              </a:spcBef>
            </a:pPr>
            <a:r>
              <a:rPr lang="ja-JP" altLang="en-US" sz="1600" b="1" spc="-35">
                <a:solidFill>
                  <a:srgbClr val="002060"/>
                </a:solidFill>
                <a:latin typeface="Meiryo" panose="020B0604030504040204" pitchFamily="34" charset="-128"/>
                <a:ea typeface="Meiryo" panose="020B0604030504040204" pitchFamily="34" charset="-128"/>
                <a:cs typeface="HiraMinProN-W6"/>
              </a:rPr>
              <a:t>修正稿お戻し</a:t>
            </a:r>
            <a:r>
              <a:rPr lang="en-US" altLang="ja-JP" sz="1600" b="1" spc="-35" dirty="0">
                <a:solidFill>
                  <a:srgbClr val="002060"/>
                </a:solidFill>
                <a:latin typeface="Meiryo" panose="020B0604030504040204" pitchFamily="34" charset="-128"/>
                <a:ea typeface="Meiryo" panose="020B0604030504040204" pitchFamily="34" charset="-128"/>
                <a:cs typeface="HiraMinProN-W6"/>
              </a:rPr>
              <a:t> </a:t>
            </a:r>
            <a:r>
              <a:rPr lang="ja-JP" altLang="en-US" sz="1600" b="1" spc="-35">
                <a:solidFill>
                  <a:srgbClr val="002060"/>
                </a:solidFill>
                <a:latin typeface="Meiryo" panose="020B0604030504040204" pitchFamily="34" charset="-128"/>
                <a:ea typeface="Meiryo" panose="020B0604030504040204" pitchFamily="34" charset="-128"/>
                <a:cs typeface="HiraMinProN-W6"/>
              </a:rPr>
              <a:t>→</a:t>
            </a:r>
            <a:r>
              <a:rPr lang="en-US" altLang="ja-JP" sz="1600" b="1" spc="-35" dirty="0">
                <a:solidFill>
                  <a:srgbClr val="002060"/>
                </a:solidFill>
                <a:latin typeface="Meiryo" panose="020B0604030504040204" pitchFamily="34" charset="-128"/>
                <a:ea typeface="Meiryo" panose="020B0604030504040204" pitchFamily="34" charset="-128"/>
                <a:cs typeface="HiraMinProN-W6"/>
              </a:rPr>
              <a:t> </a:t>
            </a:r>
            <a:r>
              <a:rPr lang="ja-JP" altLang="en-US" sz="1600" b="1" spc="-35">
                <a:solidFill>
                  <a:srgbClr val="002060"/>
                </a:solidFill>
                <a:latin typeface="Meiryo" panose="020B0604030504040204" pitchFamily="34" charset="-128"/>
                <a:ea typeface="Meiryo" panose="020B0604030504040204" pitchFamily="34" charset="-128"/>
                <a:cs typeface="HiraMinProN-W6"/>
              </a:rPr>
              <a:t>校了</a:t>
            </a:r>
            <a:endParaRPr lang="en-US" sz="1600" b="1" spc="-35" dirty="0">
              <a:solidFill>
                <a:srgbClr val="002060"/>
              </a:solidFill>
              <a:latin typeface="Meiryo" panose="020B0604030504040204" pitchFamily="34" charset="-128"/>
              <a:ea typeface="Meiryo" panose="020B0604030504040204" pitchFamily="34" charset="-128"/>
              <a:cs typeface="HiraMinProN-W6"/>
            </a:endParaRPr>
          </a:p>
        </p:txBody>
      </p:sp>
      <p:sp>
        <p:nvSpPr>
          <p:cNvPr id="43" name="object 32">
            <a:extLst>
              <a:ext uri="{FF2B5EF4-FFF2-40B4-BE49-F238E27FC236}">
                <a16:creationId xmlns:a16="http://schemas.microsoft.com/office/drawing/2014/main" id="{99CABEA7-83AF-2351-9C1F-50604F0C61A2}"/>
              </a:ext>
            </a:extLst>
          </p:cNvPr>
          <p:cNvSpPr txBox="1"/>
          <p:nvPr/>
        </p:nvSpPr>
        <p:spPr>
          <a:xfrm>
            <a:off x="931157" y="6215193"/>
            <a:ext cx="644532" cy="120545"/>
          </a:xfrm>
          <a:prstGeom prst="rect">
            <a:avLst/>
          </a:prstGeom>
        </p:spPr>
        <p:txBody>
          <a:bodyPr vert="horz" wrap="square" lIns="0" tIns="12699" rIns="0" bIns="0" rtlCol="0">
            <a:spAutoFit/>
          </a:bodyPr>
          <a:lstStyle/>
          <a:p>
            <a:pPr marL="12699">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altLang="ja-JP" sz="700" b="1" spc="125" dirty="0">
                <a:solidFill>
                  <a:srgbClr val="002060"/>
                </a:solidFill>
                <a:latin typeface="Meiryo" panose="020B0604030504040204" pitchFamily="34" charset="-128"/>
                <a:ea typeface="Meiryo" panose="020B0604030504040204" pitchFamily="34" charset="-128"/>
                <a:cs typeface="HiraMinProN-W6"/>
              </a:rPr>
              <a:t>13</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44" name="object 20">
            <a:extLst>
              <a:ext uri="{FF2B5EF4-FFF2-40B4-BE49-F238E27FC236}">
                <a16:creationId xmlns:a16="http://schemas.microsoft.com/office/drawing/2014/main" id="{58A71F2E-5BB6-0519-0588-C7A7A33C09F4}"/>
              </a:ext>
            </a:extLst>
          </p:cNvPr>
          <p:cNvSpPr txBox="1"/>
          <p:nvPr/>
        </p:nvSpPr>
        <p:spPr>
          <a:xfrm>
            <a:off x="4072929" y="6204441"/>
            <a:ext cx="4445457" cy="135934"/>
          </a:xfrm>
          <a:prstGeom prst="rect">
            <a:avLst/>
          </a:prstGeom>
        </p:spPr>
        <p:txBody>
          <a:bodyPr vert="horz" wrap="square" lIns="0" tIns="12699" rIns="0" bIns="0" rtlCol="0" anchor="t">
            <a:spAutoFit/>
          </a:bodyPr>
          <a:lstStyle/>
          <a:p>
            <a:pPr marL="12604">
              <a:spcBef>
                <a:spcPts val="100"/>
              </a:spcBef>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掲載開始</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5</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営業日前後を目途に、ブランドリフト調査を開始します。</a:t>
            </a:r>
          </a:p>
        </p:txBody>
      </p:sp>
      <p:sp>
        <p:nvSpPr>
          <p:cNvPr id="45" name="object 10">
            <a:extLst>
              <a:ext uri="{FF2B5EF4-FFF2-40B4-BE49-F238E27FC236}">
                <a16:creationId xmlns:a16="http://schemas.microsoft.com/office/drawing/2014/main" id="{8E51D659-9B2C-9D51-247B-07182DA379C5}"/>
              </a:ext>
            </a:extLst>
          </p:cNvPr>
          <p:cNvSpPr txBox="1"/>
          <p:nvPr/>
        </p:nvSpPr>
        <p:spPr>
          <a:xfrm>
            <a:off x="4070615" y="3569221"/>
            <a:ext cx="7740111" cy="382155"/>
          </a:xfrm>
          <a:prstGeom prst="rect">
            <a:avLst/>
          </a:prstGeom>
        </p:spPr>
        <p:txBody>
          <a:bodyPr vert="horz" wrap="square" lIns="0" tIns="12699" rIns="0" bIns="0" rtlCol="0" anchor="t">
            <a:spAutoFit/>
          </a:bodyPr>
          <a:lstStyle/>
          <a:p>
            <a:pPr marL="12699" marR="5080" lvl="0">
              <a:spcBef>
                <a:spcPts val="100"/>
              </a:spcBef>
            </a:pPr>
            <a:r>
              <a:rPr lang="ja-JP" altLang="en-US" sz="800" spc="-35" dirty="0">
                <a:solidFill>
                  <a:prstClr val="black">
                    <a:lumMod val="75000"/>
                    <a:lumOff val="25000"/>
                  </a:prstClr>
                </a:solidFill>
                <a:latin typeface="Meiryo" panose="020B0604030504040204" pitchFamily="34" charset="-128"/>
                <a:ea typeface="Meiryo" panose="020B0604030504040204" pitchFamily="34" charset="-128"/>
                <a:cs typeface="Arial Unicode MS"/>
              </a:rPr>
              <a:t>平</a:t>
            </a:r>
            <a:r>
              <a:rPr lang="ja-JP" altLang="en-US" sz="800" spc="-30" dirty="0">
                <a:solidFill>
                  <a:prstClr val="black">
                    <a:lumMod val="75000"/>
                    <a:lumOff val="25000"/>
                  </a:prstClr>
                </a:solidFill>
                <a:latin typeface="Meiryo" panose="020B0604030504040204" pitchFamily="34" charset="-128"/>
                <a:ea typeface="Meiryo" panose="020B0604030504040204" pitchFamily="34" charset="-128"/>
                <a:cs typeface="Arial Unicode MS"/>
              </a:rPr>
              <a:t>日</a:t>
            </a:r>
            <a:r>
              <a:rPr lang="ja-JP" altLang="en-US" sz="800" spc="-15" dirty="0">
                <a:solidFill>
                  <a:prstClr val="black">
                    <a:lumMod val="75000"/>
                    <a:lumOff val="25000"/>
                  </a:prstClr>
                </a:solidFill>
                <a:latin typeface="Meiryo" panose="020B0604030504040204" pitchFamily="34" charset="-128"/>
                <a:ea typeface="Meiryo" panose="020B0604030504040204" pitchFamily="34" charset="-128"/>
                <a:cs typeface="Arial Unicode MS"/>
              </a:rPr>
              <a:t>枠</a:t>
            </a:r>
            <a:r>
              <a:rPr lang="ja-JP" altLang="en-US" sz="800" spc="-45" dirty="0">
                <a:solidFill>
                  <a:prstClr val="black">
                    <a:lumMod val="75000"/>
                    <a:lumOff val="25000"/>
                  </a:prstClr>
                </a:solidFill>
                <a:latin typeface="Meiryo" panose="020B0604030504040204" pitchFamily="34" charset="-128"/>
                <a:ea typeface="Meiryo" panose="020B0604030504040204" pitchFamily="34" charset="-128"/>
                <a:cs typeface="Arial Unicode MS"/>
              </a:rPr>
              <a:t>に</a:t>
            </a:r>
            <a:r>
              <a:rPr lang="ja-JP" altLang="en-US" sz="800" spc="-25" dirty="0">
                <a:solidFill>
                  <a:prstClr val="black">
                    <a:lumMod val="75000"/>
                    <a:lumOff val="25000"/>
                  </a:prstClr>
                </a:solidFill>
                <a:latin typeface="Meiryo" panose="020B0604030504040204" pitchFamily="34" charset="-128"/>
                <a:ea typeface="Meiryo" panose="020B0604030504040204" pitchFamily="34" charset="-128"/>
                <a:cs typeface="Arial Unicode MS"/>
              </a:rPr>
              <a:t>て</a:t>
            </a:r>
            <a:r>
              <a:rPr lang="ja-JP" altLang="en-US" sz="800" dirty="0">
                <a:solidFill>
                  <a:prstClr val="black">
                    <a:lumMod val="75000"/>
                    <a:lumOff val="25000"/>
                  </a:prstClr>
                </a:solidFill>
                <a:latin typeface="Meiryo" panose="020B0604030504040204" pitchFamily="34" charset="-128"/>
                <a:ea typeface="Meiryo" panose="020B0604030504040204" pitchFamily="34" charset="-128"/>
                <a:cs typeface="Arial Unicode MS"/>
              </a:rPr>
              <a:t>配</a:t>
            </a:r>
            <a:r>
              <a:rPr lang="ja-JP" altLang="en-US" sz="800" spc="-30" dirty="0">
                <a:solidFill>
                  <a:prstClr val="black">
                    <a:lumMod val="75000"/>
                    <a:lumOff val="25000"/>
                  </a:prstClr>
                </a:solidFill>
                <a:latin typeface="Meiryo" panose="020B0604030504040204" pitchFamily="34" charset="-128"/>
                <a:ea typeface="Meiryo" panose="020B0604030504040204" pitchFamily="34" charset="-128"/>
                <a:cs typeface="Arial Unicode MS"/>
              </a:rPr>
              <a:t>信</a:t>
            </a:r>
            <a:r>
              <a:rPr lang="ja-JP" altLang="en-US" sz="800" spc="-15" dirty="0">
                <a:solidFill>
                  <a:prstClr val="black">
                    <a:lumMod val="75000"/>
                    <a:lumOff val="25000"/>
                  </a:prstClr>
                </a:solidFill>
                <a:latin typeface="Meiryo" panose="020B0604030504040204" pitchFamily="34" charset="-128"/>
                <a:ea typeface="Meiryo" panose="020B0604030504040204" pitchFamily="34" charset="-128"/>
                <a:cs typeface="Arial Unicode MS"/>
              </a:rPr>
              <a:t>の</a:t>
            </a:r>
            <a:r>
              <a:rPr lang="ja-JP" altLang="en-US" sz="800" spc="-6" dirty="0">
                <a:solidFill>
                  <a:prstClr val="black">
                    <a:lumMod val="75000"/>
                    <a:lumOff val="25000"/>
                  </a:prstClr>
                </a:solidFill>
                <a:latin typeface="Meiryo" panose="020B0604030504040204" pitchFamily="34" charset="-128"/>
                <a:ea typeface="Meiryo" panose="020B0604030504040204" pitchFamily="34" charset="-128"/>
                <a:cs typeface="Arial Unicode MS"/>
              </a:rPr>
              <a:t>際</a:t>
            </a:r>
            <a:r>
              <a:rPr lang="ja-JP" altLang="en-US" sz="800" spc="-45" dirty="0">
                <a:solidFill>
                  <a:prstClr val="black">
                    <a:lumMod val="75000"/>
                    <a:lumOff val="25000"/>
                  </a:prstClr>
                </a:solidFill>
                <a:latin typeface="Meiryo" panose="020B0604030504040204" pitchFamily="34" charset="-128"/>
                <a:ea typeface="Meiryo" panose="020B0604030504040204" pitchFamily="34" charset="-128"/>
                <a:cs typeface="Arial Unicode MS"/>
              </a:rPr>
              <a:t>に</a:t>
            </a:r>
            <a:r>
              <a:rPr lang="ja-JP" altLang="en-US" sz="800" spc="-15" dirty="0">
                <a:solidFill>
                  <a:prstClr val="black">
                    <a:lumMod val="75000"/>
                    <a:lumOff val="25000"/>
                  </a:prstClr>
                </a:solidFill>
                <a:latin typeface="Meiryo" panose="020B0604030504040204" pitchFamily="34" charset="-128"/>
                <a:ea typeface="Meiryo" panose="020B0604030504040204" pitchFamily="34" charset="-128"/>
                <a:cs typeface="Arial Unicode MS"/>
              </a:rPr>
              <a:t>は</a:t>
            </a:r>
            <a:r>
              <a:rPr lang="ja-JP" altLang="en-US" sz="800" dirty="0">
                <a:solidFill>
                  <a:prstClr val="black">
                    <a:lumMod val="75000"/>
                    <a:lumOff val="25000"/>
                  </a:prstClr>
                </a:solidFill>
                <a:latin typeface="Meiryo" panose="020B0604030504040204" pitchFamily="34" charset="-128"/>
                <a:ea typeface="Meiryo" panose="020B0604030504040204" pitchFamily="34" charset="-128"/>
                <a:cs typeface="Arial Unicode MS"/>
              </a:rPr>
              <a:t>掲載開始</a:t>
            </a:r>
            <a:r>
              <a:rPr lang="ja-JP" altLang="en-US" sz="800" spc="-20" dirty="0">
                <a:solidFill>
                  <a:prstClr val="black">
                    <a:lumMod val="75000"/>
                    <a:lumOff val="25000"/>
                  </a:prstClr>
                </a:solidFill>
                <a:latin typeface="Meiryo" panose="020B0604030504040204" pitchFamily="34" charset="-128"/>
                <a:ea typeface="Meiryo" panose="020B0604030504040204" pitchFamily="34" charset="-128"/>
                <a:cs typeface="Arial Unicode MS"/>
              </a:rPr>
              <a:t>希</a:t>
            </a:r>
            <a:r>
              <a:rPr lang="ja-JP" altLang="en-US" sz="800" spc="-35" dirty="0">
                <a:solidFill>
                  <a:prstClr val="black">
                    <a:lumMod val="75000"/>
                    <a:lumOff val="25000"/>
                  </a:prstClr>
                </a:solidFill>
                <a:latin typeface="Meiryo" panose="020B0604030504040204" pitchFamily="34" charset="-128"/>
                <a:ea typeface="Meiryo" panose="020B0604030504040204" pitchFamily="34" charset="-128"/>
                <a:cs typeface="Arial Unicode MS"/>
              </a:rPr>
              <a:t>望</a:t>
            </a:r>
            <a:r>
              <a:rPr lang="ja-JP" altLang="en-US" sz="800" spc="-50" dirty="0">
                <a:solidFill>
                  <a:prstClr val="black">
                    <a:lumMod val="75000"/>
                    <a:lumOff val="25000"/>
                  </a:prstClr>
                </a:solidFill>
                <a:latin typeface="Meiryo" panose="020B0604030504040204" pitchFamily="34" charset="-128"/>
                <a:ea typeface="Meiryo" panose="020B0604030504040204" pitchFamily="34" charset="-128"/>
                <a:cs typeface="Arial Unicode MS"/>
              </a:rPr>
              <a:t>日</a:t>
            </a:r>
            <a:r>
              <a:rPr lang="ja-JP" altLang="en-US" sz="800" spc="-95" dirty="0">
                <a:solidFill>
                  <a:prstClr val="black">
                    <a:lumMod val="75000"/>
                    <a:lumOff val="25000"/>
                  </a:prstClr>
                </a:solidFill>
                <a:latin typeface="Meiryo" panose="020B0604030504040204" pitchFamily="34" charset="-128"/>
                <a:ea typeface="Meiryo" panose="020B0604030504040204" pitchFamily="34" charset="-128"/>
                <a:cs typeface="Arial Unicode MS"/>
              </a:rPr>
              <a:t>の</a:t>
            </a:r>
            <a:r>
              <a:rPr lang="en-US" altLang="ja-JP" sz="800" spc="50" dirty="0">
                <a:solidFill>
                  <a:srgbClr val="F7790F"/>
                </a:solidFill>
                <a:latin typeface="Meiryo" panose="020B0604030504040204" pitchFamily="34" charset="-128"/>
                <a:ea typeface="Meiryo" panose="020B0604030504040204" pitchFamily="34" charset="-128"/>
                <a:cs typeface="Arial Unicode MS"/>
              </a:rPr>
              <a:t>15</a:t>
            </a:r>
            <a:r>
              <a:rPr lang="ja-JP" altLang="en-US" sz="800" dirty="0">
                <a:solidFill>
                  <a:srgbClr val="F7790F"/>
                </a:solidFill>
                <a:latin typeface="Meiryo" panose="020B0604030504040204" pitchFamily="34" charset="-128"/>
                <a:ea typeface="Meiryo" panose="020B0604030504040204" pitchFamily="34" charset="-128"/>
                <a:cs typeface="Arial Unicode MS"/>
              </a:rPr>
              <a:t>営</a:t>
            </a:r>
            <a:r>
              <a:rPr lang="ja-JP" altLang="en-US" sz="800" spc="-30" dirty="0">
                <a:solidFill>
                  <a:srgbClr val="F7790F"/>
                </a:solidFill>
                <a:latin typeface="Meiryo" panose="020B0604030504040204" pitchFamily="34" charset="-128"/>
                <a:ea typeface="Meiryo" panose="020B0604030504040204" pitchFamily="34" charset="-128"/>
                <a:cs typeface="Arial Unicode MS"/>
              </a:rPr>
              <a:t>業</a:t>
            </a:r>
            <a:r>
              <a:rPr lang="ja-JP" altLang="en-US" sz="800" spc="-35" dirty="0">
                <a:solidFill>
                  <a:srgbClr val="F7790F"/>
                </a:solidFill>
                <a:latin typeface="Meiryo" panose="020B0604030504040204" pitchFamily="34" charset="-128"/>
                <a:ea typeface="Meiryo" panose="020B0604030504040204" pitchFamily="34" charset="-128"/>
                <a:cs typeface="Arial Unicode MS"/>
              </a:rPr>
              <a:t>日</a:t>
            </a:r>
            <a:r>
              <a:rPr lang="ja-JP" altLang="en-US" sz="800" spc="-30" dirty="0">
                <a:solidFill>
                  <a:srgbClr val="F7790F"/>
                </a:solidFill>
                <a:latin typeface="Meiryo" panose="020B0604030504040204" pitchFamily="34" charset="-128"/>
                <a:ea typeface="Meiryo" panose="020B0604030504040204" pitchFamily="34" charset="-128"/>
                <a:cs typeface="Arial Unicode MS"/>
              </a:rPr>
              <a:t>前</a:t>
            </a:r>
            <a:r>
              <a:rPr lang="en-US" altLang="ja-JP" sz="800" spc="30" dirty="0">
                <a:solidFill>
                  <a:srgbClr val="F7790F"/>
                </a:solidFill>
                <a:latin typeface="Meiryo" panose="020B0604030504040204" pitchFamily="34" charset="-128"/>
                <a:ea typeface="Meiryo" panose="020B0604030504040204" pitchFamily="34" charset="-128"/>
                <a:cs typeface="Arial Unicode MS"/>
              </a:rPr>
              <a:t>17</a:t>
            </a:r>
            <a:r>
              <a:rPr lang="ja-JP" altLang="en-US" sz="800" spc="-30" dirty="0">
                <a:solidFill>
                  <a:srgbClr val="F7790F"/>
                </a:solidFill>
                <a:latin typeface="Meiryo" panose="020B0604030504040204" pitchFamily="34" charset="-128"/>
                <a:ea typeface="Meiryo" panose="020B0604030504040204" pitchFamily="34" charset="-128"/>
                <a:cs typeface="Arial Unicode MS"/>
              </a:rPr>
              <a:t>時</a:t>
            </a:r>
            <a:r>
              <a:rPr lang="ja-JP" altLang="en-US" sz="800" spc="-35" dirty="0">
                <a:solidFill>
                  <a:srgbClr val="F7790F"/>
                </a:solidFill>
                <a:latin typeface="Meiryo" panose="020B0604030504040204" pitchFamily="34" charset="-128"/>
                <a:ea typeface="Meiryo" panose="020B0604030504040204" pitchFamily="34" charset="-128"/>
                <a:cs typeface="Arial Unicode MS"/>
              </a:rPr>
              <a:t>ま</a:t>
            </a:r>
            <a:r>
              <a:rPr lang="ja-JP" altLang="en-US" sz="800" dirty="0">
                <a:solidFill>
                  <a:srgbClr val="F7790F"/>
                </a:solidFill>
                <a:latin typeface="Meiryo" panose="020B0604030504040204" pitchFamily="34" charset="-128"/>
                <a:ea typeface="Meiryo" panose="020B0604030504040204" pitchFamily="34" charset="-128"/>
                <a:cs typeface="Arial Unicode MS"/>
              </a:rPr>
              <a:t>で</a:t>
            </a:r>
            <a:r>
              <a:rPr lang="ja-JP" altLang="en-US" sz="800" spc="-400" dirty="0">
                <a:solidFill>
                  <a:srgbClr val="F7790F"/>
                </a:solidFill>
                <a:latin typeface="Meiryo" panose="020B0604030504040204" pitchFamily="34" charset="-128"/>
                <a:ea typeface="Meiryo" panose="020B0604030504040204" pitchFamily="34" charset="-128"/>
                <a:cs typeface="Arial Unicode MS"/>
              </a:rPr>
              <a:t>、</a:t>
            </a:r>
            <a:r>
              <a:rPr lang="ja-JP" altLang="en-US" sz="800" spc="-35" dirty="0">
                <a:solidFill>
                  <a:srgbClr val="F7790F"/>
                </a:solidFill>
                <a:latin typeface="Meiryo" panose="020B0604030504040204" pitchFamily="34" charset="-128"/>
                <a:ea typeface="Meiryo" panose="020B0604030504040204" pitchFamily="34" charset="-128"/>
                <a:cs typeface="Arial Unicode MS"/>
              </a:rPr>
              <a:t>土</a:t>
            </a:r>
            <a:r>
              <a:rPr lang="ja-JP" altLang="en-US" sz="800" spc="-20" dirty="0">
                <a:solidFill>
                  <a:srgbClr val="F7790F"/>
                </a:solidFill>
                <a:latin typeface="Meiryo" panose="020B0604030504040204" pitchFamily="34" charset="-128"/>
                <a:ea typeface="Meiryo" panose="020B0604030504040204" pitchFamily="34" charset="-128"/>
                <a:cs typeface="Arial Unicode MS"/>
              </a:rPr>
              <a:t>日</a:t>
            </a:r>
            <a:r>
              <a:rPr lang="ja-JP" altLang="en-US" sz="800" spc="-25" dirty="0">
                <a:solidFill>
                  <a:srgbClr val="F7790F"/>
                </a:solidFill>
                <a:latin typeface="Meiryo" panose="020B0604030504040204" pitchFamily="34" charset="-128"/>
                <a:ea typeface="Meiryo" panose="020B0604030504040204" pitchFamily="34" charset="-128"/>
                <a:cs typeface="Arial Unicode MS"/>
              </a:rPr>
              <a:t>祝</a:t>
            </a:r>
            <a:r>
              <a:rPr lang="ja-JP" altLang="en-US" sz="800" spc="-30" dirty="0">
                <a:solidFill>
                  <a:srgbClr val="F7790F"/>
                </a:solidFill>
                <a:latin typeface="Meiryo" panose="020B0604030504040204" pitchFamily="34" charset="-128"/>
                <a:ea typeface="Meiryo" panose="020B0604030504040204" pitchFamily="34" charset="-128"/>
                <a:cs typeface="Arial Unicode MS"/>
              </a:rPr>
              <a:t>日</a:t>
            </a:r>
            <a:r>
              <a:rPr lang="ja-JP" altLang="en-US" sz="800" spc="-15" dirty="0">
                <a:solidFill>
                  <a:srgbClr val="F7790F"/>
                </a:solidFill>
                <a:latin typeface="Meiryo" panose="020B0604030504040204" pitchFamily="34" charset="-128"/>
                <a:ea typeface="Meiryo" panose="020B0604030504040204" pitchFamily="34" charset="-128"/>
                <a:cs typeface="Arial Unicode MS"/>
              </a:rPr>
              <a:t>枠</a:t>
            </a:r>
            <a:r>
              <a:rPr lang="ja-JP" altLang="en-US" sz="800" spc="-45" dirty="0">
                <a:solidFill>
                  <a:srgbClr val="F7790F"/>
                </a:solidFill>
                <a:latin typeface="Meiryo" panose="020B0604030504040204" pitchFamily="34" charset="-128"/>
                <a:ea typeface="Meiryo" panose="020B0604030504040204" pitchFamily="34" charset="-128"/>
                <a:cs typeface="Arial Unicode MS"/>
              </a:rPr>
              <a:t>に</a:t>
            </a:r>
            <a:r>
              <a:rPr lang="ja-JP" altLang="en-US" sz="800" spc="-25" dirty="0">
                <a:solidFill>
                  <a:srgbClr val="F7790F"/>
                </a:solidFill>
                <a:latin typeface="Meiryo" panose="020B0604030504040204" pitchFamily="34" charset="-128"/>
                <a:ea typeface="Meiryo" panose="020B0604030504040204" pitchFamily="34" charset="-128"/>
                <a:cs typeface="Arial Unicode MS"/>
              </a:rPr>
              <a:t>て</a:t>
            </a:r>
            <a:r>
              <a:rPr lang="ja-JP" altLang="en-US" sz="800" dirty="0">
                <a:solidFill>
                  <a:srgbClr val="F7790F"/>
                </a:solidFill>
                <a:latin typeface="Meiryo" panose="020B0604030504040204" pitchFamily="34" charset="-128"/>
                <a:ea typeface="Meiryo" panose="020B0604030504040204" pitchFamily="34" charset="-128"/>
                <a:cs typeface="Arial Unicode MS"/>
              </a:rPr>
              <a:t>配</a:t>
            </a:r>
            <a:r>
              <a:rPr lang="ja-JP" altLang="en-US" sz="800" spc="-30" dirty="0">
                <a:solidFill>
                  <a:srgbClr val="F7790F"/>
                </a:solidFill>
                <a:latin typeface="Meiryo" panose="020B0604030504040204" pitchFamily="34" charset="-128"/>
                <a:ea typeface="Meiryo" panose="020B0604030504040204" pitchFamily="34" charset="-128"/>
                <a:cs typeface="Arial Unicode MS"/>
              </a:rPr>
              <a:t>信</a:t>
            </a:r>
            <a:r>
              <a:rPr lang="ja-JP" altLang="en-US" sz="800" spc="-15" dirty="0">
                <a:solidFill>
                  <a:srgbClr val="F7790F"/>
                </a:solidFill>
                <a:latin typeface="Meiryo" panose="020B0604030504040204" pitchFamily="34" charset="-128"/>
                <a:ea typeface="Meiryo" panose="020B0604030504040204" pitchFamily="34" charset="-128"/>
                <a:cs typeface="Arial Unicode MS"/>
              </a:rPr>
              <a:t>の</a:t>
            </a:r>
            <a:r>
              <a:rPr lang="ja-JP" altLang="en-US" sz="800" spc="-6" dirty="0">
                <a:solidFill>
                  <a:srgbClr val="F7790F"/>
                </a:solidFill>
                <a:latin typeface="Meiryo" panose="020B0604030504040204" pitchFamily="34" charset="-128"/>
                <a:ea typeface="Meiryo" panose="020B0604030504040204" pitchFamily="34" charset="-128"/>
                <a:cs typeface="Arial Unicode MS"/>
              </a:rPr>
              <a:t>際</a:t>
            </a:r>
            <a:r>
              <a:rPr lang="ja-JP" altLang="en-US" sz="800" spc="-45" dirty="0">
                <a:solidFill>
                  <a:srgbClr val="F7790F"/>
                </a:solidFill>
                <a:latin typeface="Meiryo" panose="020B0604030504040204" pitchFamily="34" charset="-128"/>
                <a:ea typeface="Meiryo" panose="020B0604030504040204" pitchFamily="34" charset="-128"/>
                <a:cs typeface="Arial Unicode MS"/>
              </a:rPr>
              <a:t>に</a:t>
            </a:r>
            <a:r>
              <a:rPr lang="ja-JP" altLang="en-US" sz="800" spc="-10" dirty="0">
                <a:solidFill>
                  <a:srgbClr val="F7790F"/>
                </a:solidFill>
                <a:latin typeface="Meiryo" panose="020B0604030504040204" pitchFamily="34" charset="-128"/>
                <a:ea typeface="Meiryo" panose="020B0604030504040204" pitchFamily="34" charset="-128"/>
                <a:cs typeface="Arial Unicode MS"/>
              </a:rPr>
              <a:t>は</a:t>
            </a:r>
            <a:r>
              <a:rPr lang="ja-JP" altLang="en-US" sz="800" dirty="0">
                <a:solidFill>
                  <a:srgbClr val="F7790F"/>
                </a:solidFill>
                <a:latin typeface="Meiryo" panose="020B0604030504040204" pitchFamily="34" charset="-128"/>
                <a:ea typeface="Meiryo" panose="020B0604030504040204" pitchFamily="34" charset="-128"/>
                <a:cs typeface="Arial Unicode MS"/>
              </a:rPr>
              <a:t>掲載</a:t>
            </a:r>
            <a:r>
              <a:rPr lang="ja-JP" altLang="en-US" sz="800" spc="-20" dirty="0">
                <a:solidFill>
                  <a:srgbClr val="F7790F"/>
                </a:solidFill>
                <a:latin typeface="Meiryo" panose="020B0604030504040204" pitchFamily="34" charset="-128"/>
                <a:ea typeface="Meiryo" panose="020B0604030504040204" pitchFamily="34" charset="-128"/>
                <a:cs typeface="Arial Unicode MS"/>
              </a:rPr>
              <a:t>希</a:t>
            </a:r>
            <a:r>
              <a:rPr lang="ja-JP" altLang="en-US" sz="800" spc="-35" dirty="0">
                <a:solidFill>
                  <a:srgbClr val="F7790F"/>
                </a:solidFill>
                <a:latin typeface="Meiryo" panose="020B0604030504040204" pitchFamily="34" charset="-128"/>
                <a:ea typeface="Meiryo" panose="020B0604030504040204" pitchFamily="34" charset="-128"/>
                <a:cs typeface="Arial Unicode MS"/>
              </a:rPr>
              <a:t>望</a:t>
            </a:r>
            <a:r>
              <a:rPr lang="ja-JP" altLang="en-US" sz="800" spc="-50" dirty="0">
                <a:solidFill>
                  <a:srgbClr val="F7790F"/>
                </a:solidFill>
                <a:latin typeface="Meiryo" panose="020B0604030504040204" pitchFamily="34" charset="-128"/>
                <a:ea typeface="Meiryo" panose="020B0604030504040204" pitchFamily="34" charset="-128"/>
                <a:cs typeface="Arial Unicode MS"/>
              </a:rPr>
              <a:t>日</a:t>
            </a:r>
            <a:r>
              <a:rPr lang="ja-JP" altLang="en-US" sz="800" spc="-95" dirty="0">
                <a:solidFill>
                  <a:srgbClr val="F7790F"/>
                </a:solidFill>
                <a:latin typeface="Meiryo" panose="020B0604030504040204" pitchFamily="34" charset="-128"/>
                <a:ea typeface="Meiryo" panose="020B0604030504040204" pitchFamily="34" charset="-128"/>
                <a:cs typeface="Arial Unicode MS"/>
              </a:rPr>
              <a:t>の</a:t>
            </a:r>
            <a:r>
              <a:rPr lang="en-US" altLang="ja-JP" sz="800" spc="35" dirty="0">
                <a:solidFill>
                  <a:srgbClr val="F7790F"/>
                </a:solidFill>
                <a:latin typeface="Meiryo" panose="020B0604030504040204" pitchFamily="34" charset="-128"/>
                <a:ea typeface="Meiryo" panose="020B0604030504040204" pitchFamily="34" charset="-128"/>
                <a:cs typeface="Arial Unicode MS"/>
              </a:rPr>
              <a:t>17</a:t>
            </a:r>
            <a:r>
              <a:rPr lang="ja-JP" altLang="en-US" sz="800" dirty="0">
                <a:solidFill>
                  <a:srgbClr val="F7790F"/>
                </a:solidFill>
                <a:latin typeface="Meiryo" panose="020B0604030504040204" pitchFamily="34" charset="-128"/>
                <a:ea typeface="Meiryo" panose="020B0604030504040204" pitchFamily="34" charset="-128"/>
                <a:cs typeface="Arial Unicode MS"/>
              </a:rPr>
              <a:t>営</a:t>
            </a:r>
            <a:r>
              <a:rPr lang="ja-JP" altLang="en-US" sz="800" spc="-30" dirty="0">
                <a:solidFill>
                  <a:srgbClr val="F7790F"/>
                </a:solidFill>
                <a:latin typeface="Meiryo" panose="020B0604030504040204" pitchFamily="34" charset="-128"/>
                <a:ea typeface="Meiryo" panose="020B0604030504040204" pitchFamily="34" charset="-128"/>
                <a:cs typeface="Arial Unicode MS"/>
              </a:rPr>
              <a:t>業</a:t>
            </a:r>
            <a:r>
              <a:rPr lang="ja-JP" altLang="en-US" sz="800" spc="-35" dirty="0">
                <a:solidFill>
                  <a:srgbClr val="F7790F"/>
                </a:solidFill>
                <a:latin typeface="Meiryo" panose="020B0604030504040204" pitchFamily="34" charset="-128"/>
                <a:ea typeface="Meiryo" panose="020B0604030504040204" pitchFamily="34" charset="-128"/>
                <a:cs typeface="Arial Unicode MS"/>
              </a:rPr>
              <a:t>日</a:t>
            </a:r>
            <a:r>
              <a:rPr lang="ja-JP" altLang="en-US" sz="800" spc="-30" dirty="0">
                <a:solidFill>
                  <a:srgbClr val="F7790F"/>
                </a:solidFill>
                <a:latin typeface="Meiryo" panose="020B0604030504040204" pitchFamily="34" charset="-128"/>
                <a:ea typeface="Meiryo" panose="020B0604030504040204" pitchFamily="34" charset="-128"/>
                <a:cs typeface="Arial Unicode MS"/>
              </a:rPr>
              <a:t>前</a:t>
            </a:r>
            <a:r>
              <a:rPr lang="en-US" altLang="ja-JP" sz="800" spc="30" dirty="0">
                <a:solidFill>
                  <a:srgbClr val="F7790F"/>
                </a:solidFill>
                <a:latin typeface="Meiryo" panose="020B0604030504040204" pitchFamily="34" charset="-128"/>
                <a:ea typeface="Meiryo" panose="020B0604030504040204" pitchFamily="34" charset="-128"/>
                <a:cs typeface="Arial Unicode MS"/>
              </a:rPr>
              <a:t>17</a:t>
            </a:r>
            <a:r>
              <a:rPr lang="ja-JP" altLang="en-US" sz="800" spc="-30" dirty="0">
                <a:solidFill>
                  <a:srgbClr val="F7790F"/>
                </a:solidFill>
                <a:latin typeface="Meiryo" panose="020B0604030504040204" pitchFamily="34" charset="-128"/>
                <a:ea typeface="Meiryo" panose="020B0604030504040204" pitchFamily="34" charset="-128"/>
                <a:cs typeface="Arial Unicode MS"/>
              </a:rPr>
              <a:t>時</a:t>
            </a:r>
            <a:r>
              <a:rPr lang="ja-JP" altLang="en-US" sz="800" spc="-35" dirty="0">
                <a:solidFill>
                  <a:srgbClr val="F7790F"/>
                </a:solidFill>
                <a:latin typeface="Meiryo" panose="020B0604030504040204" pitchFamily="34" charset="-128"/>
                <a:ea typeface="Meiryo" panose="020B0604030504040204" pitchFamily="34" charset="-128"/>
                <a:cs typeface="Arial Unicode MS"/>
              </a:rPr>
              <a:t>ま</a:t>
            </a:r>
            <a:r>
              <a:rPr lang="ja-JP" altLang="en-US" sz="800" spc="-25" dirty="0">
                <a:solidFill>
                  <a:srgbClr val="F7790F"/>
                </a:solidFill>
                <a:latin typeface="Meiryo" panose="020B0604030504040204" pitchFamily="34" charset="-128"/>
                <a:ea typeface="Meiryo" panose="020B0604030504040204" pitchFamily="34" charset="-128"/>
                <a:cs typeface="Arial Unicode MS"/>
              </a:rPr>
              <a:t>で</a:t>
            </a:r>
            <a:r>
              <a:rPr lang="ja-JP" altLang="en-US" sz="800" spc="-25" dirty="0">
                <a:solidFill>
                  <a:prstClr val="black">
                    <a:lumMod val="75000"/>
                    <a:lumOff val="25000"/>
                  </a:prstClr>
                </a:solidFill>
                <a:latin typeface="Meiryo" panose="020B0604030504040204" pitchFamily="34" charset="-128"/>
                <a:ea typeface="Meiryo" panose="020B0604030504040204" pitchFamily="34" charset="-128"/>
                <a:cs typeface="Arial Unicode MS"/>
              </a:rPr>
              <a:t>に</a:t>
            </a:r>
            <a:br>
              <a:rPr lang="ja-JP" altLang="en-US" sz="800" spc="-25" dirty="0">
                <a:solidFill>
                  <a:prstClr val="black">
                    <a:lumMod val="75000"/>
                    <a:lumOff val="25000"/>
                  </a:prstClr>
                </a:solidFill>
                <a:latin typeface="Meiryo" panose="020B0604030504040204" pitchFamily="34" charset="-128"/>
                <a:ea typeface="Meiryo" panose="020B0604030504040204" pitchFamily="34" charset="-128"/>
                <a:cs typeface="Arial Unicode MS"/>
              </a:rPr>
            </a:br>
            <a:r>
              <a:rPr lang="en" altLang="ja-JP" sz="800" b="1" dirty="0">
                <a:solidFill>
                  <a:srgbClr val="F7790F"/>
                </a:solidFill>
                <a:latin typeface="Meiryo" panose="020B0604030504040204" pitchFamily="34" charset="-128"/>
                <a:ea typeface="Meiryo" panose="020B0604030504040204" pitchFamily="34" charset="-128"/>
                <a:cs typeface="Arial Unicode MS"/>
              </a:rPr>
              <a:t>DIGEST Spot</a:t>
            </a:r>
            <a:r>
              <a:rPr lang="ja-JP" altLang="en" sz="800" b="1" spc="-90" dirty="0">
                <a:solidFill>
                  <a:srgbClr val="F7790F"/>
                </a:solidFill>
                <a:latin typeface="Meiryo" panose="020B0604030504040204" pitchFamily="34" charset="-128"/>
                <a:ea typeface="Meiryo" panose="020B0604030504040204" pitchFamily="34" charset="-128"/>
                <a:cs typeface="Arial Unicode MS"/>
              </a:rPr>
              <a:t>、</a:t>
            </a:r>
            <a:r>
              <a:rPr lang="ja-JP" altLang="en-US" sz="800" b="1" spc="-90" dirty="0">
                <a:solidFill>
                  <a:srgbClr val="F7790F"/>
                </a:solidFill>
                <a:latin typeface="Meiryo" panose="020B0604030504040204" pitchFamily="34" charset="-128"/>
                <a:ea typeface="Meiryo" panose="020B0604030504040204" pitchFamily="34" charset="-128"/>
                <a:cs typeface="Arial Unicode MS"/>
              </a:rPr>
              <a:t>ブランドリフトサーベイ の入稿素材を揃えた上で</a:t>
            </a:r>
            <a:r>
              <a:rPr lang="ja-JP" altLang="en-US" sz="800" spc="-90" dirty="0">
                <a:solidFill>
                  <a:prstClr val="black">
                    <a:lumMod val="75000"/>
                    <a:lumOff val="25000"/>
                  </a:prstClr>
                </a:solidFill>
                <a:latin typeface="Meiryo" panose="020B0604030504040204" pitchFamily="34" charset="-128"/>
                <a:ea typeface="Meiryo" panose="020B0604030504040204" pitchFamily="34" charset="-128"/>
                <a:cs typeface="Arial Unicode MS"/>
              </a:rPr>
              <a:t>、フォーマットに沿ってご入稿ください（入稿規定の審査がございます） 。</a:t>
            </a:r>
            <a:br>
              <a:rPr lang="ja-JP" altLang="en-US" sz="800" spc="-90" dirty="0">
                <a:solidFill>
                  <a:prstClr val="black">
                    <a:lumMod val="75000"/>
                    <a:lumOff val="25000"/>
                  </a:prstClr>
                </a:solidFill>
                <a:latin typeface="Meiryo" panose="020B0604030504040204" pitchFamily="34" charset="-128"/>
                <a:ea typeface="Meiryo" panose="020B0604030504040204" pitchFamily="34" charset="-128"/>
                <a:cs typeface="Arial Unicode MS"/>
              </a:rPr>
            </a:br>
            <a:r>
              <a:rPr lang="ja-JP" altLang="en-US" sz="800" spc="6" dirty="0">
                <a:solidFill>
                  <a:srgbClr val="F7790F"/>
                </a:solidFill>
                <a:latin typeface="Meiryo" panose="020B0604030504040204" pitchFamily="34" charset="-128"/>
                <a:ea typeface="Meiryo" panose="020B0604030504040204" pitchFamily="34" charset="-128"/>
                <a:cs typeface="Arial Unicode MS"/>
              </a:rPr>
              <a:t>医</a:t>
            </a:r>
            <a:r>
              <a:rPr lang="ja-JP" altLang="en-US" sz="800" dirty="0">
                <a:solidFill>
                  <a:srgbClr val="F7790F"/>
                </a:solidFill>
                <a:latin typeface="Meiryo" panose="020B0604030504040204" pitchFamily="34" charset="-128"/>
                <a:ea typeface="Meiryo" panose="020B0604030504040204" pitchFamily="34" charset="-128"/>
                <a:cs typeface="Arial Unicode MS"/>
              </a:rPr>
              <a:t>薬品</a:t>
            </a:r>
            <a:r>
              <a:rPr lang="ja-JP" altLang="en-US" sz="800" spc="-400" dirty="0">
                <a:solidFill>
                  <a:srgbClr val="F7790F"/>
                </a:solidFill>
                <a:latin typeface="Meiryo" panose="020B0604030504040204" pitchFamily="34" charset="-128"/>
                <a:ea typeface="Meiryo" panose="020B0604030504040204" pitchFamily="34" charset="-128"/>
                <a:cs typeface="Arial Unicode MS"/>
              </a:rPr>
              <a:t>、</a:t>
            </a:r>
            <a:r>
              <a:rPr lang="ja-JP" altLang="en-US" sz="800" dirty="0">
                <a:solidFill>
                  <a:srgbClr val="F7790F"/>
                </a:solidFill>
                <a:latin typeface="Meiryo" panose="020B0604030504040204" pitchFamily="34" charset="-128"/>
                <a:ea typeface="Meiryo" panose="020B0604030504040204" pitchFamily="34" charset="-128"/>
                <a:cs typeface="Arial Unicode MS"/>
              </a:rPr>
              <a:t>医療</a:t>
            </a:r>
            <a:r>
              <a:rPr lang="ja-JP" altLang="en-US" sz="800" spc="-20" dirty="0">
                <a:solidFill>
                  <a:srgbClr val="F7790F"/>
                </a:solidFill>
                <a:latin typeface="Meiryo" panose="020B0604030504040204" pitchFamily="34" charset="-128"/>
                <a:ea typeface="Meiryo" panose="020B0604030504040204" pitchFamily="34" charset="-128"/>
                <a:cs typeface="Arial Unicode MS"/>
              </a:rPr>
              <a:t>品</a:t>
            </a:r>
            <a:r>
              <a:rPr lang="ja-JP" altLang="en-US" sz="800" spc="-35" dirty="0">
                <a:solidFill>
                  <a:srgbClr val="F7790F"/>
                </a:solidFill>
                <a:latin typeface="Meiryo" panose="020B0604030504040204" pitchFamily="34" charset="-128"/>
                <a:ea typeface="Meiryo" panose="020B0604030504040204" pitchFamily="34" charset="-128"/>
                <a:cs typeface="Arial Unicode MS"/>
              </a:rPr>
              <a:t>あ</a:t>
            </a:r>
            <a:r>
              <a:rPr lang="ja-JP" altLang="en-US" sz="800" spc="-60" dirty="0">
                <a:solidFill>
                  <a:srgbClr val="F7790F"/>
                </a:solidFill>
                <a:latin typeface="Meiryo" panose="020B0604030504040204" pitchFamily="34" charset="-128"/>
                <a:ea typeface="Meiryo" panose="020B0604030504040204" pitchFamily="34" charset="-128"/>
                <a:cs typeface="Arial Unicode MS"/>
              </a:rPr>
              <a:t>る</a:t>
            </a:r>
            <a:r>
              <a:rPr lang="ja-JP" altLang="en-US" sz="800" spc="-30" dirty="0">
                <a:solidFill>
                  <a:srgbClr val="F7790F"/>
                </a:solidFill>
                <a:latin typeface="Meiryo" panose="020B0604030504040204" pitchFamily="34" charset="-128"/>
                <a:ea typeface="Meiryo" panose="020B0604030504040204" pitchFamily="34" charset="-128"/>
                <a:cs typeface="Arial Unicode MS"/>
              </a:rPr>
              <a:t>いは</a:t>
            </a:r>
            <a:r>
              <a:rPr lang="ja-JP" altLang="en-US" sz="800" spc="-45" dirty="0">
                <a:solidFill>
                  <a:srgbClr val="F7790F"/>
                </a:solidFill>
                <a:latin typeface="Meiryo" panose="020B0604030504040204" pitchFamily="34" charset="-128"/>
                <a:ea typeface="Meiryo" panose="020B0604030504040204" pitchFamily="34" charset="-128"/>
                <a:cs typeface="Arial Unicode MS"/>
              </a:rPr>
              <a:t>キ</a:t>
            </a:r>
            <a:r>
              <a:rPr lang="ja-JP" altLang="en-US" sz="800" spc="-125" dirty="0">
                <a:solidFill>
                  <a:srgbClr val="F7790F"/>
                </a:solidFill>
                <a:latin typeface="Meiryo" panose="020B0604030504040204" pitchFamily="34" charset="-128"/>
                <a:ea typeface="Meiryo" panose="020B0604030504040204" pitchFamily="34" charset="-128"/>
                <a:cs typeface="Arial Unicode MS"/>
              </a:rPr>
              <a:t>ャ</a:t>
            </a:r>
            <a:r>
              <a:rPr lang="ja-JP" altLang="en-US" sz="800" spc="-60" dirty="0">
                <a:solidFill>
                  <a:srgbClr val="F7790F"/>
                </a:solidFill>
                <a:latin typeface="Meiryo" panose="020B0604030504040204" pitchFamily="34" charset="-128"/>
                <a:ea typeface="Meiryo" panose="020B0604030504040204" pitchFamily="34" charset="-128"/>
                <a:cs typeface="Arial Unicode MS"/>
              </a:rPr>
              <a:t>ン</a:t>
            </a:r>
            <a:r>
              <a:rPr lang="ja-JP" altLang="en-US" sz="800" spc="-50" dirty="0">
                <a:solidFill>
                  <a:srgbClr val="F7790F"/>
                </a:solidFill>
                <a:latin typeface="Meiryo" panose="020B0604030504040204" pitchFamily="34" charset="-128"/>
                <a:ea typeface="Meiryo" panose="020B0604030504040204" pitchFamily="34" charset="-128"/>
                <a:cs typeface="Arial Unicode MS"/>
              </a:rPr>
              <a:t>ペ</a:t>
            </a:r>
            <a:r>
              <a:rPr lang="ja-JP" altLang="en-US" sz="800" spc="-125" dirty="0">
                <a:solidFill>
                  <a:srgbClr val="F7790F"/>
                </a:solidFill>
                <a:latin typeface="Meiryo" panose="020B0604030504040204" pitchFamily="34" charset="-128"/>
                <a:ea typeface="Meiryo" panose="020B0604030504040204" pitchFamily="34" charset="-128"/>
                <a:cs typeface="Arial Unicode MS"/>
              </a:rPr>
              <a:t>ー</a:t>
            </a:r>
            <a:r>
              <a:rPr lang="ja-JP" altLang="en-US" sz="800" spc="-20" dirty="0">
                <a:solidFill>
                  <a:srgbClr val="F7790F"/>
                </a:solidFill>
                <a:latin typeface="Meiryo" panose="020B0604030504040204" pitchFamily="34" charset="-128"/>
                <a:ea typeface="Meiryo" panose="020B0604030504040204" pitchFamily="34" charset="-128"/>
                <a:cs typeface="Arial Unicode MS"/>
              </a:rPr>
              <a:t>ン</a:t>
            </a:r>
            <a:r>
              <a:rPr lang="ja-JP" altLang="en-US" sz="800" dirty="0">
                <a:solidFill>
                  <a:srgbClr val="F7790F"/>
                </a:solidFill>
                <a:latin typeface="Meiryo" panose="020B0604030504040204" pitchFamily="34" charset="-128"/>
                <a:ea typeface="Meiryo" panose="020B0604030504040204" pitchFamily="34" charset="-128"/>
                <a:cs typeface="Arial Unicode MS"/>
              </a:rPr>
              <a:t>告</a:t>
            </a:r>
            <a:r>
              <a:rPr lang="ja-JP" altLang="en-US" sz="800" spc="-10" dirty="0">
                <a:solidFill>
                  <a:srgbClr val="F7790F"/>
                </a:solidFill>
                <a:latin typeface="Meiryo" panose="020B0604030504040204" pitchFamily="34" charset="-128"/>
                <a:ea typeface="Meiryo" panose="020B0604030504040204" pitchFamily="34" charset="-128"/>
                <a:cs typeface="Arial Unicode MS"/>
              </a:rPr>
              <a:t>知</a:t>
            </a:r>
            <a:r>
              <a:rPr lang="ja-JP" altLang="en-US" sz="800" spc="-50" dirty="0">
                <a:solidFill>
                  <a:srgbClr val="F7790F"/>
                </a:solidFill>
                <a:latin typeface="Meiryo" panose="020B0604030504040204" pitchFamily="34" charset="-128"/>
                <a:ea typeface="Meiryo" panose="020B0604030504040204" pitchFamily="34" charset="-128"/>
                <a:cs typeface="Arial Unicode MS"/>
              </a:rPr>
              <a:t>な</a:t>
            </a:r>
            <a:r>
              <a:rPr lang="ja-JP" altLang="en-US" sz="800" dirty="0">
                <a:solidFill>
                  <a:srgbClr val="F7790F"/>
                </a:solidFill>
                <a:latin typeface="Meiryo" panose="020B0604030504040204" pitchFamily="34" charset="-128"/>
                <a:ea typeface="Meiryo" panose="020B0604030504040204" pitchFamily="34" charset="-128"/>
                <a:cs typeface="Arial Unicode MS"/>
              </a:rPr>
              <a:t>ど</a:t>
            </a:r>
            <a:r>
              <a:rPr lang="ja-JP" altLang="en-US" sz="800" spc="-400" dirty="0">
                <a:solidFill>
                  <a:srgbClr val="F7790F"/>
                </a:solidFill>
                <a:latin typeface="Meiryo" panose="020B0604030504040204" pitchFamily="34" charset="-128"/>
                <a:ea typeface="Meiryo" panose="020B0604030504040204" pitchFamily="34" charset="-128"/>
                <a:cs typeface="Arial Unicode MS"/>
              </a:rPr>
              <a:t>、</a:t>
            </a:r>
            <a:r>
              <a:rPr lang="ja-JP" altLang="en-US" sz="800" spc="10" dirty="0">
                <a:solidFill>
                  <a:srgbClr val="F7790F"/>
                </a:solidFill>
                <a:latin typeface="Meiryo" panose="020B0604030504040204" pitchFamily="34" charset="-128"/>
                <a:ea typeface="Meiryo" panose="020B0604030504040204" pitchFamily="34" charset="-128"/>
                <a:cs typeface="Arial Unicode MS"/>
              </a:rPr>
              <a:t>薬</a:t>
            </a:r>
            <a:r>
              <a:rPr lang="ja-JP" altLang="en-US" sz="800" dirty="0">
                <a:solidFill>
                  <a:srgbClr val="F7790F"/>
                </a:solidFill>
                <a:latin typeface="Meiryo" panose="020B0604030504040204" pitchFamily="34" charset="-128"/>
                <a:ea typeface="Meiryo" panose="020B0604030504040204" pitchFamily="34" charset="-128"/>
                <a:cs typeface="Arial Unicode MS"/>
              </a:rPr>
              <a:t>機</a:t>
            </a:r>
            <a:r>
              <a:rPr lang="ja-JP" altLang="en-US" sz="800" spc="-200" dirty="0">
                <a:solidFill>
                  <a:srgbClr val="F7790F"/>
                </a:solidFill>
                <a:latin typeface="Meiryo" panose="020B0604030504040204" pitchFamily="34" charset="-128"/>
                <a:ea typeface="Meiryo" panose="020B0604030504040204" pitchFamily="34" charset="-128"/>
                <a:cs typeface="Arial Unicode MS"/>
              </a:rPr>
              <a:t>法・</a:t>
            </a:r>
            <a:r>
              <a:rPr lang="ja-JP" altLang="en-US" sz="800" dirty="0">
                <a:solidFill>
                  <a:srgbClr val="F7790F"/>
                </a:solidFill>
                <a:latin typeface="Meiryo" panose="020B0604030504040204" pitchFamily="34" charset="-128"/>
                <a:ea typeface="Meiryo" panose="020B0604030504040204" pitchFamily="34" charset="-128"/>
                <a:cs typeface="Arial Unicode MS"/>
              </a:rPr>
              <a:t>景</a:t>
            </a:r>
            <a:r>
              <a:rPr lang="ja-JP" altLang="en-US" sz="800" spc="10" dirty="0">
                <a:solidFill>
                  <a:srgbClr val="F7790F"/>
                </a:solidFill>
                <a:latin typeface="Meiryo" panose="020B0604030504040204" pitchFamily="34" charset="-128"/>
                <a:ea typeface="Meiryo" panose="020B0604030504040204" pitchFamily="34" charset="-128"/>
                <a:cs typeface="Arial Unicode MS"/>
              </a:rPr>
              <a:t>表</a:t>
            </a:r>
            <a:r>
              <a:rPr lang="ja-JP" altLang="en-US" sz="800" dirty="0">
                <a:solidFill>
                  <a:srgbClr val="F7790F"/>
                </a:solidFill>
                <a:latin typeface="Meiryo" panose="020B0604030504040204" pitchFamily="34" charset="-128"/>
                <a:ea typeface="Meiryo" panose="020B0604030504040204" pitchFamily="34" charset="-128"/>
                <a:cs typeface="Arial Unicode MS"/>
              </a:rPr>
              <a:t>法</a:t>
            </a:r>
            <a:r>
              <a:rPr lang="ja-JP" altLang="en-US" sz="800" spc="6" dirty="0">
                <a:solidFill>
                  <a:srgbClr val="F7790F"/>
                </a:solidFill>
                <a:latin typeface="Meiryo" panose="020B0604030504040204" pitchFamily="34" charset="-128"/>
                <a:ea typeface="Meiryo" panose="020B0604030504040204" pitchFamily="34" charset="-128"/>
                <a:cs typeface="Arial Unicode MS"/>
              </a:rPr>
              <a:t>準</a:t>
            </a:r>
            <a:r>
              <a:rPr lang="ja-JP" altLang="en-US" sz="800" spc="-6" dirty="0">
                <a:solidFill>
                  <a:srgbClr val="F7790F"/>
                </a:solidFill>
                <a:latin typeface="Meiryo" panose="020B0604030504040204" pitchFamily="34" charset="-128"/>
                <a:ea typeface="Meiryo" panose="020B0604030504040204" pitchFamily="34" charset="-128"/>
                <a:cs typeface="Arial Unicode MS"/>
              </a:rPr>
              <a:t>拠の</a:t>
            </a:r>
            <a:r>
              <a:rPr lang="ja-JP" altLang="en-US" sz="800" spc="6" dirty="0">
                <a:solidFill>
                  <a:srgbClr val="F7790F"/>
                </a:solidFill>
                <a:latin typeface="Meiryo" panose="020B0604030504040204" pitchFamily="34" charset="-128"/>
                <a:ea typeface="Meiryo" panose="020B0604030504040204" pitchFamily="34" charset="-128"/>
                <a:cs typeface="Arial Unicode MS"/>
              </a:rPr>
              <a:t>審</a:t>
            </a:r>
            <a:r>
              <a:rPr lang="ja-JP" altLang="en-US" sz="800" dirty="0">
                <a:solidFill>
                  <a:srgbClr val="F7790F"/>
                </a:solidFill>
                <a:latin typeface="Meiryo" panose="020B0604030504040204" pitchFamily="34" charset="-128"/>
                <a:ea typeface="Meiryo" panose="020B0604030504040204" pitchFamily="34" charset="-128"/>
                <a:cs typeface="Arial Unicode MS"/>
              </a:rPr>
              <a:t>査</a:t>
            </a:r>
            <a:r>
              <a:rPr lang="ja-JP" altLang="en-US" sz="800" spc="-25" dirty="0">
                <a:solidFill>
                  <a:srgbClr val="F7790F"/>
                </a:solidFill>
                <a:latin typeface="Meiryo" panose="020B0604030504040204" pitchFamily="34" charset="-128"/>
                <a:ea typeface="Meiryo" panose="020B0604030504040204" pitchFamily="34" charset="-128"/>
                <a:cs typeface="Arial Unicode MS"/>
              </a:rPr>
              <a:t>を</a:t>
            </a:r>
            <a:r>
              <a:rPr lang="ja-JP" altLang="en-US" sz="800" dirty="0">
                <a:solidFill>
                  <a:srgbClr val="F7790F"/>
                </a:solidFill>
                <a:latin typeface="Meiryo" panose="020B0604030504040204" pitchFamily="34" charset="-128"/>
                <a:ea typeface="Meiryo" panose="020B0604030504040204" pitchFamily="34" charset="-128"/>
                <a:cs typeface="Arial Unicode MS"/>
              </a:rPr>
              <a:t>必</a:t>
            </a:r>
            <a:r>
              <a:rPr lang="ja-JP" altLang="en-US" sz="800" spc="-45" dirty="0">
                <a:solidFill>
                  <a:srgbClr val="F7790F"/>
                </a:solidFill>
                <a:latin typeface="Meiryo" panose="020B0604030504040204" pitchFamily="34" charset="-128"/>
                <a:ea typeface="Meiryo" panose="020B0604030504040204" pitchFamily="34" charset="-128"/>
                <a:cs typeface="Arial Unicode MS"/>
              </a:rPr>
              <a:t>要</a:t>
            </a:r>
            <a:r>
              <a:rPr lang="ja-JP" altLang="en-US" sz="800" spc="-65" dirty="0">
                <a:solidFill>
                  <a:srgbClr val="F7790F"/>
                </a:solidFill>
                <a:latin typeface="Meiryo" panose="020B0604030504040204" pitchFamily="34" charset="-128"/>
                <a:ea typeface="Meiryo" panose="020B0604030504040204" pitchFamily="34" charset="-128"/>
                <a:cs typeface="Arial Unicode MS"/>
              </a:rPr>
              <a:t>と</a:t>
            </a:r>
            <a:r>
              <a:rPr lang="ja-JP" altLang="en-US" sz="800" spc="-69" dirty="0">
                <a:solidFill>
                  <a:srgbClr val="F7790F"/>
                </a:solidFill>
                <a:latin typeface="Meiryo" panose="020B0604030504040204" pitchFamily="34" charset="-128"/>
                <a:ea typeface="Meiryo" panose="020B0604030504040204" pitchFamily="34" charset="-128"/>
                <a:cs typeface="Arial Unicode MS"/>
              </a:rPr>
              <a:t>す</a:t>
            </a:r>
            <a:r>
              <a:rPr lang="ja-JP" altLang="en-US" sz="800" spc="-15" dirty="0">
                <a:solidFill>
                  <a:srgbClr val="F7790F"/>
                </a:solidFill>
                <a:latin typeface="Meiryo" panose="020B0604030504040204" pitchFamily="34" charset="-128"/>
                <a:ea typeface="Meiryo" panose="020B0604030504040204" pitchFamily="34" charset="-128"/>
                <a:cs typeface="Arial Unicode MS"/>
              </a:rPr>
              <a:t>る</a:t>
            </a:r>
            <a:r>
              <a:rPr lang="ja-JP" altLang="en-US" sz="800" spc="-10" dirty="0">
                <a:solidFill>
                  <a:srgbClr val="F7790F"/>
                </a:solidFill>
                <a:latin typeface="Meiryo" panose="020B0604030504040204" pitchFamily="34" charset="-128"/>
                <a:ea typeface="Meiryo" panose="020B0604030504040204" pitchFamily="34" charset="-128"/>
                <a:cs typeface="Arial Unicode MS"/>
              </a:rPr>
              <a:t>与件は</a:t>
            </a:r>
            <a:r>
              <a:rPr lang="ja-JP" altLang="en-US" sz="800" dirty="0">
                <a:solidFill>
                  <a:srgbClr val="F7790F"/>
                </a:solidFill>
                <a:latin typeface="Meiryo" panose="020B0604030504040204" pitchFamily="34" charset="-128"/>
                <a:ea typeface="Meiryo" panose="020B0604030504040204" pitchFamily="34" charset="-128"/>
                <a:cs typeface="Arial Unicode MS"/>
              </a:rPr>
              <a:t>上</a:t>
            </a:r>
            <a:r>
              <a:rPr lang="ja-JP" altLang="en-US" sz="800" spc="-15" dirty="0">
                <a:solidFill>
                  <a:srgbClr val="F7790F"/>
                </a:solidFill>
                <a:latin typeface="Meiryo" panose="020B0604030504040204" pitchFamily="34" charset="-128"/>
                <a:ea typeface="Meiryo" panose="020B0604030504040204" pitchFamily="34" charset="-128"/>
                <a:cs typeface="Arial Unicode MS"/>
              </a:rPr>
              <a:t>記に加</a:t>
            </a:r>
            <a:r>
              <a:rPr lang="ja-JP" altLang="en-US" sz="800" spc="-25" dirty="0">
                <a:solidFill>
                  <a:srgbClr val="F7790F"/>
                </a:solidFill>
                <a:latin typeface="Meiryo" panose="020B0604030504040204" pitchFamily="34" charset="-128"/>
                <a:ea typeface="Meiryo" panose="020B0604030504040204" pitchFamily="34" charset="-128"/>
                <a:cs typeface="Arial Unicode MS"/>
              </a:rPr>
              <a:t>え</a:t>
            </a:r>
            <a:r>
              <a:rPr lang="en-US" altLang="ja-JP" sz="800" spc="65" dirty="0">
                <a:solidFill>
                  <a:srgbClr val="F7790F"/>
                </a:solidFill>
                <a:latin typeface="Meiryo" panose="020B0604030504040204" pitchFamily="34" charset="-128"/>
                <a:ea typeface="Meiryo" panose="020B0604030504040204" pitchFamily="34" charset="-128"/>
                <a:cs typeface="Arial Unicode MS"/>
              </a:rPr>
              <a:t>6</a:t>
            </a:r>
            <a:r>
              <a:rPr lang="ja-JP" altLang="en-US" sz="800" dirty="0">
                <a:solidFill>
                  <a:srgbClr val="F7790F"/>
                </a:solidFill>
                <a:latin typeface="Meiryo" panose="020B0604030504040204" pitchFamily="34" charset="-128"/>
                <a:ea typeface="Meiryo" panose="020B0604030504040204" pitchFamily="34" charset="-128"/>
                <a:cs typeface="Arial Unicode MS"/>
              </a:rPr>
              <a:t>営</a:t>
            </a:r>
            <a:r>
              <a:rPr lang="ja-JP" altLang="en-US" sz="800" spc="-30" dirty="0">
                <a:solidFill>
                  <a:srgbClr val="F7790F"/>
                </a:solidFill>
                <a:latin typeface="Meiryo" panose="020B0604030504040204" pitchFamily="34" charset="-128"/>
                <a:ea typeface="Meiryo" panose="020B0604030504040204" pitchFamily="34" charset="-128"/>
                <a:cs typeface="Arial Unicode MS"/>
              </a:rPr>
              <a:t>業</a:t>
            </a:r>
            <a:r>
              <a:rPr lang="ja-JP" altLang="en-US" sz="800" spc="-35" dirty="0">
                <a:solidFill>
                  <a:srgbClr val="F7790F"/>
                </a:solidFill>
                <a:latin typeface="Meiryo" panose="020B0604030504040204" pitchFamily="34" charset="-128"/>
                <a:ea typeface="Meiryo" panose="020B0604030504040204" pitchFamily="34" charset="-128"/>
                <a:cs typeface="Arial Unicode MS"/>
              </a:rPr>
              <a:t>日</a:t>
            </a:r>
            <a:r>
              <a:rPr lang="ja-JP" altLang="en-US" sz="800" spc="-25" dirty="0">
                <a:solidFill>
                  <a:srgbClr val="F7790F"/>
                </a:solidFill>
                <a:latin typeface="Meiryo" panose="020B0604030504040204" pitchFamily="34" charset="-128"/>
                <a:ea typeface="Meiryo" panose="020B0604030504040204" pitchFamily="34" charset="-128"/>
                <a:cs typeface="Arial Unicode MS"/>
              </a:rPr>
              <a:t>前</a:t>
            </a:r>
            <a:r>
              <a:rPr lang="ja-JP" altLang="en-US" sz="800" spc="-35" dirty="0">
                <a:solidFill>
                  <a:srgbClr val="F7790F"/>
                </a:solidFill>
                <a:latin typeface="Meiryo" panose="020B0604030504040204" pitchFamily="34" charset="-128"/>
                <a:ea typeface="Meiryo" panose="020B0604030504040204" pitchFamily="34" charset="-128"/>
                <a:cs typeface="Arial Unicode MS"/>
              </a:rPr>
              <a:t>ま</a:t>
            </a:r>
            <a:r>
              <a:rPr lang="ja-JP" altLang="en-US" sz="800" spc="-25" dirty="0">
                <a:solidFill>
                  <a:srgbClr val="F7790F"/>
                </a:solidFill>
                <a:latin typeface="Meiryo" panose="020B0604030504040204" pitchFamily="34" charset="-128"/>
                <a:ea typeface="Meiryo" panose="020B0604030504040204" pitchFamily="34" charset="-128"/>
                <a:cs typeface="Arial Unicode MS"/>
              </a:rPr>
              <a:t>で</a:t>
            </a:r>
            <a:r>
              <a:rPr lang="ja-JP" altLang="en-US" sz="800" spc="-60" dirty="0">
                <a:latin typeface="Meiryo" panose="020B0604030504040204" pitchFamily="34" charset="-128"/>
                <a:ea typeface="Meiryo" panose="020B0604030504040204" pitchFamily="34" charset="-128"/>
                <a:cs typeface="Arial Unicode MS"/>
              </a:rPr>
              <a:t>に</a:t>
            </a:r>
            <a:r>
              <a:rPr lang="ja-JP" altLang="en-US" sz="800" spc="-50" dirty="0">
                <a:latin typeface="Meiryo" panose="020B0604030504040204" pitchFamily="34" charset="-128"/>
                <a:ea typeface="Meiryo" panose="020B0604030504040204" pitchFamily="34" charset="-128"/>
                <a:cs typeface="Arial Unicode MS"/>
              </a:rPr>
              <a:t>ご</a:t>
            </a:r>
            <a:r>
              <a:rPr lang="ja-JP" altLang="en-US" sz="800" spc="-30" dirty="0">
                <a:latin typeface="Meiryo" panose="020B0604030504040204" pitchFamily="34" charset="-128"/>
                <a:ea typeface="Meiryo" panose="020B0604030504040204" pitchFamily="34" charset="-128"/>
                <a:cs typeface="Arial Unicode MS"/>
              </a:rPr>
              <a:t>入</a:t>
            </a:r>
            <a:r>
              <a:rPr lang="ja-JP" altLang="en-US" sz="800" spc="-55" dirty="0">
                <a:latin typeface="Meiryo" panose="020B0604030504040204" pitchFamily="34" charset="-128"/>
                <a:ea typeface="Meiryo" panose="020B0604030504040204" pitchFamily="34" charset="-128"/>
                <a:cs typeface="Arial Unicode MS"/>
              </a:rPr>
              <a:t>稿</a:t>
            </a:r>
            <a:r>
              <a:rPr lang="ja-JP" altLang="en-US" sz="800" spc="-85" dirty="0">
                <a:latin typeface="Meiryo" panose="020B0604030504040204" pitchFamily="34" charset="-128"/>
                <a:ea typeface="Meiryo" panose="020B0604030504040204" pitchFamily="34" charset="-128"/>
                <a:cs typeface="Arial Unicode MS"/>
              </a:rPr>
              <a:t>く</a:t>
            </a:r>
            <a:r>
              <a:rPr lang="ja-JP" altLang="en-US" sz="800" spc="-55" dirty="0">
                <a:latin typeface="Meiryo" panose="020B0604030504040204" pitchFamily="34" charset="-128"/>
                <a:ea typeface="Meiryo" panose="020B0604030504040204" pitchFamily="34" charset="-128"/>
                <a:cs typeface="Arial Unicode MS"/>
              </a:rPr>
              <a:t>だ</a:t>
            </a:r>
            <a:r>
              <a:rPr lang="ja-JP" altLang="en-US" sz="800" spc="-60" dirty="0">
                <a:latin typeface="Meiryo" panose="020B0604030504040204" pitchFamily="34" charset="-128"/>
                <a:ea typeface="Meiryo" panose="020B0604030504040204" pitchFamily="34" charset="-128"/>
                <a:cs typeface="Arial Unicode MS"/>
              </a:rPr>
              <a:t>さ</a:t>
            </a:r>
            <a:r>
              <a:rPr lang="ja-JP" altLang="en-US" sz="800" dirty="0">
                <a:latin typeface="Meiryo" panose="020B0604030504040204" pitchFamily="34" charset="-128"/>
                <a:ea typeface="Meiryo" panose="020B0604030504040204" pitchFamily="34" charset="-128"/>
                <a:cs typeface="Arial Unicode MS"/>
              </a:rPr>
              <a:t>い。</a:t>
            </a:r>
          </a:p>
        </p:txBody>
      </p:sp>
      <p:sp>
        <p:nvSpPr>
          <p:cNvPr id="46" name="object 23">
            <a:extLst>
              <a:ext uri="{FF2B5EF4-FFF2-40B4-BE49-F238E27FC236}">
                <a16:creationId xmlns:a16="http://schemas.microsoft.com/office/drawing/2014/main" id="{9FA804E0-D90E-2A89-12BA-46B0183CF91D}"/>
              </a:ext>
            </a:extLst>
          </p:cNvPr>
          <p:cNvSpPr txBox="1"/>
          <p:nvPr/>
        </p:nvSpPr>
        <p:spPr>
          <a:xfrm>
            <a:off x="1577640" y="2079957"/>
            <a:ext cx="2802225" cy="259045"/>
          </a:xfrm>
          <a:prstGeom prst="rect">
            <a:avLst/>
          </a:prstGeom>
        </p:spPr>
        <p:txBody>
          <a:bodyPr vert="horz" wrap="square" lIns="0" tIns="12700" rIns="0" bIns="0" rtlCol="0">
            <a:spAutoFit/>
          </a:bodyPr>
          <a:lstStyle/>
          <a:p>
            <a:pPr marL="12700">
              <a:spcBef>
                <a:spcPts val="100"/>
              </a:spcBef>
            </a:pPr>
            <a:r>
              <a:rPr sz="1600" b="1" spc="15" dirty="0" err="1">
                <a:solidFill>
                  <a:srgbClr val="002060"/>
                </a:solidFill>
                <a:latin typeface="Meiryo" panose="020B0604030504040204" pitchFamily="34" charset="-128"/>
                <a:ea typeface="Meiryo" panose="020B0604030504040204" pitchFamily="34" charset="-128"/>
                <a:cs typeface="HiraMinProN-W6"/>
              </a:rPr>
              <a:t>審査</a:t>
            </a:r>
            <a:r>
              <a:rPr lang="en-US" sz="800" b="1" spc="15" dirty="0">
                <a:solidFill>
                  <a:srgbClr val="002060"/>
                </a:solidFill>
                <a:latin typeface="Meiryo" panose="020B0604030504040204" pitchFamily="34" charset="-128"/>
                <a:ea typeface="Meiryo" panose="020B0604030504040204" pitchFamily="34" charset="-128"/>
                <a:cs typeface="HiraMinProN-W6"/>
              </a:rPr>
              <a:t>(</a:t>
            </a:r>
            <a:r>
              <a:rPr lang="en-US" altLang="ja-JP" sz="800" b="1" spc="15" dirty="0">
                <a:solidFill>
                  <a:srgbClr val="002060"/>
                </a:solidFill>
                <a:latin typeface="Meiryo" panose="020B0604030504040204" pitchFamily="34" charset="-128"/>
                <a:ea typeface="Meiryo" panose="020B0604030504040204" pitchFamily="34" charset="-128"/>
                <a:cs typeface="HiraMinProN-W6"/>
              </a:rPr>
              <a:t>DS</a:t>
            </a:r>
            <a:r>
              <a:rPr lang="ja-JP" altLang="en-US" sz="800" b="1" spc="15">
                <a:solidFill>
                  <a:srgbClr val="002060"/>
                </a:solidFill>
                <a:latin typeface="Meiryo" panose="020B0604030504040204" pitchFamily="34" charset="-128"/>
                <a:ea typeface="Meiryo" panose="020B0604030504040204" pitchFamily="34" charset="-128"/>
                <a:cs typeface="HiraMinProN-W6"/>
              </a:rPr>
              <a:t>掲載の企業商材</a:t>
            </a:r>
            <a:r>
              <a:rPr lang="ja-JP" altLang="en-US" sz="800" b="1" spc="15" dirty="0">
                <a:solidFill>
                  <a:srgbClr val="002060"/>
                </a:solidFill>
                <a:latin typeface="Meiryo" panose="020B0604030504040204" pitchFamily="34" charset="-128"/>
                <a:ea typeface="Meiryo" panose="020B0604030504040204" pitchFamily="34" charset="-128"/>
                <a:cs typeface="HiraMinProN-W6"/>
              </a:rPr>
              <a:t>可否</a:t>
            </a:r>
            <a:r>
              <a:rPr lang="en-US" altLang="ja-JP" sz="800" b="1" spc="15" dirty="0">
                <a:solidFill>
                  <a:srgbClr val="002060"/>
                </a:solidFill>
                <a:latin typeface="Meiryo" panose="020B0604030504040204" pitchFamily="34" charset="-128"/>
                <a:ea typeface="Meiryo" panose="020B0604030504040204" pitchFamily="34" charset="-128"/>
                <a:cs typeface="HiraMinProN-W6"/>
              </a:rPr>
              <a:t>/</a:t>
            </a:r>
            <a:r>
              <a:rPr lang="ja-JP" altLang="en-US" sz="800" b="1" spc="15" dirty="0">
                <a:solidFill>
                  <a:srgbClr val="002060"/>
                </a:solidFill>
                <a:latin typeface="Meiryo" panose="020B0604030504040204" pitchFamily="34" charset="-128"/>
                <a:ea typeface="Meiryo" panose="020B0604030504040204" pitchFamily="34" charset="-128"/>
                <a:cs typeface="HiraMinProN-W6"/>
              </a:rPr>
              <a:t>制作可否</a:t>
            </a:r>
            <a:r>
              <a:rPr lang="en-US" altLang="ja-JP" sz="800" b="1" spc="15" dirty="0">
                <a:solidFill>
                  <a:srgbClr val="002060"/>
                </a:solidFill>
                <a:latin typeface="Meiryo" panose="020B0604030504040204" pitchFamily="34" charset="-128"/>
                <a:ea typeface="Meiryo" panose="020B0604030504040204" pitchFamily="34" charset="-128"/>
                <a:cs typeface="HiraMinProN-W6"/>
              </a:rPr>
              <a:t>)</a:t>
            </a:r>
            <a:endParaRPr sz="800" b="1" dirty="0">
              <a:solidFill>
                <a:srgbClr val="002060"/>
              </a:solidFill>
              <a:latin typeface="Meiryo" panose="020B0604030504040204" pitchFamily="34" charset="-128"/>
              <a:ea typeface="Meiryo" panose="020B0604030504040204" pitchFamily="34" charset="-128"/>
              <a:cs typeface="HiraMinProN-W6"/>
            </a:endParaRPr>
          </a:p>
        </p:txBody>
      </p:sp>
      <p:sp>
        <p:nvSpPr>
          <p:cNvPr id="47" name="object 24">
            <a:extLst>
              <a:ext uri="{FF2B5EF4-FFF2-40B4-BE49-F238E27FC236}">
                <a16:creationId xmlns:a16="http://schemas.microsoft.com/office/drawing/2014/main" id="{53968ACB-2C3A-1C38-2C3A-0BFD8A28147A}"/>
              </a:ext>
            </a:extLst>
          </p:cNvPr>
          <p:cNvSpPr txBox="1"/>
          <p:nvPr/>
        </p:nvSpPr>
        <p:spPr>
          <a:xfrm>
            <a:off x="1577640" y="2821025"/>
            <a:ext cx="2474942" cy="259045"/>
          </a:xfrm>
          <a:prstGeom prst="rect">
            <a:avLst/>
          </a:prstGeom>
        </p:spPr>
        <p:txBody>
          <a:bodyPr vert="horz" wrap="square" lIns="0" tIns="12700" rIns="0" bIns="0" rtlCol="0">
            <a:spAutoFit/>
          </a:bodyPr>
          <a:lstStyle/>
          <a:p>
            <a:pPr marL="12700">
              <a:spcBef>
                <a:spcPts val="100"/>
              </a:spcBef>
            </a:pPr>
            <a:r>
              <a:rPr sz="1600" b="1" spc="-85" dirty="0" err="1">
                <a:solidFill>
                  <a:srgbClr val="002060"/>
                </a:solidFill>
                <a:latin typeface="Meiryo" panose="020B0604030504040204" pitchFamily="34" charset="-128"/>
                <a:ea typeface="Meiryo" panose="020B0604030504040204" pitchFamily="34" charset="-128"/>
                <a:cs typeface="HiraMinProN-W6"/>
              </a:rPr>
              <a:t>空</a:t>
            </a:r>
            <a:r>
              <a:rPr sz="1600" b="1" spc="-70" dirty="0" err="1">
                <a:solidFill>
                  <a:srgbClr val="002060"/>
                </a:solidFill>
                <a:latin typeface="Meiryo" panose="020B0604030504040204" pitchFamily="34" charset="-128"/>
                <a:ea typeface="Meiryo" panose="020B0604030504040204" pitchFamily="34" charset="-128"/>
                <a:cs typeface="HiraMinProN-W6"/>
              </a:rPr>
              <a:t>き</a:t>
            </a:r>
            <a:r>
              <a:rPr sz="1600" b="1" spc="5" dirty="0" err="1">
                <a:solidFill>
                  <a:srgbClr val="002060"/>
                </a:solidFill>
                <a:latin typeface="Meiryo" panose="020B0604030504040204" pitchFamily="34" charset="-128"/>
                <a:ea typeface="Meiryo" panose="020B0604030504040204" pitchFamily="34" charset="-128"/>
                <a:cs typeface="HiraMinProN-W6"/>
              </a:rPr>
              <a:t>枠確</a:t>
            </a:r>
            <a:r>
              <a:rPr sz="1600" b="1" dirty="0" err="1">
                <a:solidFill>
                  <a:srgbClr val="002060"/>
                </a:solidFill>
                <a:latin typeface="Meiryo" panose="020B0604030504040204" pitchFamily="34" charset="-128"/>
                <a:ea typeface="Meiryo" panose="020B0604030504040204" pitchFamily="34" charset="-128"/>
                <a:cs typeface="HiraMinProN-W6"/>
              </a:rPr>
              <a:t>認</a:t>
            </a:r>
            <a:r>
              <a:rPr lang="ja-JP" altLang="en-US" sz="1600" b="1">
                <a:solidFill>
                  <a:srgbClr val="002060"/>
                </a:solidFill>
                <a:latin typeface="Meiryo" panose="020B0604030504040204" pitchFamily="34" charset="-128"/>
                <a:ea typeface="Meiryo" panose="020B0604030504040204" pitchFamily="34" charset="-128"/>
                <a:cs typeface="HiraMinProN-W6"/>
              </a:rPr>
              <a:t>・仮押さえ</a:t>
            </a:r>
            <a:endParaRPr lang="en-US" sz="1600" b="1" dirty="0">
              <a:solidFill>
                <a:srgbClr val="002060"/>
              </a:solidFill>
              <a:latin typeface="Meiryo" panose="020B0604030504040204" pitchFamily="34" charset="-128"/>
              <a:ea typeface="Meiryo" panose="020B0604030504040204" pitchFamily="34" charset="-128"/>
              <a:cs typeface="HiraMinProN-W6"/>
            </a:endParaRPr>
          </a:p>
        </p:txBody>
      </p:sp>
      <p:sp>
        <p:nvSpPr>
          <p:cNvPr id="49" name="object 32">
            <a:extLst>
              <a:ext uri="{FF2B5EF4-FFF2-40B4-BE49-F238E27FC236}">
                <a16:creationId xmlns:a16="http://schemas.microsoft.com/office/drawing/2014/main" id="{ACA2D038-852E-5AD9-4CA7-A49B6FDCEB7C}"/>
              </a:ext>
            </a:extLst>
          </p:cNvPr>
          <p:cNvSpPr txBox="1"/>
          <p:nvPr/>
        </p:nvSpPr>
        <p:spPr>
          <a:xfrm>
            <a:off x="931157" y="5192459"/>
            <a:ext cx="644532" cy="120545"/>
          </a:xfrm>
          <a:prstGeom prst="rect">
            <a:avLst/>
          </a:prstGeom>
        </p:spPr>
        <p:txBody>
          <a:bodyPr vert="horz" wrap="square" lIns="0" tIns="12699" rIns="0" bIns="0" rtlCol="0">
            <a:spAutoFit/>
          </a:bodyPr>
          <a:lstStyle/>
          <a:p>
            <a:pPr marL="12699">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125" dirty="0">
                <a:solidFill>
                  <a:srgbClr val="002060"/>
                </a:solidFill>
                <a:latin typeface="Meiryo" panose="020B0604030504040204" pitchFamily="34" charset="-128"/>
                <a:ea typeface="Meiryo" panose="020B0604030504040204" pitchFamily="34" charset="-128"/>
                <a:cs typeface="HiraMinProN-W6"/>
              </a:rPr>
              <a:t>10</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52" name="object 10">
            <a:extLst>
              <a:ext uri="{FF2B5EF4-FFF2-40B4-BE49-F238E27FC236}">
                <a16:creationId xmlns:a16="http://schemas.microsoft.com/office/drawing/2014/main" id="{2A267747-BE57-A935-860E-2AA1B4C3A0B9}"/>
              </a:ext>
            </a:extLst>
          </p:cNvPr>
          <p:cNvSpPr txBox="1"/>
          <p:nvPr/>
        </p:nvSpPr>
        <p:spPr>
          <a:xfrm>
            <a:off x="4070039" y="3193008"/>
            <a:ext cx="6429373" cy="271869"/>
          </a:xfrm>
          <a:prstGeom prst="rect">
            <a:avLst/>
          </a:prstGeom>
        </p:spPr>
        <p:txBody>
          <a:bodyPr vert="horz" wrap="square" lIns="0" tIns="12700" rIns="0" bIns="0" rtlCol="0" anchor="t">
            <a:spAutoFit/>
          </a:bodyPr>
          <a:lstStyle/>
          <a:p>
            <a:pPr marL="12065">
              <a:spcBef>
                <a:spcPts val="100"/>
              </a:spcBef>
            </a:pPr>
            <a:r>
              <a:rPr lang="en-US" altLang="ja-JP" sz="800" spc="6" dirty="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lang="ja-JP" altLang="en-US" sz="800" spc="6">
                <a:solidFill>
                  <a:schemeClr val="tx1">
                    <a:lumMod val="75000"/>
                    <a:lumOff val="25000"/>
                  </a:schemeClr>
                </a:solidFill>
                <a:latin typeface="Meiryo" panose="020B0604030504040204" pitchFamily="34" charset="-128"/>
                <a:ea typeface="Meiryo" panose="020B0604030504040204" pitchFamily="34" charset="-128"/>
                <a:cs typeface="Arial Unicode MS"/>
              </a:rPr>
              <a:t>は</a:t>
            </a:r>
            <a:r>
              <a:rPr lang="en-US" altLang="ja-JP" sz="800" spc="6" dirty="0">
                <a:solidFill>
                  <a:schemeClr val="tx1">
                    <a:lumMod val="75000"/>
                    <a:lumOff val="25000"/>
                  </a:schemeClr>
                </a:solidFill>
                <a:latin typeface="Meiryo" panose="020B0604030504040204" pitchFamily="34" charset="-128"/>
                <a:ea typeface="Meiryo" panose="020B0604030504040204" pitchFamily="34" charset="-128"/>
                <a:cs typeface="Arial Unicode MS"/>
              </a:rPr>
              <a:t>LBPM</a:t>
            </a:r>
            <a:r>
              <a:rPr lang="ja-JP" altLang="en-US" sz="800" spc="6" dirty="0">
                <a:solidFill>
                  <a:schemeClr val="tx1">
                    <a:lumMod val="75000"/>
                    <a:lumOff val="25000"/>
                  </a:schemeClr>
                </a:solidFill>
                <a:latin typeface="Meiryo" panose="020B0604030504040204" pitchFamily="34" charset="-128"/>
                <a:ea typeface="Meiryo" panose="020B0604030504040204" pitchFamily="34" charset="-128"/>
                <a:cs typeface="Arial Unicode MS"/>
              </a:rPr>
              <a:t>より発注をして</a:t>
            </a:r>
            <a:r>
              <a:rPr lang="ja-JP" altLang="en-US" sz="800" spc="6">
                <a:solidFill>
                  <a:schemeClr val="tx1">
                    <a:lumMod val="75000"/>
                    <a:lumOff val="25000"/>
                  </a:schemeClr>
                </a:solidFill>
                <a:latin typeface="Meiryo" panose="020B0604030504040204" pitchFamily="34" charset="-128"/>
                <a:ea typeface="Meiryo" panose="020B0604030504040204" pitchFamily="34" charset="-128"/>
                <a:cs typeface="Arial Unicode MS"/>
              </a:rPr>
              <a:t>ください。</a:t>
            </a:r>
            <a:r>
              <a:rPr lang="ja-JP" altLang="en-US" sz="800" b="1" spc="6">
                <a:solidFill>
                  <a:schemeClr val="accent4"/>
                </a:solidFill>
                <a:latin typeface="Meiryo" panose="020B0604030504040204" pitchFamily="34" charset="-128"/>
                <a:ea typeface="Meiryo" panose="020B0604030504040204" pitchFamily="34" charset="-128"/>
                <a:cs typeface="Arial Unicode MS"/>
              </a:rPr>
              <a:t>ブランドリフトサーベイは</a:t>
            </a:r>
            <a:r>
              <a:rPr lang="en-US" altLang="ja-JP" sz="800" b="1" spc="6" dirty="0">
                <a:solidFill>
                  <a:schemeClr val="accent4"/>
                </a:solidFill>
                <a:latin typeface="Meiryo" panose="020B0604030504040204" pitchFamily="34" charset="-128"/>
                <a:ea typeface="Meiryo" panose="020B0604030504040204" pitchFamily="34" charset="-128"/>
                <a:cs typeface="Arial Unicode MS"/>
              </a:rPr>
              <a:t>P45</a:t>
            </a:r>
            <a:r>
              <a:rPr lang="ja-JP" altLang="en-US" sz="800" b="1" spc="6">
                <a:solidFill>
                  <a:schemeClr val="accent4"/>
                </a:solidFill>
                <a:latin typeface="Meiryo" panose="020B0604030504040204" pitchFamily="34" charset="-128"/>
                <a:ea typeface="Meiryo" panose="020B0604030504040204" pitchFamily="34" charset="-128"/>
                <a:cs typeface="Arial Unicode MS"/>
              </a:rPr>
              <a:t>をご参照の上、メールにて発注をいただく形となります。</a:t>
            </a:r>
            <a:endParaRPr lang="en" altLang="ja-JP" sz="800" b="1" dirty="0">
              <a:solidFill>
                <a:schemeClr val="accent4"/>
              </a:solidFill>
              <a:latin typeface="Meiryo" panose="020B0604030504040204" pitchFamily="34" charset="-128"/>
              <a:ea typeface="Meiryo" panose="020B0604030504040204" pitchFamily="34" charset="-128"/>
              <a:cs typeface="Arial Unicode MS"/>
              <a:hlinkClick r:id="rId6">
                <a:extLst>
                  <a:ext uri="{A12FA001-AC4F-418D-AE19-62706E023703}">
                    <ahyp:hlinkClr xmlns:ahyp="http://schemas.microsoft.com/office/drawing/2018/hyperlinkcolor" val="tx"/>
                  </a:ext>
                </a:extLst>
              </a:hlinkClick>
            </a:endParaRPr>
          </a:p>
          <a:p>
            <a:pPr marL="12700">
              <a:spcBef>
                <a:spcPts val="100"/>
              </a:spcBef>
            </a:pPr>
            <a:r>
              <a:rPr lang="en" altLang="ja-JP" sz="800" dirty="0">
                <a:solidFill>
                  <a:srgbClr val="F7790F"/>
                </a:solidFill>
                <a:latin typeface="Meiryo"/>
                <a:ea typeface="Meiryo"/>
                <a:cs typeface="Arial Unicode MS"/>
              </a:rPr>
              <a:t>発注締切日：掲載日の15営業日前 17:00</a:t>
            </a:r>
            <a:endParaRPr lang="en" altLang="ja-JP" sz="800" dirty="0">
              <a:solidFill>
                <a:srgbClr val="F7790F"/>
              </a:solidFill>
              <a:latin typeface="Meiryo" panose="020B0604030504040204" pitchFamily="34" charset="-128"/>
              <a:ea typeface="Meiryo" panose="020B0604030504040204" pitchFamily="34" charset="-128"/>
              <a:cs typeface="Arial Unicode MS"/>
            </a:endParaRPr>
          </a:p>
        </p:txBody>
      </p:sp>
      <p:sp>
        <p:nvSpPr>
          <p:cNvPr id="53" name="object 7">
            <a:extLst>
              <a:ext uri="{FF2B5EF4-FFF2-40B4-BE49-F238E27FC236}">
                <a16:creationId xmlns:a16="http://schemas.microsoft.com/office/drawing/2014/main" id="{EFE0353B-FDC2-A826-3D31-A67567A3079D}"/>
              </a:ext>
            </a:extLst>
          </p:cNvPr>
          <p:cNvSpPr txBox="1"/>
          <p:nvPr/>
        </p:nvSpPr>
        <p:spPr>
          <a:xfrm>
            <a:off x="931157" y="1000353"/>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sz="700" b="1" spc="125" dirty="0">
                <a:solidFill>
                  <a:srgbClr val="002060"/>
                </a:solidFill>
                <a:latin typeface="Meiryo" panose="020B0604030504040204" pitchFamily="34" charset="-128"/>
                <a:ea typeface="Meiryo" panose="020B0604030504040204" pitchFamily="34" charset="-128"/>
                <a:cs typeface="HiraMinProN-W6"/>
              </a:rPr>
              <a:t>1</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54" name="object 8">
            <a:extLst>
              <a:ext uri="{FF2B5EF4-FFF2-40B4-BE49-F238E27FC236}">
                <a16:creationId xmlns:a16="http://schemas.microsoft.com/office/drawing/2014/main" id="{830E86FD-26C5-7C13-D991-238C56130924}"/>
              </a:ext>
            </a:extLst>
          </p:cNvPr>
          <p:cNvSpPr txBox="1"/>
          <p:nvPr/>
        </p:nvSpPr>
        <p:spPr>
          <a:xfrm>
            <a:off x="4069660" y="1442271"/>
            <a:ext cx="6186497" cy="154401"/>
          </a:xfrm>
          <a:prstGeom prst="rect">
            <a:avLst/>
          </a:prstGeom>
        </p:spPr>
        <p:txBody>
          <a:bodyPr vert="horz" wrap="square" lIns="0" tIns="12700" rIns="0" bIns="0" rtlCol="0">
            <a:spAutoFit/>
          </a:bodyPr>
          <a:lstStyle/>
          <a:p>
            <a:pPr lvl="0">
              <a:lnSpc>
                <a:spcPct val="120000"/>
              </a:lnSpc>
              <a:defRPr/>
            </a:pPr>
            <a:r>
              <a:rPr kumimoji="0" lang="ja-JP" altLang="en-US" sz="800" kern="0" dirty="0">
                <a:solidFill>
                  <a:srgbClr val="000000"/>
                </a:solidFill>
                <a:latin typeface="メイリオ" panose="020B0604030504040204" pitchFamily="50" charset="-128"/>
                <a:ea typeface="メイリオ" panose="020B0604030504040204" pitchFamily="50" charset="-128"/>
                <a:hlinkClick r:id="rId7"/>
              </a:rPr>
              <a:t>アカウント審査基準</a:t>
            </a:r>
            <a:r>
              <a:rPr kumimoji="0" lang="ja-JP" altLang="en-US" sz="800" kern="0" dirty="0">
                <a:solidFill>
                  <a:srgbClr val="000000"/>
                </a:solidFill>
                <a:latin typeface="メイリオ" panose="020B0604030504040204" pitchFamily="50" charset="-128"/>
                <a:ea typeface="メイリオ" panose="020B0604030504040204" pitchFamily="50" charset="-128"/>
              </a:rPr>
              <a:t>に基づき、広告主様・訴求内容の審査を行います。</a:t>
            </a:r>
            <a:endParaRPr kumimoji="0" lang="en-US" altLang="ja-JP" sz="800" kern="0" dirty="0">
              <a:solidFill>
                <a:srgbClr val="000000"/>
              </a:solidFill>
              <a:latin typeface="メイリオ" panose="020B0604030504040204" pitchFamily="50" charset="-128"/>
              <a:ea typeface="メイリオ" panose="020B0604030504040204" pitchFamily="50" charset="-128"/>
            </a:endParaRPr>
          </a:p>
        </p:txBody>
      </p:sp>
      <p:sp>
        <p:nvSpPr>
          <p:cNvPr id="55" name="object 9">
            <a:extLst>
              <a:ext uri="{FF2B5EF4-FFF2-40B4-BE49-F238E27FC236}">
                <a16:creationId xmlns:a16="http://schemas.microsoft.com/office/drawing/2014/main" id="{FEA15E01-3D6A-A374-FBB9-EBF22CA06D0B}"/>
              </a:ext>
            </a:extLst>
          </p:cNvPr>
          <p:cNvSpPr txBox="1"/>
          <p:nvPr/>
        </p:nvSpPr>
        <p:spPr>
          <a:xfrm>
            <a:off x="931157" y="1482248"/>
            <a:ext cx="450215" cy="120546"/>
          </a:xfrm>
          <a:prstGeom prst="rect">
            <a:avLst/>
          </a:prstGeom>
        </p:spPr>
        <p:txBody>
          <a:bodyPr vert="horz" wrap="square" lIns="0" tIns="12700" rIns="0" bIns="0" rtlCol="0">
            <a:spAutoFit/>
          </a:bodyPr>
          <a:lstStyle/>
          <a:p>
            <a:pPr marL="12700">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altLang="ja-JP" sz="700" b="1" spc="125" dirty="0">
                <a:solidFill>
                  <a:srgbClr val="002060"/>
                </a:solidFill>
                <a:latin typeface="Meiryo" panose="020B0604030504040204" pitchFamily="34" charset="-128"/>
                <a:ea typeface="Meiryo" panose="020B0604030504040204" pitchFamily="34" charset="-128"/>
                <a:cs typeface="HiraMinProN-W6"/>
              </a:rPr>
              <a:t>2</a:t>
            </a:r>
            <a:endParaRPr sz="700" b="1" dirty="0">
              <a:solidFill>
                <a:srgbClr val="002060"/>
              </a:solidFill>
              <a:latin typeface="Meiryo" panose="020B0604030504040204" pitchFamily="34" charset="-128"/>
              <a:ea typeface="Meiryo" panose="020B0604030504040204" pitchFamily="34" charset="-128"/>
              <a:cs typeface="HiraMinProN-W6"/>
            </a:endParaRPr>
          </a:p>
        </p:txBody>
      </p:sp>
      <p:sp>
        <p:nvSpPr>
          <p:cNvPr id="56" name="object 23">
            <a:extLst>
              <a:ext uri="{FF2B5EF4-FFF2-40B4-BE49-F238E27FC236}">
                <a16:creationId xmlns:a16="http://schemas.microsoft.com/office/drawing/2014/main" id="{95A48FB2-E155-33A0-404C-B615B2A6BA5D}"/>
              </a:ext>
            </a:extLst>
          </p:cNvPr>
          <p:cNvSpPr txBox="1"/>
          <p:nvPr/>
        </p:nvSpPr>
        <p:spPr>
          <a:xfrm>
            <a:off x="1577640" y="951328"/>
            <a:ext cx="2802225" cy="456535"/>
          </a:xfrm>
          <a:prstGeom prst="rect">
            <a:avLst/>
          </a:prstGeom>
        </p:spPr>
        <p:txBody>
          <a:bodyPr vert="horz" wrap="square" lIns="0" tIns="12700" rIns="0" bIns="0" rtlCol="0">
            <a:spAutoFit/>
          </a:bodyPr>
          <a:lstStyle/>
          <a:p>
            <a:pPr marL="12700">
              <a:spcBef>
                <a:spcPts val="100"/>
              </a:spcBef>
            </a:pPr>
            <a:r>
              <a:rPr lang="ja-JP" altLang="en-US" sz="1600" b="1" spc="15" dirty="0">
                <a:solidFill>
                  <a:srgbClr val="002060"/>
                </a:solidFill>
                <a:latin typeface="Meiryo" panose="020B0604030504040204" pitchFamily="34" charset="-128"/>
                <a:ea typeface="Meiryo" panose="020B0604030504040204" pitchFamily="34" charset="-128"/>
                <a:cs typeface="HiraMinProN-W6"/>
              </a:rPr>
              <a:t>案件作成</a:t>
            </a:r>
            <a:endParaRPr lang="en-US" sz="1600" b="1" spc="15" dirty="0">
              <a:solidFill>
                <a:srgbClr val="002060"/>
              </a:solidFill>
              <a:latin typeface="Meiryo" panose="020B0604030504040204" pitchFamily="34" charset="-128"/>
              <a:ea typeface="Meiryo" panose="020B0604030504040204" pitchFamily="34" charset="-128"/>
              <a:cs typeface="HiraMinProN-W6"/>
            </a:endParaRPr>
          </a:p>
          <a:p>
            <a:pPr marL="12700">
              <a:spcBef>
                <a:spcPts val="100"/>
              </a:spcBef>
            </a:pPr>
            <a:endParaRPr sz="1200" b="1" dirty="0">
              <a:solidFill>
                <a:srgbClr val="002060"/>
              </a:solidFill>
              <a:latin typeface="Meiryo" panose="020B0604030504040204" pitchFamily="34" charset="-128"/>
              <a:ea typeface="Meiryo" panose="020B0604030504040204" pitchFamily="34" charset="-128"/>
              <a:cs typeface="HiraMinProN-W6"/>
            </a:endParaRPr>
          </a:p>
        </p:txBody>
      </p:sp>
      <p:sp>
        <p:nvSpPr>
          <p:cNvPr id="58" name="object 43">
            <a:extLst>
              <a:ext uri="{FF2B5EF4-FFF2-40B4-BE49-F238E27FC236}">
                <a16:creationId xmlns:a16="http://schemas.microsoft.com/office/drawing/2014/main" id="{CC164A12-21BC-509B-2089-4217E80BAF86}"/>
              </a:ext>
            </a:extLst>
          </p:cNvPr>
          <p:cNvSpPr txBox="1"/>
          <p:nvPr/>
        </p:nvSpPr>
        <p:spPr>
          <a:xfrm>
            <a:off x="4052582" y="851803"/>
            <a:ext cx="6186497" cy="574516"/>
          </a:xfrm>
          <a:prstGeom prst="rect">
            <a:avLst/>
          </a:prstGeom>
        </p:spPr>
        <p:txBody>
          <a:bodyPr vert="horz" wrap="square" lIns="0" tIns="30480" rIns="0" bIns="0" rtlCol="0" anchor="t">
            <a:spAutoFit/>
          </a:bodyPr>
          <a:lstStyle/>
          <a:p>
            <a:pPr marL="12700">
              <a:spcBef>
                <a:spcPts val="240"/>
              </a:spcBef>
            </a:pPr>
            <a:r>
              <a:rPr lang="en-US" altLang="ja-JP" sz="800" dirty="0">
                <a:solidFill>
                  <a:srgbClr val="0D0D0D"/>
                </a:solidFill>
                <a:latin typeface="メイリオ" panose="020B0604030504040204" pitchFamily="50" charset="-128"/>
                <a:ea typeface="メイリオ" panose="020B0604030504040204" pitchFamily="50" charset="-128"/>
              </a:rPr>
              <a:t>LINE Biz Process Manager</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LBPM</a:t>
            </a:r>
            <a:r>
              <a:rPr lang="ja-JP" altLang="en-US" sz="800" dirty="0">
                <a:solidFill>
                  <a:srgbClr val="0D0D0D"/>
                </a:solidFill>
                <a:latin typeface="メイリオ" panose="020B0604030504040204" pitchFamily="50" charset="-128"/>
                <a:ea typeface="メイリオ" panose="020B0604030504040204" pitchFamily="50" charset="-128"/>
              </a:rPr>
              <a:t>）</a:t>
            </a:r>
            <a:r>
              <a:rPr lang="ja-JP" altLang="en-US" sz="800">
                <a:solidFill>
                  <a:srgbClr val="0D0D0D"/>
                </a:solidFill>
                <a:latin typeface="メイリオ" panose="020B0604030504040204" pitchFamily="50" charset="-128"/>
                <a:ea typeface="メイリオ" panose="020B0604030504040204" pitchFamily="50" charset="-128"/>
              </a:rPr>
              <a:t>より案件の作成をお願いいたします。</a:t>
            </a:r>
            <a:r>
              <a:rPr lang="ja-JP" altLang="en-US" sz="800">
                <a:solidFill>
                  <a:srgbClr val="0D0D0D"/>
                </a:solidFill>
                <a:latin typeface="メイリオ" panose="020B0604030504040204" pitchFamily="50" charset="-128"/>
                <a:ea typeface="メイリオ" panose="020B0604030504040204" pitchFamily="50" charset="-128"/>
                <a:cs typeface="Arial Unicode MS"/>
              </a:rPr>
              <a:t>申込</a:t>
            </a:r>
            <a:r>
              <a:rPr lang="ja-JP" altLang="en-US" sz="800" dirty="0">
                <a:solidFill>
                  <a:srgbClr val="0D0D0D"/>
                </a:solidFill>
                <a:latin typeface="メイリオ" panose="020B0604030504040204" pitchFamily="50" charset="-128"/>
                <a:ea typeface="メイリオ" panose="020B0604030504040204" pitchFamily="50" charset="-128"/>
                <a:cs typeface="Arial Unicode MS"/>
              </a:rPr>
              <a:t>商品は以下を選択してください。</a:t>
            </a:r>
            <a:endParaRPr lang="en-US" altLang="ja-JP" sz="800" dirty="0">
              <a:solidFill>
                <a:srgbClr val="0D0D0D"/>
              </a:solidFill>
              <a:latin typeface="メイリオ" panose="020B0604030504040204" pitchFamily="50" charset="-128"/>
              <a:ea typeface="メイリオ" panose="020B0604030504040204" pitchFamily="50" charset="-128"/>
              <a:cs typeface="Arial Unicode MS"/>
              <a:hlinkClick r:id="rId8"/>
            </a:endParaRPr>
          </a:p>
          <a:p>
            <a:pPr marL="12700">
              <a:spcBef>
                <a:spcPts val="240"/>
              </a:spcBef>
            </a:pPr>
            <a:r>
              <a:rPr kumimoji="0" lang="ja-JP" altLang="en-US" sz="800" kern="0" dirty="0">
                <a:solidFill>
                  <a:srgbClr val="002AFF"/>
                </a:solidFill>
                <a:latin typeface="メイリオ" panose="020B0604030504040204" pitchFamily="50" charset="-128"/>
                <a:ea typeface="メイリオ" panose="020B0604030504040204" pitchFamily="50" charset="-128"/>
              </a:rPr>
              <a:t>　</a:t>
            </a:r>
            <a:r>
              <a:rPr kumimoji="0" lang="en-US" altLang="ja-JP" sz="800" b="1" kern="0" dirty="0">
                <a:solidFill>
                  <a:srgbClr val="002AFF"/>
                </a:solidFill>
                <a:latin typeface="メイリオ" panose="020B0604030504040204" pitchFamily="50" charset="-128"/>
                <a:ea typeface="メイリオ" panose="020B0604030504040204" pitchFamily="50" charset="-128"/>
              </a:rPr>
              <a:t>LINE</a:t>
            </a:r>
            <a:r>
              <a:rPr kumimoji="0" lang="ja-JP" altLang="en-US" sz="800" b="1" kern="0" dirty="0">
                <a:solidFill>
                  <a:srgbClr val="002AFF"/>
                </a:solidFill>
                <a:latin typeface="メイリオ" panose="020B0604030504040204" pitchFamily="50" charset="-128"/>
                <a:ea typeface="メイリオ" panose="020B0604030504040204" pitchFamily="50" charset="-128"/>
              </a:rPr>
              <a:t>広告</a:t>
            </a:r>
            <a:r>
              <a:rPr kumimoji="0" lang="en-US" altLang="ja-JP" sz="800" b="1" kern="0" dirty="0">
                <a:solidFill>
                  <a:srgbClr val="002AFF"/>
                </a:solidFill>
                <a:latin typeface="メイリオ" panose="020B0604030504040204" pitchFamily="50" charset="-128"/>
                <a:ea typeface="メイリオ" panose="020B0604030504040204" pitchFamily="50" charset="-128"/>
              </a:rPr>
              <a:t>/LINE</a:t>
            </a:r>
            <a:r>
              <a:rPr kumimoji="0" lang="ja-JP" altLang="en-US" sz="800" b="1" kern="0" dirty="0">
                <a:solidFill>
                  <a:srgbClr val="002AFF"/>
                </a:solidFill>
                <a:latin typeface="メイリオ" panose="020B0604030504040204" pitchFamily="50" charset="-128"/>
                <a:ea typeface="メイリオ" panose="020B0604030504040204" pitchFamily="50" charset="-128"/>
              </a:rPr>
              <a:t>ヤフー広告</a:t>
            </a:r>
            <a:br>
              <a:rPr kumimoji="0" lang="en-US" altLang="ja-JP" sz="800" kern="0" dirty="0">
                <a:solidFill>
                  <a:srgbClr val="002AFF"/>
                </a:solidFill>
                <a:latin typeface="メイリオ" panose="020B0604030504040204" pitchFamily="50" charset="-128"/>
                <a:ea typeface="メイリオ" panose="020B0604030504040204" pitchFamily="50" charset="-128"/>
              </a:rPr>
            </a:br>
            <a:r>
              <a:rPr kumimoji="0" lang="ja-JP" altLang="en-US" sz="800" kern="0" dirty="0">
                <a:solidFill>
                  <a:srgbClr val="002AFF"/>
                </a:solidFill>
                <a:latin typeface="メイリオ" panose="020B0604030504040204" pitchFamily="50" charset="-128"/>
                <a:ea typeface="メイリオ" panose="020B0604030504040204" pitchFamily="50" charset="-128"/>
              </a:rPr>
              <a:t>　　　特集・タイアップ広告・クリエイティブ企画</a:t>
            </a:r>
            <a:r>
              <a:rPr kumimoji="0" lang="ja-JP" altLang="en-US" sz="800" b="1" kern="0" dirty="0">
                <a:solidFill>
                  <a:srgbClr val="002AFF"/>
                </a:solidFill>
                <a:latin typeface="メイリオ" panose="020B0604030504040204" pitchFamily="50" charset="-128"/>
                <a:ea typeface="メイリオ" panose="020B0604030504040204" pitchFamily="50" charset="-128"/>
              </a:rPr>
              <a:t>（レギュラー商品）</a:t>
            </a:r>
            <a:endParaRPr kumimoji="0" lang="en-US" altLang="ja-JP" sz="800" kern="0" dirty="0">
              <a:solidFill>
                <a:srgbClr val="000000"/>
              </a:solidFill>
              <a:latin typeface="メイリオ" panose="020B0604030504040204" pitchFamily="50" charset="-128"/>
              <a:ea typeface="メイリオ" panose="020B0604030504040204" pitchFamily="50" charset="-128"/>
            </a:endParaRPr>
          </a:p>
          <a:p>
            <a:pPr marL="12700">
              <a:spcBef>
                <a:spcPts val="240"/>
              </a:spcBef>
            </a:pPr>
            <a:endParaRPr lang="en" altLang="ja-JP" sz="800" dirty="0">
              <a:solidFill>
                <a:srgbClr val="F7790F"/>
              </a:solidFill>
              <a:latin typeface="Meiryo"/>
              <a:ea typeface="Meiryo"/>
              <a:cs typeface="Arial Unicode MS"/>
              <a:hlinkClick r:id="rId8"/>
            </a:endParaRPr>
          </a:p>
        </p:txBody>
      </p:sp>
      <p:sp>
        <p:nvSpPr>
          <p:cNvPr id="59" name="object 33">
            <a:extLst>
              <a:ext uri="{FF2B5EF4-FFF2-40B4-BE49-F238E27FC236}">
                <a16:creationId xmlns:a16="http://schemas.microsoft.com/office/drawing/2014/main" id="{76C0A0AE-B82D-A389-F10B-383A9168FA09}"/>
              </a:ext>
            </a:extLst>
          </p:cNvPr>
          <p:cNvSpPr/>
          <p:nvPr/>
        </p:nvSpPr>
        <p:spPr>
          <a:xfrm flipV="1">
            <a:off x="604399" y="1293456"/>
            <a:ext cx="11014609" cy="45719"/>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60" name="object 23">
            <a:extLst>
              <a:ext uri="{FF2B5EF4-FFF2-40B4-BE49-F238E27FC236}">
                <a16:creationId xmlns:a16="http://schemas.microsoft.com/office/drawing/2014/main" id="{E8A20735-D455-E17C-52A9-64FC73235115}"/>
              </a:ext>
            </a:extLst>
          </p:cNvPr>
          <p:cNvSpPr txBox="1"/>
          <p:nvPr/>
        </p:nvSpPr>
        <p:spPr>
          <a:xfrm>
            <a:off x="1577640" y="1420289"/>
            <a:ext cx="2802225" cy="259045"/>
          </a:xfrm>
          <a:prstGeom prst="rect">
            <a:avLst/>
          </a:prstGeom>
        </p:spPr>
        <p:txBody>
          <a:bodyPr vert="horz" wrap="square" lIns="0" tIns="12700" rIns="0" bIns="0" rtlCol="0">
            <a:spAutoFit/>
          </a:bodyPr>
          <a:lstStyle/>
          <a:p>
            <a:pPr marL="12700">
              <a:spcBef>
                <a:spcPts val="100"/>
              </a:spcBef>
            </a:pPr>
            <a:r>
              <a:rPr sz="1600" b="1" spc="15" dirty="0" err="1">
                <a:solidFill>
                  <a:srgbClr val="002060"/>
                </a:solidFill>
                <a:latin typeface="Meiryo" panose="020B0604030504040204" pitchFamily="34" charset="-128"/>
                <a:ea typeface="Meiryo" panose="020B0604030504040204" pitchFamily="34" charset="-128"/>
                <a:cs typeface="HiraMinProN-W6"/>
              </a:rPr>
              <a:t>審査</a:t>
            </a:r>
            <a:r>
              <a:rPr lang="en-US" sz="800" b="1" spc="15" dirty="0">
                <a:solidFill>
                  <a:srgbClr val="002060"/>
                </a:solidFill>
                <a:latin typeface="Meiryo" panose="020B0604030504040204" pitchFamily="34" charset="-128"/>
                <a:ea typeface="Meiryo" panose="020B0604030504040204" pitchFamily="34" charset="-128"/>
                <a:cs typeface="HiraMinProN-W6"/>
              </a:rPr>
              <a:t>(</a:t>
            </a:r>
            <a:r>
              <a:rPr lang="en-US" altLang="ja-JP" sz="800" b="1" spc="15" dirty="0">
                <a:solidFill>
                  <a:srgbClr val="002060"/>
                </a:solidFill>
                <a:latin typeface="Meiryo" panose="020B0604030504040204" pitchFamily="34" charset="-128"/>
                <a:ea typeface="Meiryo" panose="020B0604030504040204" pitchFamily="34" charset="-128"/>
                <a:cs typeface="HiraMinProN-W6"/>
              </a:rPr>
              <a:t>LY</a:t>
            </a:r>
            <a:r>
              <a:rPr lang="ja-JP" altLang="en-US" sz="800" b="1" spc="15" dirty="0">
                <a:solidFill>
                  <a:srgbClr val="002060"/>
                </a:solidFill>
                <a:latin typeface="Meiryo" panose="020B0604030504040204" pitchFamily="34" charset="-128"/>
                <a:ea typeface="Meiryo" panose="020B0604030504040204" pitchFamily="34" charset="-128"/>
                <a:cs typeface="HiraMinProN-W6"/>
              </a:rPr>
              <a:t>サービス掲載の企業商材可否</a:t>
            </a:r>
            <a:r>
              <a:rPr lang="en-US" altLang="ja-JP" sz="800" b="1" spc="15" dirty="0">
                <a:solidFill>
                  <a:srgbClr val="002060"/>
                </a:solidFill>
                <a:latin typeface="Meiryo" panose="020B0604030504040204" pitchFamily="34" charset="-128"/>
                <a:ea typeface="Meiryo" panose="020B0604030504040204" pitchFamily="34" charset="-128"/>
                <a:cs typeface="HiraMinProN-W6"/>
              </a:rPr>
              <a:t>)</a:t>
            </a:r>
            <a:endParaRPr sz="800" b="1" dirty="0">
              <a:solidFill>
                <a:srgbClr val="002060"/>
              </a:solidFill>
              <a:latin typeface="Meiryo" panose="020B0604030504040204" pitchFamily="34" charset="-128"/>
              <a:ea typeface="Meiryo" panose="020B0604030504040204" pitchFamily="34" charset="-128"/>
              <a:cs typeface="HiraMinProN-W6"/>
            </a:endParaRPr>
          </a:p>
        </p:txBody>
      </p:sp>
      <p:sp>
        <p:nvSpPr>
          <p:cNvPr id="62" name="object 32">
            <a:extLst>
              <a:ext uri="{FF2B5EF4-FFF2-40B4-BE49-F238E27FC236}">
                <a16:creationId xmlns:a16="http://schemas.microsoft.com/office/drawing/2014/main" id="{18DAFB03-DCB1-77C2-4CA0-C09313457E98}"/>
              </a:ext>
            </a:extLst>
          </p:cNvPr>
          <p:cNvSpPr txBox="1"/>
          <p:nvPr/>
        </p:nvSpPr>
        <p:spPr>
          <a:xfrm>
            <a:off x="931157" y="5550885"/>
            <a:ext cx="644532" cy="120545"/>
          </a:xfrm>
          <a:prstGeom prst="rect">
            <a:avLst/>
          </a:prstGeom>
        </p:spPr>
        <p:txBody>
          <a:bodyPr vert="horz" wrap="square" lIns="0" tIns="12699" rIns="0" bIns="0" rtlCol="0">
            <a:spAutoFit/>
          </a:bodyPr>
          <a:lstStyle/>
          <a:p>
            <a:pPr marL="12699">
              <a:spcBef>
                <a:spcPts val="100"/>
              </a:spcBef>
            </a:pPr>
            <a:r>
              <a:rPr sz="700" b="1" spc="80" dirty="0">
                <a:solidFill>
                  <a:srgbClr val="002060"/>
                </a:solidFill>
                <a:latin typeface="Meiryo" panose="020B0604030504040204" pitchFamily="34" charset="-128"/>
                <a:ea typeface="Meiryo" panose="020B0604030504040204" pitchFamily="34" charset="-128"/>
                <a:cs typeface="HiraMinProN-W6"/>
              </a:rPr>
              <a:t>STEP</a:t>
            </a:r>
            <a:r>
              <a:rPr sz="700" b="1" spc="-55" dirty="0">
                <a:solidFill>
                  <a:srgbClr val="002060"/>
                </a:solidFill>
                <a:latin typeface="Meiryo" panose="020B0604030504040204" pitchFamily="34" charset="-128"/>
                <a:ea typeface="Meiryo" panose="020B0604030504040204" pitchFamily="34" charset="-128"/>
                <a:cs typeface="HiraMinProN-W6"/>
              </a:rPr>
              <a:t> </a:t>
            </a:r>
            <a:r>
              <a:rPr lang="en-US" sz="700" b="1" spc="125" dirty="0">
                <a:solidFill>
                  <a:srgbClr val="002060"/>
                </a:solidFill>
                <a:latin typeface="Meiryo" panose="020B0604030504040204" pitchFamily="34" charset="-128"/>
                <a:ea typeface="Meiryo" panose="020B0604030504040204" pitchFamily="34" charset="-128"/>
                <a:cs typeface="HiraMinProN-W6"/>
              </a:rPr>
              <a:t>11</a:t>
            </a:r>
            <a:endParaRPr sz="700" b="1" dirty="0">
              <a:solidFill>
                <a:srgbClr val="002060"/>
              </a:solidFill>
              <a:latin typeface="Meiryo" panose="020B0604030504040204" pitchFamily="34" charset="-128"/>
              <a:ea typeface="Meiryo" panose="020B0604030504040204" pitchFamily="34" charset="-128"/>
              <a:cs typeface="HiraMinProN-W6"/>
            </a:endParaRPr>
          </a:p>
        </p:txBody>
      </p:sp>
    </p:spTree>
    <p:extLst>
      <p:ext uri="{BB962C8B-B14F-4D97-AF65-F5344CB8AC3E}">
        <p14:creationId xmlns:p14="http://schemas.microsoft.com/office/powerpoint/2010/main" val="20562579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6E8BBF-C810-424B-84AB-331659E8E1E0}"/>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83E1F20-B48B-4B8E-E559-A8911DDD0E1B}"/>
              </a:ext>
            </a:extLst>
          </p:cNvPr>
          <p:cNvSpPr>
            <a:spLocks noGrp="1"/>
          </p:cNvSpPr>
          <p:nvPr>
            <p:ph type="body" sz="quarter" idx="12"/>
          </p:nvPr>
        </p:nvSpPr>
        <p:spPr>
          <a:xfrm>
            <a:off x="587922" y="67514"/>
            <a:ext cx="968503" cy="410840"/>
          </a:xfrm>
        </p:spPr>
        <p:txBody>
          <a:bodyPr/>
          <a:lstStyle/>
          <a:p>
            <a:pPr marL="0" indent="0">
              <a:buNone/>
            </a:pPr>
            <a:r>
              <a:rPr lang="ja-JP" altLang="en-US"/>
              <a:t>申し込み</a:t>
            </a:r>
          </a:p>
        </p:txBody>
      </p:sp>
      <p:pic>
        <p:nvPicPr>
          <p:cNvPr id="6" name="図プレースホルダー 8" descr="アイコン&#10;&#10;自動的に生成された説明">
            <a:extLst>
              <a:ext uri="{FF2B5EF4-FFF2-40B4-BE49-F238E27FC236}">
                <a16:creationId xmlns:a16="http://schemas.microsoft.com/office/drawing/2014/main" id="{EADB8335-CC20-52A9-716C-95CB5AA2F9D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E0FEAC41-27E7-86F1-A41F-93B6E09BF4CA}"/>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ブランドリフトサーベイ</a:t>
            </a:r>
            <a:r>
              <a:rPr lang="en-US" altLang="ja-JP" sz="2000" dirty="0">
                <a:latin typeface="メイリオ" panose="020B0604030504040204" pitchFamily="34" charset="-128"/>
                <a:ea typeface="メイリオ" panose="020B0604030504040204" pitchFamily="34" charset="-128"/>
              </a:rPr>
              <a:t> </a:t>
            </a:r>
            <a:r>
              <a:rPr lang="ja-JP" altLang="en-US" sz="2000">
                <a:latin typeface="メイリオ" panose="020B0604030504040204" pitchFamily="34" charset="-128"/>
                <a:ea typeface="メイリオ" panose="020B0604030504040204" pitchFamily="34" charset="-128"/>
              </a:rPr>
              <a:t>お申し込みフォーマット</a:t>
            </a:r>
            <a:endParaRPr lang="en-US" altLang="ja-JP" sz="2000" dirty="0">
              <a:latin typeface="メイリオ" panose="020B0604030504040204" pitchFamily="34" charset="-128"/>
              <a:ea typeface="メイリオ" panose="020B0604030504040204" pitchFamily="34" charset="-128"/>
            </a:endParaRPr>
          </a:p>
        </p:txBody>
      </p:sp>
      <p:sp>
        <p:nvSpPr>
          <p:cNvPr id="2" name="object 3">
            <a:extLst>
              <a:ext uri="{FF2B5EF4-FFF2-40B4-BE49-F238E27FC236}">
                <a16:creationId xmlns:a16="http://schemas.microsoft.com/office/drawing/2014/main" id="{C4F6A43C-600C-C4D8-5EE5-9C520ED8F7FB}"/>
              </a:ext>
            </a:extLst>
          </p:cNvPr>
          <p:cNvSpPr txBox="1"/>
          <p:nvPr/>
        </p:nvSpPr>
        <p:spPr>
          <a:xfrm>
            <a:off x="587375" y="1052740"/>
            <a:ext cx="11014609" cy="309059"/>
          </a:xfrm>
          <a:prstGeom prst="rect">
            <a:avLst/>
          </a:prstGeom>
        </p:spPr>
        <p:txBody>
          <a:bodyPr vert="horz" wrap="square" lIns="0" tIns="12700" rIns="0" bIns="0" rtlCol="0">
            <a:spAutoFit/>
          </a:bodyPr>
          <a:lstStyle/>
          <a:p>
            <a:pPr>
              <a:lnSpc>
                <a:spcPct val="150000"/>
              </a:lnSpc>
              <a:buClr>
                <a:srgbClr val="0AC200"/>
              </a:buClr>
            </a:pPr>
            <a:r>
              <a:rPr lang="ja-JP" altLang="en-US" sz="1400">
                <a:solidFill>
                  <a:schemeClr val="tx1">
                    <a:lumMod val="75000"/>
                    <a:lumOff val="25000"/>
                  </a:schemeClr>
                </a:solidFill>
                <a:latin typeface="Meiryo" panose="020B0604030504040204" pitchFamily="34" charset="-128"/>
                <a:ea typeface="Meiryo" panose="020B0604030504040204" pitchFamily="34" charset="-128"/>
                <a:cs typeface="Arial"/>
              </a:rPr>
              <a:t>以下の必要項目をご記載のうえ、メールにてお申し込みください。正確な情報をご記載お願いいたします。</a:t>
            </a:r>
          </a:p>
        </p:txBody>
      </p:sp>
      <p:sp>
        <p:nvSpPr>
          <p:cNvPr id="8" name="テキスト ボックス 7">
            <a:extLst>
              <a:ext uri="{FF2B5EF4-FFF2-40B4-BE49-F238E27FC236}">
                <a16:creationId xmlns:a16="http://schemas.microsoft.com/office/drawing/2014/main" id="{ED63E50D-A606-C57F-80D0-10884FA1C2A6}"/>
              </a:ext>
            </a:extLst>
          </p:cNvPr>
          <p:cNvSpPr txBox="1"/>
          <p:nvPr/>
        </p:nvSpPr>
        <p:spPr>
          <a:xfrm>
            <a:off x="587374" y="2095151"/>
            <a:ext cx="11014608" cy="4247317"/>
          </a:xfrm>
          <a:prstGeom prst="rect">
            <a:avLst/>
          </a:prstGeom>
          <a:noFill/>
        </p:spPr>
        <p:txBody>
          <a:bodyPr wrap="square" rtlCol="0">
            <a:spAutoFit/>
          </a:bodyPr>
          <a:lstStyle/>
          <a:p>
            <a:endPar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Meiryo" charset="-128"/>
            </a:endParaRPr>
          </a:p>
          <a:p>
            <a:endPar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Meiryo" charset="-128"/>
            </a:endParaRPr>
          </a:p>
          <a:p>
            <a:r>
              <a:rPr lang="ja-JP" altLang="en-US" sz="1000" b="1">
                <a:solidFill>
                  <a:schemeClr val="tx1">
                    <a:lumMod val="75000"/>
                    <a:lumOff val="25000"/>
                  </a:schemeClr>
                </a:solidFill>
                <a:latin typeface="Meiryo" panose="020B0604030504040204" pitchFamily="34" charset="-128"/>
                <a:ea typeface="Meiryo" panose="020B0604030504040204" pitchFamily="34" charset="-128"/>
                <a:cs typeface="Meiryo" charset="-128"/>
              </a:rPr>
              <a:t>お申し込み依頼</a:t>
            </a:r>
            <a:r>
              <a:rPr lang="en-US" altLang="ja-JP" sz="1000" b="1"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ML</a:t>
            </a:r>
            <a:r>
              <a:rPr lang="ja-JP" altLang="en-US"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en-US" altLang="ja-JP" sz="1000" dirty="0">
                <a:latin typeface="Meiryo" panose="020B0604030504040204" pitchFamily="34" charset="-128"/>
                <a:ea typeface="Meiryo" panose="020B0604030504040204" pitchFamily="34" charset="-128"/>
                <a:cs typeface="メイリオ" panose="020B0604030504040204" pitchFamily="50" charset="-128"/>
                <a:hlinkClick r:id="rId4"/>
              </a:rPr>
              <a:t>ml-sales-media-order@lycorp.co.jp</a:t>
            </a:r>
            <a:endParaRPr lang="en-US" altLang="ja-JP" sz="1000" dirty="0">
              <a:latin typeface="Meiryo" panose="020B0604030504040204" pitchFamily="34" charset="-128"/>
              <a:ea typeface="Meiryo" panose="020B0604030504040204" pitchFamily="34" charset="-128"/>
              <a:cs typeface="メイリオ" panose="020B0604030504040204" pitchFamily="50" charset="-128"/>
            </a:endParaRPr>
          </a:p>
          <a:p>
            <a:endParaRPr lang="en-US" altLang="ja-JP" sz="1000" dirty="0">
              <a:latin typeface="Meiryo" panose="020B0604030504040204" pitchFamily="34" charset="-128"/>
              <a:ea typeface="Meiryo" panose="020B0604030504040204" pitchFamily="34" charset="-128"/>
              <a:cs typeface="メイリオ" panose="020B0604030504040204" pitchFamily="50" charset="-128"/>
            </a:endParaRPr>
          </a:p>
          <a:p>
            <a:br>
              <a:rPr lang="en-US" altLang="ja-JP" sz="1000" dirty="0">
                <a:latin typeface="Meiryo" panose="020B0604030504040204" pitchFamily="34" charset="-128"/>
                <a:ea typeface="Meiryo" panose="020B0604030504040204" pitchFamily="34" charset="-128"/>
                <a:cs typeface="メイリオ" panose="020B0604030504040204" pitchFamily="50" charset="-128"/>
              </a:rPr>
            </a:br>
            <a:r>
              <a:rPr lang="ja-JP" altLang="en-US"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メール件名：</a:t>
            </a:r>
            <a:endParaRPr lang="en-US" altLang="ja-JP" sz="1000" b="1"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en-US" altLang="ja-JP" sz="1000" dirty="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ブランドリフトサーベイお申し込み</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rPr>
              <a:t>】 LINE NEWS DIGEST Spot / </a:t>
            </a:r>
            <a:r>
              <a:rPr lang="ja-JP" altLang="en-US" sz="1000">
                <a:solidFill>
                  <a:schemeClr val="tx1">
                    <a:lumMod val="75000"/>
                    <a:lumOff val="25000"/>
                  </a:schemeClr>
                </a:solidFill>
                <a:latin typeface="Meiryo" panose="020B0604030504040204" pitchFamily="34" charset="-128"/>
                <a:ea typeface="Meiryo" panose="020B0604030504040204" pitchFamily="34" charset="-128"/>
              </a:rPr>
              <a:t>広告主様名（訴求商材名） </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rPr>
              <a:t>/ </a:t>
            </a:r>
            <a:r>
              <a:rPr lang="ja-JP" altLang="en-US" sz="1000">
                <a:solidFill>
                  <a:schemeClr val="tx1">
                    <a:lumMod val="75000"/>
                    <a:lumOff val="25000"/>
                  </a:schemeClr>
                </a:solidFill>
                <a:latin typeface="Meiryo" panose="020B0604030504040204" pitchFamily="34" charset="-128"/>
                <a:ea typeface="Meiryo" panose="020B0604030504040204" pitchFamily="34" charset="-128"/>
              </a:rPr>
              <a:t>代理店様名</a:t>
            </a:r>
            <a:endParaRPr lang="en-US" altLang="ja-JP" sz="1000" dirty="0">
              <a:solidFill>
                <a:schemeClr val="tx1">
                  <a:lumMod val="75000"/>
                  <a:lumOff val="25000"/>
                </a:schemeClr>
              </a:solidFill>
              <a:latin typeface="Meiryo" panose="020B0604030504040204" pitchFamily="34" charset="-128"/>
              <a:ea typeface="Meiryo" panose="020B0604030504040204" pitchFamily="34" charset="-128"/>
            </a:endParaRPr>
          </a:p>
          <a:p>
            <a:endPar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メール本文：</a:t>
            </a:r>
            <a:endParaRPr lang="en-US" altLang="ja-JP" sz="1000" b="1"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メニュー名： ブランドリフトサーベイ</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広告主名</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正式社名</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代理店名：</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商材正式名称：</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訴求内容：</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広告主コーポレートサイト</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URL</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商材公式サイト</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URL</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a:p>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DIGEST Spot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掲載日：</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ブランドリフトサーベイプラン名：ライト</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 </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プレミアム</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いずれかをご記載ください</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調査費用</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ネット</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500,000</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円</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 1,300,000</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円</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前項に合わせていずれかをご記載ください</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納品日：</a:t>
            </a:r>
            <a:r>
              <a:rPr lang="en-US" altLang="ja-JP" sz="1000" dirty="0" err="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yyyy</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/mm/dd(DIGEST Spot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掲載日の翌営業日から数えて</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25</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営業日目の日付をご記載ください</a:t>
            </a: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a:p>
            <a:endParaRPr lang="en-US" altLang="ja-JP" sz="1000" b="0" i="0" dirty="0">
              <a:solidFill>
                <a:schemeClr val="tx1">
                  <a:lumMod val="75000"/>
                  <a:lumOff val="25000"/>
                </a:schemeClr>
              </a:solidFill>
              <a:effectLst/>
              <a:latin typeface="Meiryo" panose="020B0604030504040204" pitchFamily="34" charset="-128"/>
              <a:ea typeface="Meiryo" panose="020B0604030504040204" pitchFamily="34" charset="-128"/>
            </a:endParaRPr>
          </a:p>
          <a:p>
            <a:r>
              <a:rPr lang="en-US" altLang="ja-JP" sz="1000" b="0" i="0" dirty="0">
                <a:solidFill>
                  <a:schemeClr val="tx1">
                    <a:lumMod val="75000"/>
                    <a:lumOff val="25000"/>
                  </a:schemeClr>
                </a:solidFill>
                <a:effectLst/>
                <a:latin typeface="Meiryo" panose="020B0604030504040204" pitchFamily="34" charset="-128"/>
                <a:ea typeface="Meiryo" panose="020B0604030504040204" pitchFamily="34" charset="-128"/>
              </a:rPr>
              <a:t>※</a:t>
            </a:r>
            <a: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t>以下に該当する場合キャンセル料が発生するものとし、発注金額の</a:t>
            </a:r>
            <a:r>
              <a:rPr lang="en-US" altLang="ja-JP" sz="1000" b="0" i="0" dirty="0">
                <a:solidFill>
                  <a:schemeClr val="tx1">
                    <a:lumMod val="75000"/>
                    <a:lumOff val="25000"/>
                  </a:schemeClr>
                </a:solidFill>
                <a:effectLst/>
                <a:latin typeface="Meiryo" panose="020B0604030504040204" pitchFamily="34" charset="-128"/>
                <a:ea typeface="Meiryo" panose="020B0604030504040204" pitchFamily="34" charset="-128"/>
              </a:rPr>
              <a:t>100%</a:t>
            </a:r>
            <a: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t>相当を</a:t>
            </a:r>
            <a:r>
              <a:rPr lang="en" altLang="ja-JP" sz="1000" b="0" i="0" dirty="0">
                <a:solidFill>
                  <a:schemeClr val="tx1">
                    <a:lumMod val="75000"/>
                    <a:lumOff val="25000"/>
                  </a:schemeClr>
                </a:solidFill>
                <a:effectLst/>
                <a:latin typeface="Meiryo" panose="020B0604030504040204" pitchFamily="34" charset="-128"/>
                <a:ea typeface="Meiryo" panose="020B0604030504040204" pitchFamily="34" charset="-128"/>
              </a:rPr>
              <a:t>LINE</a:t>
            </a:r>
            <a: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t>ヤフー社に支払うことに同意します。</a:t>
            </a:r>
            <a:b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br>
            <a: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t>・発注メール送信後に、お客様のご都合でキャンセルを行った場合</a:t>
            </a:r>
            <a:b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br>
            <a: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t>・お客様が</a:t>
            </a:r>
            <a:r>
              <a:rPr lang="en" altLang="ja-JP" sz="1000" b="0" i="0" dirty="0">
                <a:solidFill>
                  <a:schemeClr val="tx1">
                    <a:lumMod val="75000"/>
                    <a:lumOff val="25000"/>
                  </a:schemeClr>
                </a:solidFill>
                <a:effectLst/>
                <a:latin typeface="Meiryo" panose="020B0604030504040204" pitchFamily="34" charset="-128"/>
                <a:ea typeface="Meiryo" panose="020B0604030504040204" pitchFamily="34" charset="-128"/>
              </a:rPr>
              <a:t>LINE</a:t>
            </a:r>
            <a: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t>ヤフー社が指定する日時までに入稿を行わなかった場合</a:t>
            </a:r>
            <a:endPar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9" name="正方形/長方形 8">
            <a:extLst>
              <a:ext uri="{FF2B5EF4-FFF2-40B4-BE49-F238E27FC236}">
                <a16:creationId xmlns:a16="http://schemas.microsoft.com/office/drawing/2014/main" id="{A69373C2-85CE-2524-9535-990BBEC49974}"/>
              </a:ext>
            </a:extLst>
          </p:cNvPr>
          <p:cNvSpPr/>
          <p:nvPr/>
        </p:nvSpPr>
        <p:spPr>
          <a:xfrm>
            <a:off x="604400" y="1654054"/>
            <a:ext cx="11014609" cy="41490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None/>
            </a:pPr>
            <a:r>
              <a:rPr lang="ja-JP" altLang="en-US" sz="1100" b="1">
                <a:solidFill>
                  <a:schemeClr val="bg1"/>
                </a:solidFill>
                <a:latin typeface="Meiryo" panose="020B0604030504040204" pitchFamily="34" charset="-128"/>
                <a:ea typeface="Meiryo" panose="020B0604030504040204" pitchFamily="34" charset="-128"/>
                <a:cs typeface="Meiryo" charset="-128"/>
              </a:rPr>
              <a:t>▼お申し込み依頼フォーマット </a:t>
            </a:r>
            <a:r>
              <a:rPr lang="en-US" altLang="ja-JP" sz="1100" b="1" dirty="0">
                <a:solidFill>
                  <a:schemeClr val="bg1"/>
                </a:solidFill>
                <a:latin typeface="Meiryo" panose="020B0604030504040204" pitchFamily="34" charset="-128"/>
                <a:ea typeface="Meiryo" panose="020B0604030504040204" pitchFamily="34" charset="-128"/>
                <a:cs typeface="Meiryo" charset="-128"/>
              </a:rPr>
              <a:t>(</a:t>
            </a:r>
            <a:r>
              <a:rPr lang="ja-JP" altLang="en-US" sz="1100" b="1">
                <a:solidFill>
                  <a:schemeClr val="bg1"/>
                </a:solidFill>
                <a:latin typeface="Meiryo" panose="020B0604030504040204" pitchFamily="34" charset="-128"/>
                <a:ea typeface="Meiryo" panose="020B0604030504040204" pitchFamily="34" charset="-128"/>
                <a:cs typeface="Meiryo" charset="-128"/>
              </a:rPr>
              <a:t>ブランドリフトサーベイ </a:t>
            </a:r>
            <a:r>
              <a:rPr lang="en-US" altLang="ja-JP" sz="1100" b="1" dirty="0">
                <a:solidFill>
                  <a:schemeClr val="bg1"/>
                </a:solidFill>
                <a:latin typeface="Meiryo" panose="020B0604030504040204" pitchFamily="34" charset="-128"/>
                <a:ea typeface="Meiryo" panose="020B0604030504040204" pitchFamily="34" charset="-128"/>
                <a:cs typeface="Meiryo" charset="-128"/>
              </a:rPr>
              <a:t>)</a:t>
            </a:r>
            <a:endParaRPr lang="ja-JP" altLang="en-US" sz="1100" b="1">
              <a:solidFill>
                <a:schemeClr val="bg1"/>
              </a:solidFill>
              <a:latin typeface="Meiryo" panose="020B0604030504040204" pitchFamily="34" charset="-128"/>
              <a:ea typeface="Meiryo" panose="020B0604030504040204" pitchFamily="34" charset="-128"/>
              <a:cs typeface="Meiryo" charset="-128"/>
            </a:endParaRPr>
          </a:p>
        </p:txBody>
      </p:sp>
    </p:spTree>
    <p:extLst>
      <p:ext uri="{BB962C8B-B14F-4D97-AF65-F5344CB8AC3E}">
        <p14:creationId xmlns:p14="http://schemas.microsoft.com/office/powerpoint/2010/main" val="70702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63E00EA7-D636-4D6E-02F3-D905C42A98ED}"/>
              </a:ext>
            </a:extLst>
          </p:cNvPr>
          <p:cNvSpPr>
            <a:spLocks noGrp="1"/>
          </p:cNvSpPr>
          <p:nvPr>
            <p:ph type="body" sz="quarter" idx="10"/>
          </p:nvPr>
        </p:nvSpPr>
        <p:spPr/>
        <p:txBody>
          <a:bodyPr/>
          <a:lstStyle/>
          <a:p>
            <a:r>
              <a:rPr lang="ja-JP" altLang="en-US" dirty="0"/>
              <a:t>お申し込み方法</a:t>
            </a:r>
          </a:p>
        </p:txBody>
      </p:sp>
      <p:pic>
        <p:nvPicPr>
          <p:cNvPr id="44" name="図プレースホルダー 18" descr="アイコン&#10;&#10;自動的に生成された説明">
            <a:extLst>
              <a:ext uri="{FF2B5EF4-FFF2-40B4-BE49-F238E27FC236}">
                <a16:creationId xmlns:a16="http://schemas.microsoft.com/office/drawing/2014/main" id="{561120E0-911D-3C63-8441-C5B0E2D2263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71C8A0B5-FDE7-7024-83F1-0E0792C3CFE7}"/>
              </a:ext>
            </a:extLst>
          </p:cNvPr>
          <p:cNvSpPr>
            <a:spLocks noGrp="1"/>
          </p:cNvSpPr>
          <p:nvPr>
            <p:ph type="body" sz="quarter" idx="12"/>
          </p:nvPr>
        </p:nvSpPr>
        <p:spPr>
          <a:xfrm>
            <a:off x="595671" y="81412"/>
            <a:ext cx="866756" cy="410840"/>
          </a:xfrm>
        </p:spPr>
        <p:txBody>
          <a:bodyPr/>
          <a:lstStyle/>
          <a:p>
            <a:pPr marL="0" indent="0" algn="l">
              <a:buNone/>
            </a:pPr>
            <a:r>
              <a:rPr lang="ja-JP" altLang="en-US" dirty="0"/>
              <a:t>実施フロー</a:t>
            </a:r>
          </a:p>
        </p:txBody>
      </p:sp>
      <p:sp>
        <p:nvSpPr>
          <p:cNvPr id="3" name="タイトル 2">
            <a:extLst>
              <a:ext uri="{FF2B5EF4-FFF2-40B4-BE49-F238E27FC236}">
                <a16:creationId xmlns:a16="http://schemas.microsoft.com/office/drawing/2014/main" id="{1958CA66-8F94-9B7D-A240-F956F1A557C0}"/>
              </a:ext>
            </a:extLst>
          </p:cNvPr>
          <p:cNvSpPr txBox="1">
            <a:spLocks/>
          </p:cNvSpPr>
          <p:nvPr/>
        </p:nvSpPr>
        <p:spPr>
          <a:xfrm>
            <a:off x="479425" y="1044507"/>
            <a:ext cx="11263396" cy="194895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en-US" altLang="ja-JP" sz="1400" dirty="0">
                <a:solidFill>
                  <a:srgbClr val="0D0D0D"/>
                </a:solidFill>
                <a:latin typeface="メイリオ" panose="020B0604030504040204" pitchFamily="50" charset="-128"/>
                <a:ea typeface="メイリオ" panose="020B0604030504040204" pitchFamily="50" charset="-128"/>
              </a:rPr>
              <a:t>※</a:t>
            </a:r>
            <a:r>
              <a:rPr lang="ja-JP" altLang="en-US" sz="1400" dirty="0">
                <a:solidFill>
                  <a:srgbClr val="0D0D0D"/>
                </a:solidFill>
                <a:latin typeface="メイリオ" panose="020B0604030504040204" pitchFamily="50" charset="-128"/>
                <a:ea typeface="メイリオ" panose="020B0604030504040204" pitchFamily="50" charset="-128"/>
              </a:rPr>
              <a:t>広告主様の代理人となる代理店様によっては、本商品をお申し込みいただけない場合がございますので、</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　お申し込み前に弊社担当営業までお問い合わせください。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以下のフローに沿ってお申し込みの上、</a:t>
            </a:r>
            <a:r>
              <a:rPr lang="ja-JP" altLang="en-US" sz="1400" dirty="0">
                <a:solidFill>
                  <a:srgbClr val="C9002C"/>
                </a:solidFill>
                <a:latin typeface="メイリオ" panose="020B0604030504040204" pitchFamily="50" charset="-128"/>
                <a:ea typeface="メイリオ" panose="020B0604030504040204" pitchFamily="50" charset="-128"/>
              </a:rPr>
              <a:t>クリエイティブ制作委託約款の第</a:t>
            </a:r>
            <a:r>
              <a:rPr lang="en-US" altLang="ja-JP" sz="1400" dirty="0">
                <a:solidFill>
                  <a:srgbClr val="C9002C"/>
                </a:solidFill>
                <a:latin typeface="メイリオ" panose="020B0604030504040204" pitchFamily="50" charset="-128"/>
                <a:ea typeface="メイリオ" panose="020B0604030504040204" pitchFamily="50" charset="-128"/>
              </a:rPr>
              <a:t>9</a:t>
            </a:r>
            <a:r>
              <a:rPr lang="ja-JP" altLang="en-US" sz="1400" dirty="0">
                <a:solidFill>
                  <a:srgbClr val="C9002C"/>
                </a:solidFill>
                <a:latin typeface="メイリオ" panose="020B0604030504040204" pitchFamily="50" charset="-128"/>
                <a:ea typeface="メイリオ" panose="020B0604030504040204" pitchFamily="50" charset="-128"/>
              </a:rPr>
              <a:t>条第</a:t>
            </a:r>
            <a:r>
              <a:rPr lang="en-US" altLang="ja-JP" sz="1400" dirty="0">
                <a:solidFill>
                  <a:srgbClr val="C9002C"/>
                </a:solidFill>
                <a:latin typeface="メイリオ" panose="020B0604030504040204" pitchFamily="50" charset="-128"/>
                <a:ea typeface="メイリオ" panose="020B0604030504040204" pitchFamily="50" charset="-128"/>
              </a:rPr>
              <a:t>1</a:t>
            </a:r>
            <a:r>
              <a:rPr lang="ja-JP" altLang="en-US" sz="1400" dirty="0">
                <a:solidFill>
                  <a:srgbClr val="C9002C"/>
                </a:solidFill>
                <a:latin typeface="メイリオ" panose="020B0604030504040204" pitchFamily="50" charset="-128"/>
                <a:ea typeface="メイリオ" panose="020B0604030504040204" pitchFamily="50" charset="-128"/>
              </a:rPr>
              <a:t>項</a:t>
            </a:r>
            <a:r>
              <a:rPr lang="en-US" altLang="ja-JP" sz="1400" dirty="0">
                <a:solidFill>
                  <a:srgbClr val="C9002C"/>
                </a:solidFill>
                <a:latin typeface="メイリオ" panose="020B0604030504040204" pitchFamily="50" charset="-128"/>
                <a:ea typeface="メイリオ" panose="020B0604030504040204" pitchFamily="50" charset="-128"/>
              </a:rPr>
              <a:t>(2)</a:t>
            </a:r>
            <a:r>
              <a:rPr lang="ja-JP" altLang="en-US" sz="1400" dirty="0">
                <a:solidFill>
                  <a:srgbClr val="C9002C"/>
                </a:solidFill>
                <a:latin typeface="メイリオ" panose="020B0604030504040204" pitchFamily="50" charset="-128"/>
                <a:ea typeface="メイリオ" panose="020B0604030504040204" pitchFamily="50" charset="-128"/>
              </a:rPr>
              <a:t>支払条件</a:t>
            </a:r>
            <a:r>
              <a:rPr lang="en-US" altLang="ja-JP" sz="1400" dirty="0">
                <a:solidFill>
                  <a:srgbClr val="C9002C"/>
                </a:solidFill>
                <a:latin typeface="メイリオ" panose="020B0604030504040204" pitchFamily="50" charset="-128"/>
                <a:ea typeface="メイリオ" panose="020B0604030504040204" pitchFamily="50" charset="-128"/>
              </a:rPr>
              <a:t>2</a:t>
            </a:r>
            <a:r>
              <a:rPr lang="ja-JP" altLang="en-US" sz="1400" dirty="0">
                <a:solidFill>
                  <a:srgbClr val="0D0D0D"/>
                </a:solidFill>
                <a:latin typeface="メイリオ" panose="020B0604030504040204" pitchFamily="50" charset="-128"/>
                <a:ea typeface="メイリオ" panose="020B0604030504040204" pitchFamily="50" charset="-128"/>
              </a:rPr>
              <a:t>に</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したがってお支払いいただきます。また、広告配信のお申し込みが必要な場合、広告配信については別途広告管理ツールにてお申し込み</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いただくこととなりますので、当該広告商品のお申し込み方法をご確認ください。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お申し込みのマニュアル資料「</a:t>
            </a:r>
            <a:r>
              <a:rPr lang="en-US" altLang="ja-JP" sz="1400" dirty="0">
                <a:solidFill>
                  <a:srgbClr val="0D0D0D"/>
                </a:solidFill>
                <a:latin typeface="メイリオ" panose="020B0604030504040204" pitchFamily="50" charset="-128"/>
                <a:ea typeface="メイリオ" panose="020B0604030504040204" pitchFamily="50" charset="-128"/>
                <a:hlinkClick r:id="rId3"/>
              </a:rPr>
              <a:t>LINE Biz Process Manager </a:t>
            </a:r>
            <a:r>
              <a:rPr lang="ja-JP" altLang="en-US" sz="1400" dirty="0">
                <a:solidFill>
                  <a:srgbClr val="0D0D0D"/>
                </a:solidFill>
                <a:latin typeface="メイリオ" panose="020B0604030504040204" pitchFamily="50" charset="-128"/>
                <a:ea typeface="メイリオ" panose="020B0604030504040204" pitchFamily="50" charset="-128"/>
                <a:hlinkClick r:id="rId3"/>
              </a:rPr>
              <a:t>操作マニュアル</a:t>
            </a:r>
            <a:r>
              <a:rPr lang="ja-JP" altLang="en-US" sz="1400" dirty="0">
                <a:solidFill>
                  <a:srgbClr val="0D0D0D"/>
                </a:solidFill>
                <a:latin typeface="メイリオ" panose="020B0604030504040204" pitchFamily="50" charset="-128"/>
                <a:ea typeface="メイリオ" panose="020B0604030504040204" pitchFamily="50" charset="-128"/>
              </a:rPr>
              <a:t>」も併せてご参照ください。</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40" name="正方形/長方形 39">
            <a:extLst>
              <a:ext uri="{FF2B5EF4-FFF2-40B4-BE49-F238E27FC236}">
                <a16:creationId xmlns:a16="http://schemas.microsoft.com/office/drawing/2014/main" id="{767BCD49-6613-033F-D2CF-39AF2A0F16E4}"/>
              </a:ext>
            </a:extLst>
          </p:cNvPr>
          <p:cNvSpPr/>
          <p:nvPr/>
        </p:nvSpPr>
        <p:spPr>
          <a:xfrm>
            <a:off x="623394" y="4852308"/>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41" name="正方形/長方形 40">
            <a:extLst>
              <a:ext uri="{FF2B5EF4-FFF2-40B4-BE49-F238E27FC236}">
                <a16:creationId xmlns:a16="http://schemas.microsoft.com/office/drawing/2014/main" id="{F9BA3625-29AB-D401-6090-E8B425EC86B4}"/>
              </a:ext>
            </a:extLst>
          </p:cNvPr>
          <p:cNvSpPr/>
          <p:nvPr/>
        </p:nvSpPr>
        <p:spPr>
          <a:xfrm>
            <a:off x="623394" y="3589825"/>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nvGrpSpPr>
          <p:cNvPr id="63" name="グループ化 62">
            <a:extLst>
              <a:ext uri="{FF2B5EF4-FFF2-40B4-BE49-F238E27FC236}">
                <a16:creationId xmlns:a16="http://schemas.microsoft.com/office/drawing/2014/main" id="{B5B5BB9B-07F8-F460-B352-0AC7E3548EC7}"/>
              </a:ext>
            </a:extLst>
          </p:cNvPr>
          <p:cNvGrpSpPr/>
          <p:nvPr/>
        </p:nvGrpSpPr>
        <p:grpSpPr>
          <a:xfrm>
            <a:off x="497907" y="4662865"/>
            <a:ext cx="885476" cy="1134053"/>
            <a:chOff x="455043" y="4012565"/>
            <a:chExt cx="885476" cy="1134053"/>
          </a:xfrm>
        </p:grpSpPr>
        <p:sp>
          <p:nvSpPr>
            <p:cNvPr id="64" name="直角三角形 63">
              <a:extLst>
                <a:ext uri="{FF2B5EF4-FFF2-40B4-BE49-F238E27FC236}">
                  <a16:creationId xmlns:a16="http://schemas.microsoft.com/office/drawing/2014/main" id="{DEC67CB5-DCBF-B483-A837-7EE2A0155A76}"/>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5" name="角丸四角形 82">
              <a:extLst>
                <a:ext uri="{FF2B5EF4-FFF2-40B4-BE49-F238E27FC236}">
                  <a16:creationId xmlns:a16="http://schemas.microsoft.com/office/drawing/2014/main" id="{A2AA7401-A0FC-2275-86B8-A05A4F0CA8C9}"/>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ja-JP" altLang="en-US" sz="1200" b="1" kern="0">
                  <a:solidFill>
                    <a:srgbClr val="FFFFFF"/>
                  </a:solidFill>
                  <a:latin typeface="Meiryo" panose="020B0604030504040204" pitchFamily="34" charset="-128"/>
                </a:rPr>
                <a:t>代理店様</a:t>
              </a:r>
              <a:endParaRPr kumimoji="0" lang="ja-JP" altLang="en-US" sz="1200" b="1" kern="0" dirty="0">
                <a:solidFill>
                  <a:srgbClr val="FFFFFF"/>
                </a:solidFill>
                <a:latin typeface="Meiryo" panose="020B0604030504040204" pitchFamily="34" charset="-128"/>
              </a:endParaRPr>
            </a:p>
          </p:txBody>
        </p:sp>
      </p:grpSp>
      <p:sp>
        <p:nvSpPr>
          <p:cNvPr id="67" name="直角三角形 66">
            <a:extLst>
              <a:ext uri="{FF2B5EF4-FFF2-40B4-BE49-F238E27FC236}">
                <a16:creationId xmlns:a16="http://schemas.microsoft.com/office/drawing/2014/main" id="{7B945608-02B2-2BC2-F0E3-84D19FD13933}"/>
              </a:ext>
            </a:extLst>
          </p:cNvPr>
          <p:cNvSpPr>
            <a:spLocks noChangeAspect="1"/>
          </p:cNvSpPr>
          <p:nvPr/>
        </p:nvSpPr>
        <p:spPr>
          <a:xfrm rot="10800000">
            <a:off x="1197343" y="4700303"/>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nvGrpSpPr>
          <p:cNvPr id="43" name="グループ化 42">
            <a:extLst>
              <a:ext uri="{FF2B5EF4-FFF2-40B4-BE49-F238E27FC236}">
                <a16:creationId xmlns:a16="http://schemas.microsoft.com/office/drawing/2014/main" id="{FA3B93B4-F989-713D-D80F-A256DE9479DA}"/>
              </a:ext>
            </a:extLst>
          </p:cNvPr>
          <p:cNvGrpSpPr/>
          <p:nvPr/>
        </p:nvGrpSpPr>
        <p:grpSpPr>
          <a:xfrm>
            <a:off x="497907" y="3402715"/>
            <a:ext cx="885476" cy="1130553"/>
            <a:chOff x="497907" y="3402715"/>
            <a:chExt cx="885476" cy="1130553"/>
          </a:xfrm>
        </p:grpSpPr>
        <p:sp>
          <p:nvSpPr>
            <p:cNvPr id="58" name="角丸四角形 75">
              <a:extLst>
                <a:ext uri="{FF2B5EF4-FFF2-40B4-BE49-F238E27FC236}">
                  <a16:creationId xmlns:a16="http://schemas.microsoft.com/office/drawing/2014/main" id="{ED9B6A5C-C898-7767-578C-642ADCCCD574}"/>
                </a:ext>
              </a:extLst>
            </p:cNvPr>
            <p:cNvSpPr/>
            <p:nvPr/>
          </p:nvSpPr>
          <p:spPr>
            <a:xfrm>
              <a:off x="497907" y="3402715"/>
              <a:ext cx="885476" cy="1036964"/>
            </a:xfrm>
            <a:prstGeom prst="roundRect">
              <a:avLst>
                <a:gd name="adj" fmla="val 2711"/>
              </a:avLst>
            </a:prstGeom>
            <a:solidFill>
              <a:srgbClr val="000048"/>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en-US" altLang="ja-JP" sz="1200" b="1" kern="0" dirty="0">
                  <a:solidFill>
                    <a:srgbClr val="FFFFFF"/>
                  </a:solidFill>
                  <a:latin typeface="Meiryo" panose="020B0604030504040204" pitchFamily="34" charset="-128"/>
                </a:rPr>
                <a:t>LINE</a:t>
              </a:r>
            </a:p>
            <a:p>
              <a:pPr algn="ctr" eaLnBrk="0" fontAlgn="base" hangingPunct="0">
                <a:spcBef>
                  <a:spcPct val="0"/>
                </a:spcBef>
                <a:spcAft>
                  <a:spcPct val="0"/>
                </a:spcAft>
                <a:defRPr/>
              </a:pPr>
              <a:r>
                <a:rPr kumimoji="0" lang="ja-JP" altLang="en-US" sz="1200" b="1" kern="0" dirty="0">
                  <a:solidFill>
                    <a:srgbClr val="FFFFFF"/>
                  </a:solidFill>
                  <a:latin typeface="Meiryo" panose="020B0604030504040204" pitchFamily="34" charset="-128"/>
                </a:rPr>
                <a:t>ヤフー</a:t>
              </a:r>
            </a:p>
          </p:txBody>
        </p:sp>
        <p:sp>
          <p:nvSpPr>
            <p:cNvPr id="59" name="直角三角形 58">
              <a:extLst>
                <a:ext uri="{FF2B5EF4-FFF2-40B4-BE49-F238E27FC236}">
                  <a16:creationId xmlns:a16="http://schemas.microsoft.com/office/drawing/2014/main" id="{5D6355A2-D83D-F00B-C6A1-ED5892902913}"/>
                </a:ext>
              </a:extLst>
            </p:cNvPr>
            <p:cNvSpPr>
              <a:spLocks noChangeAspect="1"/>
            </p:cNvSpPr>
            <p:nvPr/>
          </p:nvSpPr>
          <p:spPr>
            <a:xfrm rot="10800000">
              <a:off x="505706" y="4430162"/>
              <a:ext cx="157590" cy="103106"/>
            </a:xfrm>
            <a:prstGeom prst="rtTriangle">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6" name="直角三角形 65">
              <a:extLst>
                <a:ext uri="{FF2B5EF4-FFF2-40B4-BE49-F238E27FC236}">
                  <a16:creationId xmlns:a16="http://schemas.microsoft.com/office/drawing/2014/main" id="{AB0AD206-8F88-3360-3C37-3BE975F97A65}"/>
                </a:ext>
              </a:extLst>
            </p:cNvPr>
            <p:cNvSpPr>
              <a:spLocks noChangeAspect="1"/>
            </p:cNvSpPr>
            <p:nvPr/>
          </p:nvSpPr>
          <p:spPr>
            <a:xfrm rot="10800000">
              <a:off x="1197343" y="3438736"/>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cxnSp>
          <p:nvCxnSpPr>
            <p:cNvPr id="68" name="直線コネクタ 67">
              <a:extLst>
                <a:ext uri="{FF2B5EF4-FFF2-40B4-BE49-F238E27FC236}">
                  <a16:creationId xmlns:a16="http://schemas.microsoft.com/office/drawing/2014/main" id="{6F39174E-6D93-9A3C-B5DD-8695FECE814C}"/>
                </a:ext>
              </a:extLst>
            </p:cNvPr>
            <p:cNvCxnSpPr/>
            <p:nvPr/>
          </p:nvCxnSpPr>
          <p:spPr>
            <a:xfrm>
              <a:off x="620432" y="4070300"/>
              <a:ext cx="576000" cy="0"/>
            </a:xfrm>
            <a:prstGeom prst="line">
              <a:avLst/>
            </a:prstGeom>
            <a:noFill/>
            <a:ln w="12700" cap="flat" cmpd="sng" algn="ctr">
              <a:solidFill>
                <a:srgbClr val="FFFFFF"/>
              </a:solidFill>
              <a:prstDash val="solid"/>
            </a:ln>
            <a:effectLst/>
          </p:spPr>
        </p:cxnSp>
      </p:grpSp>
      <p:cxnSp>
        <p:nvCxnSpPr>
          <p:cNvPr id="70" name="直線コネクタ 69">
            <a:extLst>
              <a:ext uri="{FF2B5EF4-FFF2-40B4-BE49-F238E27FC236}">
                <a16:creationId xmlns:a16="http://schemas.microsoft.com/office/drawing/2014/main" id="{6B779A67-F21B-140B-9950-52FF7C7A80DD}"/>
              </a:ext>
            </a:extLst>
          </p:cNvPr>
          <p:cNvCxnSpPr/>
          <p:nvPr/>
        </p:nvCxnSpPr>
        <p:spPr>
          <a:xfrm>
            <a:off x="597070" y="5345393"/>
            <a:ext cx="576000" cy="0"/>
          </a:xfrm>
          <a:prstGeom prst="line">
            <a:avLst/>
          </a:prstGeom>
          <a:noFill/>
          <a:ln w="12700" cap="flat" cmpd="sng" algn="ctr">
            <a:solidFill>
              <a:srgbClr val="FFFFFF"/>
            </a:solidFill>
            <a:prstDash val="solid"/>
          </a:ln>
          <a:effectLst/>
        </p:spPr>
      </p:cxnSp>
      <p:sp>
        <p:nvSpPr>
          <p:cNvPr id="5" name="タイトル 2">
            <a:extLst>
              <a:ext uri="{FF2B5EF4-FFF2-40B4-BE49-F238E27FC236}">
                <a16:creationId xmlns:a16="http://schemas.microsoft.com/office/drawing/2014/main" id="{77E3B62C-ADFC-349A-0097-369CD0A23092}"/>
              </a:ext>
            </a:extLst>
          </p:cNvPr>
          <p:cNvSpPr txBox="1">
            <a:spLocks/>
          </p:cNvSpPr>
          <p:nvPr/>
        </p:nvSpPr>
        <p:spPr>
          <a:xfrm>
            <a:off x="9722210" y="3135117"/>
            <a:ext cx="1692771" cy="338554"/>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これ以降のキャンセルは</a:t>
            </a:r>
            <a:endParaRPr kumimoji="1" lang="en-US" altLang="ja-JP"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100" dirty="0">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不可となります</a:t>
            </a:r>
          </a:p>
        </p:txBody>
      </p:sp>
      <p:sp>
        <p:nvSpPr>
          <p:cNvPr id="6" name="ホームベース 58">
            <a:extLst>
              <a:ext uri="{FF2B5EF4-FFF2-40B4-BE49-F238E27FC236}">
                <a16:creationId xmlns:a16="http://schemas.microsoft.com/office/drawing/2014/main" id="{646A006C-C93D-D32C-0C5C-62E153A2D3B5}"/>
              </a:ext>
            </a:extLst>
          </p:cNvPr>
          <p:cNvSpPr/>
          <p:nvPr/>
        </p:nvSpPr>
        <p:spPr>
          <a:xfrm>
            <a:off x="10166540" y="3682882"/>
            <a:ext cx="1509405"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請求書</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発行</a:t>
            </a:r>
          </a:p>
        </p:txBody>
      </p:sp>
      <p:sp>
        <p:nvSpPr>
          <p:cNvPr id="7" name="ホームベース 59">
            <a:extLst>
              <a:ext uri="{FF2B5EF4-FFF2-40B4-BE49-F238E27FC236}">
                <a16:creationId xmlns:a16="http://schemas.microsoft.com/office/drawing/2014/main" id="{55426B05-4629-430B-CC40-5113EF4DCDBC}"/>
              </a:ext>
            </a:extLst>
          </p:cNvPr>
          <p:cNvSpPr/>
          <p:nvPr/>
        </p:nvSpPr>
        <p:spPr>
          <a:xfrm>
            <a:off x="9303767" y="3682882"/>
            <a:ext cx="1311398"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納品</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a:t>
            </a:r>
          </a:p>
        </p:txBody>
      </p:sp>
      <p:sp>
        <p:nvSpPr>
          <p:cNvPr id="8" name="ホームベース 60">
            <a:extLst>
              <a:ext uri="{FF2B5EF4-FFF2-40B4-BE49-F238E27FC236}">
                <a16:creationId xmlns:a16="http://schemas.microsoft.com/office/drawing/2014/main" id="{FBB80BB0-CA63-707D-04EB-8AE755E0248E}"/>
              </a:ext>
            </a:extLst>
          </p:cNvPr>
          <p:cNvSpPr/>
          <p:nvPr/>
        </p:nvSpPr>
        <p:spPr>
          <a:xfrm>
            <a:off x="8316391" y="3682882"/>
            <a:ext cx="1458514"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掲載準備</a:t>
            </a:r>
          </a:p>
        </p:txBody>
      </p:sp>
      <p:sp>
        <p:nvSpPr>
          <p:cNvPr id="9" name="ホームベース 65">
            <a:extLst>
              <a:ext uri="{FF2B5EF4-FFF2-40B4-BE49-F238E27FC236}">
                <a16:creationId xmlns:a16="http://schemas.microsoft.com/office/drawing/2014/main" id="{10875FE0-56EA-D354-F9A4-34E6C473E523}"/>
              </a:ext>
            </a:extLst>
          </p:cNvPr>
          <p:cNvSpPr/>
          <p:nvPr/>
        </p:nvSpPr>
        <p:spPr>
          <a:xfrm>
            <a:off x="10166541" y="4933896"/>
            <a:ext cx="1508012" cy="756000"/>
          </a:xfrm>
          <a:prstGeom prst="homePlate">
            <a:avLst/>
          </a:prstGeom>
          <a:solidFill>
            <a:schemeClr val="accent6">
              <a:lumMod val="50000"/>
            </a:schemeClr>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0" name="ホームベース 66">
            <a:extLst>
              <a:ext uri="{FF2B5EF4-FFF2-40B4-BE49-F238E27FC236}">
                <a16:creationId xmlns:a16="http://schemas.microsoft.com/office/drawing/2014/main" id="{ADF4CABB-5CAB-4757-0266-74037DC29A56}"/>
              </a:ext>
            </a:extLst>
          </p:cNvPr>
          <p:cNvSpPr/>
          <p:nvPr/>
        </p:nvSpPr>
        <p:spPr>
          <a:xfrm>
            <a:off x="8316391" y="4933896"/>
            <a:ext cx="2298773" cy="756000"/>
          </a:xfrm>
          <a:prstGeom prst="homePlate">
            <a:avLst/>
          </a:prstGeom>
          <a:solidFill>
            <a:schemeClr val="accent6">
              <a:lumMod val="50000"/>
            </a:schemeClr>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確認・検収</a:t>
            </a:r>
          </a:p>
        </p:txBody>
      </p:sp>
      <p:sp>
        <p:nvSpPr>
          <p:cNvPr id="11" name="ホームベース 61">
            <a:extLst>
              <a:ext uri="{FF2B5EF4-FFF2-40B4-BE49-F238E27FC236}">
                <a16:creationId xmlns:a16="http://schemas.microsoft.com/office/drawing/2014/main" id="{FF61C777-8EC9-67A0-A7EE-F4C572C8430E}"/>
              </a:ext>
            </a:extLst>
          </p:cNvPr>
          <p:cNvSpPr/>
          <p:nvPr/>
        </p:nvSpPr>
        <p:spPr>
          <a:xfrm>
            <a:off x="7432633" y="3694675"/>
            <a:ext cx="1311398"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発注受領</a:t>
            </a:r>
          </a:p>
        </p:txBody>
      </p:sp>
      <p:sp>
        <p:nvSpPr>
          <p:cNvPr id="13" name="ホームベース 61">
            <a:extLst>
              <a:ext uri="{FF2B5EF4-FFF2-40B4-BE49-F238E27FC236}">
                <a16:creationId xmlns:a16="http://schemas.microsoft.com/office/drawing/2014/main" id="{FF232091-02A7-0387-2E4A-D4C5A3350A2E}"/>
              </a:ext>
            </a:extLst>
          </p:cNvPr>
          <p:cNvSpPr/>
          <p:nvPr/>
        </p:nvSpPr>
        <p:spPr>
          <a:xfrm>
            <a:off x="6499710" y="3694675"/>
            <a:ext cx="1311398"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発注確認</a:t>
            </a:r>
          </a:p>
        </p:txBody>
      </p:sp>
      <p:sp>
        <p:nvSpPr>
          <p:cNvPr id="26" name="ホームベース 61">
            <a:extLst>
              <a:ext uri="{FF2B5EF4-FFF2-40B4-BE49-F238E27FC236}">
                <a16:creationId xmlns:a16="http://schemas.microsoft.com/office/drawing/2014/main" id="{D54B8DBE-A05E-E38E-570F-710C38DEAE01}"/>
              </a:ext>
            </a:extLst>
          </p:cNvPr>
          <p:cNvSpPr/>
          <p:nvPr/>
        </p:nvSpPr>
        <p:spPr>
          <a:xfrm>
            <a:off x="7362832" y="4926034"/>
            <a:ext cx="1381199" cy="763862"/>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360000" tIns="72000" rIns="0" bIns="45720" numCol="1" spcCol="0" rtlCol="0" fromWordArt="0" anchor="ctr" anchorCtr="0" forceAA="0" compatLnSpc="1">
            <a:prstTxWarp prst="textNoShape">
              <a:avLst/>
            </a:prstTxWarp>
            <a:noAutofit/>
          </a:bodyPr>
          <a:lstStyle/>
          <a:p>
            <a:pPr algn="ctr">
              <a:lnSpc>
                <a:spcPct val="120000"/>
              </a:lnSpc>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pPr>
            <a:r>
              <a:rPr kumimoji="0" lang="ja-JP" altLang="en-US" sz="1100" b="1" kern="0" spc="100" dirty="0">
                <a:solidFill>
                  <a:srgbClr val="FFFFFF"/>
                </a:solidFill>
                <a:latin typeface="Meiryo" panose="020B0604030504040204" pitchFamily="34" charset="-128"/>
                <a:ea typeface="Meiryo" panose="020B0604030504040204" pitchFamily="34" charset="-128"/>
              </a:rPr>
              <a:t>発注受領</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pPr>
            <a:r>
              <a:rPr kumimoji="0" lang="ja-JP" altLang="en-US" sz="1100" b="1" kern="0" spc="100" dirty="0">
                <a:solidFill>
                  <a:srgbClr val="FFFFFF"/>
                </a:solidFill>
                <a:latin typeface="Meiryo" panose="020B0604030504040204" pitchFamily="34" charset="-128"/>
                <a:ea typeface="Meiryo" panose="020B0604030504040204" pitchFamily="34" charset="-128"/>
              </a:rPr>
              <a:t>通知受信</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p:txBody>
      </p:sp>
      <p:sp>
        <p:nvSpPr>
          <p:cNvPr id="27" name="ホームベース 68">
            <a:extLst>
              <a:ext uri="{FF2B5EF4-FFF2-40B4-BE49-F238E27FC236}">
                <a16:creationId xmlns:a16="http://schemas.microsoft.com/office/drawing/2014/main" id="{AC1C6045-E61C-5AB6-C020-2EB1938FD88D}"/>
              </a:ext>
            </a:extLst>
          </p:cNvPr>
          <p:cNvSpPr/>
          <p:nvPr/>
        </p:nvSpPr>
        <p:spPr>
          <a:xfrm>
            <a:off x="5510911" y="4933896"/>
            <a:ext cx="2258905"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28" name="ホームベース 67">
            <a:extLst>
              <a:ext uri="{FF2B5EF4-FFF2-40B4-BE49-F238E27FC236}">
                <a16:creationId xmlns:a16="http://schemas.microsoft.com/office/drawing/2014/main" id="{3E1960B9-8D45-2733-B686-90FF77875E96}"/>
              </a:ext>
            </a:extLst>
          </p:cNvPr>
          <p:cNvSpPr/>
          <p:nvPr/>
        </p:nvSpPr>
        <p:spPr>
          <a:xfrm>
            <a:off x="5690251" y="4933896"/>
            <a:ext cx="1183542" cy="756000"/>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a:t>
            </a:r>
          </a:p>
        </p:txBody>
      </p:sp>
      <p:sp>
        <p:nvSpPr>
          <p:cNvPr id="29" name="ホームベース 68">
            <a:extLst>
              <a:ext uri="{FF2B5EF4-FFF2-40B4-BE49-F238E27FC236}">
                <a16:creationId xmlns:a16="http://schemas.microsoft.com/office/drawing/2014/main" id="{0348D5F7-D1DE-BD43-0DEF-8C5DB4C92671}"/>
              </a:ext>
            </a:extLst>
          </p:cNvPr>
          <p:cNvSpPr/>
          <p:nvPr/>
        </p:nvSpPr>
        <p:spPr>
          <a:xfrm>
            <a:off x="4810308" y="4933896"/>
            <a:ext cx="1273413"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0" name="ホームベース 69">
            <a:extLst>
              <a:ext uri="{FF2B5EF4-FFF2-40B4-BE49-F238E27FC236}">
                <a16:creationId xmlns:a16="http://schemas.microsoft.com/office/drawing/2014/main" id="{B583C641-6311-2244-E3D6-38A2DB0262DA}"/>
              </a:ext>
            </a:extLst>
          </p:cNvPr>
          <p:cNvSpPr/>
          <p:nvPr/>
        </p:nvSpPr>
        <p:spPr>
          <a:xfrm>
            <a:off x="2450293" y="4933896"/>
            <a:ext cx="1068986" cy="756000"/>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案件作成</a:t>
            </a:r>
          </a:p>
        </p:txBody>
      </p:sp>
      <p:sp>
        <p:nvSpPr>
          <p:cNvPr id="31" name="タイトル 2">
            <a:extLst>
              <a:ext uri="{FF2B5EF4-FFF2-40B4-BE49-F238E27FC236}">
                <a16:creationId xmlns:a16="http://schemas.microsoft.com/office/drawing/2014/main" id="{27E2C256-D720-3D16-4F75-800C92BBA79B}"/>
              </a:ext>
            </a:extLst>
          </p:cNvPr>
          <p:cNvSpPr txBox="1">
            <a:spLocks/>
          </p:cNvSpPr>
          <p:nvPr/>
        </p:nvSpPr>
        <p:spPr>
          <a:xfrm>
            <a:off x="6083721" y="5875619"/>
            <a:ext cx="2511489" cy="896658"/>
          </a:xfrm>
          <a:prstGeom prst="rect">
            <a:avLst/>
          </a:prstGeom>
          <a:solidFill>
            <a:srgbClr val="FFFFFF"/>
          </a:solidFill>
          <a:ln>
            <a:solidFill>
              <a:schemeClr val="accent6">
                <a:lumMod val="50000"/>
              </a:schemeClr>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以下をセットで確認いただきます</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フォームに記載の申し込み内容</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商品資料</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該当する約款</a:t>
            </a:r>
          </a:p>
        </p:txBody>
      </p:sp>
      <p:cxnSp>
        <p:nvCxnSpPr>
          <p:cNvPr id="32" name="直線コネクタ 31">
            <a:extLst>
              <a:ext uri="{FF2B5EF4-FFF2-40B4-BE49-F238E27FC236}">
                <a16:creationId xmlns:a16="http://schemas.microsoft.com/office/drawing/2014/main" id="{E74188E8-3302-683C-EC7C-829D15A4A3E6}"/>
              </a:ext>
            </a:extLst>
          </p:cNvPr>
          <p:cNvCxnSpPr>
            <a:cxnSpLocks/>
          </p:cNvCxnSpPr>
          <p:nvPr/>
        </p:nvCxnSpPr>
        <p:spPr>
          <a:xfrm>
            <a:off x="6084135" y="5566932"/>
            <a:ext cx="0" cy="519310"/>
          </a:xfrm>
          <a:prstGeom prst="line">
            <a:avLst/>
          </a:prstGeom>
          <a:noFill/>
          <a:ln w="9525" cap="flat" cmpd="sng" algn="ctr">
            <a:solidFill>
              <a:schemeClr val="accent6">
                <a:lumMod val="50000"/>
              </a:schemeClr>
            </a:solidFill>
            <a:prstDash val="solid"/>
          </a:ln>
          <a:effectLst/>
        </p:spPr>
      </p:cxnSp>
      <p:sp>
        <p:nvSpPr>
          <p:cNvPr id="33" name="円/楕円 78">
            <a:extLst>
              <a:ext uri="{FF2B5EF4-FFF2-40B4-BE49-F238E27FC236}">
                <a16:creationId xmlns:a16="http://schemas.microsoft.com/office/drawing/2014/main" id="{5552C3F1-988A-E6F9-AAB0-7324DFD950D0}"/>
              </a:ext>
            </a:extLst>
          </p:cNvPr>
          <p:cNvSpPr>
            <a:spLocks noChangeAspect="1"/>
          </p:cNvSpPr>
          <p:nvPr/>
        </p:nvSpPr>
        <p:spPr>
          <a:xfrm>
            <a:off x="6030135" y="5512932"/>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12" name="ホームベース 63">
            <a:extLst>
              <a:ext uri="{FF2B5EF4-FFF2-40B4-BE49-F238E27FC236}">
                <a16:creationId xmlns:a16="http://schemas.microsoft.com/office/drawing/2014/main" id="{DC0CB459-7684-F1C5-0F1F-5AF42252A5F9}"/>
              </a:ext>
            </a:extLst>
          </p:cNvPr>
          <p:cNvSpPr/>
          <p:nvPr/>
        </p:nvSpPr>
        <p:spPr>
          <a:xfrm>
            <a:off x="4859169" y="3706187"/>
            <a:ext cx="2013729"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4" name="ホームベース 63">
            <a:extLst>
              <a:ext uri="{FF2B5EF4-FFF2-40B4-BE49-F238E27FC236}">
                <a16:creationId xmlns:a16="http://schemas.microsoft.com/office/drawing/2014/main" id="{BE0AE576-1F43-AE63-67DA-BC5AB243876B}"/>
              </a:ext>
            </a:extLst>
          </p:cNvPr>
          <p:cNvSpPr/>
          <p:nvPr/>
        </p:nvSpPr>
        <p:spPr>
          <a:xfrm>
            <a:off x="3641418" y="3698606"/>
            <a:ext cx="2334211"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8" name="ホームベース 61">
            <a:extLst>
              <a:ext uri="{FF2B5EF4-FFF2-40B4-BE49-F238E27FC236}">
                <a16:creationId xmlns:a16="http://schemas.microsoft.com/office/drawing/2014/main" id="{CD52924A-9FC6-A050-FB47-47D1CCA839CB}"/>
              </a:ext>
            </a:extLst>
          </p:cNvPr>
          <p:cNvSpPr/>
          <p:nvPr/>
        </p:nvSpPr>
        <p:spPr>
          <a:xfrm>
            <a:off x="4402244" y="3694675"/>
            <a:ext cx="1685950"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288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発注内容設定</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p:txBody>
      </p:sp>
      <p:sp>
        <p:nvSpPr>
          <p:cNvPr id="15" name="ホームベース 62">
            <a:extLst>
              <a:ext uri="{FF2B5EF4-FFF2-40B4-BE49-F238E27FC236}">
                <a16:creationId xmlns:a16="http://schemas.microsoft.com/office/drawing/2014/main" id="{4FB9C1A2-C340-EF8B-CF6C-7CC167885B08}"/>
              </a:ext>
            </a:extLst>
          </p:cNvPr>
          <p:cNvSpPr/>
          <p:nvPr/>
        </p:nvSpPr>
        <p:spPr>
          <a:xfrm>
            <a:off x="3117338" y="3698670"/>
            <a:ext cx="1685951" cy="756000"/>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288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a:ea typeface="Meiryo"/>
              </a:rPr>
              <a:t>企業商材審査</a:t>
            </a:r>
            <a:endParaRPr lang="ja-JP" altLang="en-US" sz="1100" b="1" kern="0" spc="100" dirty="0">
              <a:solidFill>
                <a:srgbClr val="FFFFFF"/>
              </a:solidFill>
              <a:latin typeface="Meiryo"/>
              <a:ea typeface="Meiryo"/>
            </a:endParaRPr>
          </a:p>
        </p:txBody>
      </p:sp>
      <p:sp>
        <p:nvSpPr>
          <p:cNvPr id="16" name="ホームベース 63">
            <a:extLst>
              <a:ext uri="{FF2B5EF4-FFF2-40B4-BE49-F238E27FC236}">
                <a16:creationId xmlns:a16="http://schemas.microsoft.com/office/drawing/2014/main" id="{77B83633-A099-638E-7E32-298C328BA7C7}"/>
              </a:ext>
            </a:extLst>
          </p:cNvPr>
          <p:cNvSpPr/>
          <p:nvPr/>
        </p:nvSpPr>
        <p:spPr>
          <a:xfrm>
            <a:off x="2117593" y="3682882"/>
            <a:ext cx="1395751"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7" name="ホームベース 64">
            <a:extLst>
              <a:ext uri="{FF2B5EF4-FFF2-40B4-BE49-F238E27FC236}">
                <a16:creationId xmlns:a16="http://schemas.microsoft.com/office/drawing/2014/main" id="{B4824F8F-35D6-3E96-F692-423AAA70AECF}"/>
              </a:ext>
            </a:extLst>
          </p:cNvPr>
          <p:cNvSpPr/>
          <p:nvPr/>
        </p:nvSpPr>
        <p:spPr>
          <a:xfrm>
            <a:off x="1415481" y="3682882"/>
            <a:ext cx="1455916" cy="759600"/>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アカウント発行</a:t>
            </a:r>
            <a:endParaRPr kumimoji="0" lang="en-US" altLang="ja-JP" sz="1100" b="1" kern="0" spc="100">
              <a:solidFill>
                <a:srgbClr val="FFFFFF"/>
              </a:solidFill>
              <a:latin typeface="Meiryo" panose="020B0604030504040204" pitchFamily="34" charset="-128"/>
              <a:ea typeface="Meiryo" panose="020B0604030504040204" pitchFamily="34" charset="-128"/>
            </a:endParaRPr>
          </a:p>
        </p:txBody>
      </p:sp>
      <p:grpSp>
        <p:nvGrpSpPr>
          <p:cNvPr id="35" name="グループ化 34">
            <a:extLst>
              <a:ext uri="{FF2B5EF4-FFF2-40B4-BE49-F238E27FC236}">
                <a16:creationId xmlns:a16="http://schemas.microsoft.com/office/drawing/2014/main" id="{163983A9-3323-93D8-AA88-E07B91E95142}"/>
              </a:ext>
            </a:extLst>
          </p:cNvPr>
          <p:cNvGrpSpPr/>
          <p:nvPr/>
        </p:nvGrpSpPr>
        <p:grpSpPr>
          <a:xfrm>
            <a:off x="1504391" y="3050097"/>
            <a:ext cx="2238838" cy="826344"/>
            <a:chOff x="1617744" y="3050097"/>
            <a:chExt cx="2238838" cy="826344"/>
          </a:xfrm>
        </p:grpSpPr>
        <p:grpSp>
          <p:nvGrpSpPr>
            <p:cNvPr id="22" name="グループ化 21">
              <a:extLst>
                <a:ext uri="{FF2B5EF4-FFF2-40B4-BE49-F238E27FC236}">
                  <a16:creationId xmlns:a16="http://schemas.microsoft.com/office/drawing/2014/main" id="{F6686C4F-EF15-9D3B-E4A3-5205A49F8BC3}"/>
                </a:ext>
              </a:extLst>
            </p:cNvPr>
            <p:cNvGrpSpPr/>
            <p:nvPr/>
          </p:nvGrpSpPr>
          <p:grpSpPr>
            <a:xfrm rot="10800000">
              <a:off x="1617744" y="3303131"/>
              <a:ext cx="110666" cy="573310"/>
              <a:chOff x="3646569" y="6103481"/>
              <a:chExt cx="110666" cy="573310"/>
            </a:xfrm>
          </p:grpSpPr>
          <p:cxnSp>
            <p:nvCxnSpPr>
              <p:cNvPr id="23" name="直線コネクタ 22">
                <a:extLst>
                  <a:ext uri="{FF2B5EF4-FFF2-40B4-BE49-F238E27FC236}">
                    <a16:creationId xmlns:a16="http://schemas.microsoft.com/office/drawing/2014/main" id="{205506F3-1CA6-E6F8-AF4B-CDC99A1FA11C}"/>
                  </a:ext>
                </a:extLst>
              </p:cNvPr>
              <p:cNvCxnSpPr>
                <a:cxnSpLocks/>
              </p:cNvCxnSpPr>
              <p:nvPr/>
            </p:nvCxnSpPr>
            <p:spPr>
              <a:xfrm>
                <a:off x="3700570" y="6157481"/>
                <a:ext cx="0" cy="519310"/>
              </a:xfrm>
              <a:prstGeom prst="line">
                <a:avLst/>
              </a:prstGeom>
              <a:noFill/>
              <a:ln w="9525" cap="flat" cmpd="sng" algn="ctr">
                <a:solidFill>
                  <a:schemeClr val="accent6">
                    <a:lumMod val="50000"/>
                  </a:schemeClr>
                </a:solidFill>
                <a:prstDash val="solid"/>
              </a:ln>
              <a:effectLst/>
            </p:spPr>
          </p:cxnSp>
          <p:sp>
            <p:nvSpPr>
              <p:cNvPr id="24" name="円/楕円 78">
                <a:extLst>
                  <a:ext uri="{FF2B5EF4-FFF2-40B4-BE49-F238E27FC236}">
                    <a16:creationId xmlns:a16="http://schemas.microsoft.com/office/drawing/2014/main" id="{E0E81C56-D10D-10D3-FF08-490134D4B19D}"/>
                  </a:ext>
                </a:extLst>
              </p:cNvPr>
              <p:cNvSpPr>
                <a:spLocks noChangeAspect="1"/>
              </p:cNvSpPr>
              <p:nvPr/>
            </p:nvSpPr>
            <p:spPr>
              <a:xfrm>
                <a:off x="3646569" y="6103481"/>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sp>
          <p:nvSpPr>
            <p:cNvPr id="25" name="テキスト ボックス 24">
              <a:extLst>
                <a:ext uri="{FF2B5EF4-FFF2-40B4-BE49-F238E27FC236}">
                  <a16:creationId xmlns:a16="http://schemas.microsoft.com/office/drawing/2014/main" id="{19BB691E-807B-D543-4BFB-7F4811F271BC}"/>
                </a:ext>
              </a:extLst>
            </p:cNvPr>
            <p:cNvSpPr txBox="1"/>
            <p:nvPr/>
          </p:nvSpPr>
          <p:spPr>
            <a:xfrm>
              <a:off x="1681593" y="3050097"/>
              <a:ext cx="2174989" cy="430887"/>
            </a:xfrm>
            <a:prstGeom prst="rect">
              <a:avLst/>
            </a:prstGeom>
            <a:noFill/>
            <a:ln>
              <a:solidFill>
                <a:schemeClr val="accent6">
                  <a:lumMod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ltLang="ja-JP" sz="1100" dirty="0">
                  <a:latin typeface="メイリオ"/>
                  <a:ea typeface="メイリオ"/>
                  <a:cs typeface="Calibri"/>
                </a:rPr>
                <a:t>LINE Biz Process Manager</a:t>
              </a:r>
              <a:r>
                <a:rPr lang="ja-JP" altLang="en-US" sz="1100" dirty="0">
                  <a:latin typeface="メイリオ"/>
                  <a:ea typeface="メイリオ"/>
                  <a:cs typeface="Calibri"/>
                </a:rPr>
                <a:t>の</a:t>
              </a:r>
              <a:endParaRPr lang="en-US" altLang="ja-JP" sz="1100" dirty="0">
                <a:latin typeface="メイリオ"/>
                <a:ea typeface="メイリオ"/>
                <a:cs typeface="Calibri"/>
              </a:endParaRPr>
            </a:p>
            <a:p>
              <a:pPr algn="l"/>
              <a:r>
                <a:rPr lang="ja-JP" altLang="en-US" sz="1100" dirty="0">
                  <a:latin typeface="メイリオ"/>
                  <a:ea typeface="メイリオ"/>
                  <a:cs typeface="Calibri"/>
                </a:rPr>
                <a:t>アカウントをお持ちでない場合</a:t>
              </a:r>
              <a:endParaRPr lang="ja-JP" altLang="en-US" sz="1100" dirty="0">
                <a:latin typeface="メイリオ"/>
                <a:ea typeface="メイリオ"/>
              </a:endParaRPr>
            </a:p>
          </p:txBody>
        </p:sp>
      </p:grpSp>
      <p:cxnSp>
        <p:nvCxnSpPr>
          <p:cNvPr id="18" name="直線コネクタ 17">
            <a:extLst>
              <a:ext uri="{FF2B5EF4-FFF2-40B4-BE49-F238E27FC236}">
                <a16:creationId xmlns:a16="http://schemas.microsoft.com/office/drawing/2014/main" id="{63B2ACBF-9964-16AF-D04A-85FE3FA2D96D}"/>
              </a:ext>
            </a:extLst>
          </p:cNvPr>
          <p:cNvCxnSpPr>
            <a:cxnSpLocks/>
          </p:cNvCxnSpPr>
          <p:nvPr/>
        </p:nvCxnSpPr>
        <p:spPr>
          <a:xfrm>
            <a:off x="8708026" y="3473845"/>
            <a:ext cx="0" cy="2321906"/>
          </a:xfrm>
          <a:prstGeom prst="line">
            <a:avLst/>
          </a:prstGeom>
          <a:noFill/>
          <a:ln w="34925" cap="flat" cmpd="sng" algn="ctr">
            <a:solidFill>
              <a:schemeClr val="accent1"/>
            </a:solidFill>
            <a:prstDash val="sysDot"/>
          </a:ln>
          <a:effectLst>
            <a:glow rad="38651">
              <a:srgbClr val="FFFFFF"/>
            </a:glow>
          </a:effectLst>
        </p:spPr>
      </p:cxnSp>
      <p:grpSp>
        <p:nvGrpSpPr>
          <p:cNvPr id="36" name="グループ化 35">
            <a:extLst>
              <a:ext uri="{FF2B5EF4-FFF2-40B4-BE49-F238E27FC236}">
                <a16:creationId xmlns:a16="http://schemas.microsoft.com/office/drawing/2014/main" id="{19A308AC-0945-D581-18E8-485CB375B0E0}"/>
              </a:ext>
            </a:extLst>
          </p:cNvPr>
          <p:cNvGrpSpPr/>
          <p:nvPr/>
        </p:nvGrpSpPr>
        <p:grpSpPr>
          <a:xfrm rot="10800000">
            <a:off x="4868647" y="3303131"/>
            <a:ext cx="110666" cy="573310"/>
            <a:chOff x="3646569" y="6103481"/>
            <a:chExt cx="110666" cy="573310"/>
          </a:xfrm>
        </p:grpSpPr>
        <p:cxnSp>
          <p:nvCxnSpPr>
            <p:cNvPr id="39" name="直線コネクタ 38">
              <a:extLst>
                <a:ext uri="{FF2B5EF4-FFF2-40B4-BE49-F238E27FC236}">
                  <a16:creationId xmlns:a16="http://schemas.microsoft.com/office/drawing/2014/main" id="{C5F95645-B394-28E9-395A-8C58BBC0EEC7}"/>
                </a:ext>
              </a:extLst>
            </p:cNvPr>
            <p:cNvCxnSpPr>
              <a:cxnSpLocks/>
            </p:cNvCxnSpPr>
            <p:nvPr/>
          </p:nvCxnSpPr>
          <p:spPr>
            <a:xfrm>
              <a:off x="3700570" y="6157481"/>
              <a:ext cx="0" cy="519310"/>
            </a:xfrm>
            <a:prstGeom prst="line">
              <a:avLst/>
            </a:prstGeom>
            <a:noFill/>
            <a:ln w="9525" cap="flat" cmpd="sng" algn="ctr">
              <a:solidFill>
                <a:schemeClr val="accent6">
                  <a:lumMod val="50000"/>
                </a:schemeClr>
              </a:solidFill>
              <a:prstDash val="solid"/>
            </a:ln>
            <a:effectLst/>
          </p:spPr>
        </p:cxnSp>
        <p:sp>
          <p:nvSpPr>
            <p:cNvPr id="42" name="円/楕円 78">
              <a:extLst>
                <a:ext uri="{FF2B5EF4-FFF2-40B4-BE49-F238E27FC236}">
                  <a16:creationId xmlns:a16="http://schemas.microsoft.com/office/drawing/2014/main" id="{D36B9CDF-74B4-E336-2185-392E6B3ADA05}"/>
                </a:ext>
              </a:extLst>
            </p:cNvPr>
            <p:cNvSpPr>
              <a:spLocks noChangeAspect="1"/>
            </p:cNvSpPr>
            <p:nvPr/>
          </p:nvSpPr>
          <p:spPr>
            <a:xfrm>
              <a:off x="3646569" y="6103481"/>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sp>
        <p:nvSpPr>
          <p:cNvPr id="37" name="テキスト ボックス 36">
            <a:extLst>
              <a:ext uri="{FF2B5EF4-FFF2-40B4-BE49-F238E27FC236}">
                <a16:creationId xmlns:a16="http://schemas.microsoft.com/office/drawing/2014/main" id="{894F72DC-B035-5043-3270-62414DE0FA78}"/>
              </a:ext>
            </a:extLst>
          </p:cNvPr>
          <p:cNvSpPr txBox="1"/>
          <p:nvPr/>
        </p:nvSpPr>
        <p:spPr>
          <a:xfrm>
            <a:off x="4923979" y="2950249"/>
            <a:ext cx="2598611" cy="569387"/>
          </a:xfrm>
          <a:prstGeom prst="rect">
            <a:avLst/>
          </a:prstGeom>
          <a:noFill/>
          <a:ln>
            <a:solidFill>
              <a:schemeClr val="accent6">
                <a:lumMod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ja-JP" altLang="en-US" sz="1100" dirty="0">
                <a:latin typeface="メイリオ"/>
                <a:ea typeface="メイリオ"/>
                <a:cs typeface="Calibri"/>
              </a:rPr>
              <a:t>スペシャル商品のみ</a:t>
            </a:r>
            <a:endParaRPr lang="en-US" altLang="ja-JP" sz="1100" dirty="0">
              <a:latin typeface="メイリオ"/>
              <a:ea typeface="メイリオ"/>
              <a:cs typeface="Calibri"/>
            </a:endParaRPr>
          </a:p>
          <a:p>
            <a:pPr algn="l"/>
            <a:r>
              <a:rPr lang="en-US" altLang="ja-JP" sz="1000" dirty="0">
                <a:latin typeface="メイリオ"/>
                <a:ea typeface="メイリオ"/>
                <a:cs typeface="Calibri"/>
              </a:rPr>
              <a:t>※</a:t>
            </a:r>
            <a:r>
              <a:rPr lang="ja-JP" altLang="en-US" sz="1000" dirty="0">
                <a:latin typeface="メイリオ"/>
                <a:ea typeface="メイリオ"/>
                <a:cs typeface="Calibri"/>
              </a:rPr>
              <a:t>レギュラー商品は企業商材審査通過後</a:t>
            </a:r>
            <a:endParaRPr lang="en-US" altLang="ja-JP" sz="1000" dirty="0">
              <a:latin typeface="メイリオ"/>
              <a:ea typeface="メイリオ"/>
              <a:cs typeface="Calibri"/>
            </a:endParaRPr>
          </a:p>
          <a:p>
            <a:pPr algn="l"/>
            <a:r>
              <a:rPr lang="ja-JP" altLang="en-US" sz="1000" dirty="0">
                <a:latin typeface="メイリオ"/>
                <a:ea typeface="メイリオ"/>
                <a:cs typeface="Calibri"/>
              </a:rPr>
              <a:t>　そのまま発注いただけます</a:t>
            </a:r>
            <a:endParaRPr lang="en-US" altLang="ja-JP" sz="1000" dirty="0">
              <a:latin typeface="メイリオ"/>
              <a:ea typeface="メイリオ"/>
              <a:cs typeface="Calibri"/>
            </a:endParaRPr>
          </a:p>
        </p:txBody>
      </p:sp>
      <p:sp>
        <p:nvSpPr>
          <p:cNvPr id="46" name="タイトル 2">
            <a:extLst>
              <a:ext uri="{FF2B5EF4-FFF2-40B4-BE49-F238E27FC236}">
                <a16:creationId xmlns:a16="http://schemas.microsoft.com/office/drawing/2014/main" id="{E0D072E8-F451-A52D-1B02-01B6FC2ABE83}"/>
              </a:ext>
            </a:extLst>
          </p:cNvPr>
          <p:cNvSpPr txBox="1">
            <a:spLocks/>
          </p:cNvSpPr>
          <p:nvPr/>
        </p:nvSpPr>
        <p:spPr>
          <a:xfrm>
            <a:off x="8720516" y="5875619"/>
            <a:ext cx="2765097" cy="896658"/>
          </a:xfrm>
          <a:prstGeom prst="rect">
            <a:avLst/>
          </a:prstGeom>
          <a:solidFill>
            <a:srgbClr val="FFFFFF"/>
          </a:solidFill>
          <a:ln>
            <a:solidFill>
              <a:schemeClr val="accent6">
                <a:lumMod val="50000"/>
              </a:schemeClr>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請求書はメール送付での発行と</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lang="ja-JP" altLang="en-US" sz="1100" dirty="0">
                <a:solidFill>
                  <a:srgbClr val="0D0D0D"/>
                </a:solidFill>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なります</a:t>
            </a: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制作・掲載費が広告料金に内包</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lang="ja-JP" altLang="en-US" sz="1100" dirty="0">
                <a:solidFill>
                  <a:srgbClr val="0D0D0D"/>
                </a:solidFill>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される場合は請求書発行はありません</a:t>
            </a:r>
          </a:p>
        </p:txBody>
      </p:sp>
      <p:cxnSp>
        <p:nvCxnSpPr>
          <p:cNvPr id="47" name="直線コネクタ 46">
            <a:extLst>
              <a:ext uri="{FF2B5EF4-FFF2-40B4-BE49-F238E27FC236}">
                <a16:creationId xmlns:a16="http://schemas.microsoft.com/office/drawing/2014/main" id="{7FA89ED0-07BF-473E-CFF0-851430308ED0}"/>
              </a:ext>
            </a:extLst>
          </p:cNvPr>
          <p:cNvCxnSpPr>
            <a:cxnSpLocks/>
          </p:cNvCxnSpPr>
          <p:nvPr/>
        </p:nvCxnSpPr>
        <p:spPr>
          <a:xfrm>
            <a:off x="11485706" y="4084187"/>
            <a:ext cx="0" cy="2002055"/>
          </a:xfrm>
          <a:prstGeom prst="line">
            <a:avLst/>
          </a:prstGeom>
          <a:noFill/>
          <a:ln w="9525" cap="flat" cmpd="sng" algn="ctr">
            <a:solidFill>
              <a:schemeClr val="accent6">
                <a:lumMod val="50000"/>
              </a:schemeClr>
            </a:solidFill>
            <a:prstDash val="solid"/>
          </a:ln>
          <a:effectLst/>
        </p:spPr>
      </p:cxnSp>
      <p:sp>
        <p:nvSpPr>
          <p:cNvPr id="48" name="円/楕円 78">
            <a:extLst>
              <a:ext uri="{FF2B5EF4-FFF2-40B4-BE49-F238E27FC236}">
                <a16:creationId xmlns:a16="http://schemas.microsoft.com/office/drawing/2014/main" id="{4CC421E4-A3E8-58F2-5D00-A533501495F8}"/>
              </a:ext>
            </a:extLst>
          </p:cNvPr>
          <p:cNvSpPr>
            <a:spLocks noChangeAspect="1"/>
          </p:cNvSpPr>
          <p:nvPr/>
        </p:nvSpPr>
        <p:spPr>
          <a:xfrm>
            <a:off x="11431706" y="5295748"/>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49" name="円/楕円 78">
            <a:extLst>
              <a:ext uri="{FF2B5EF4-FFF2-40B4-BE49-F238E27FC236}">
                <a16:creationId xmlns:a16="http://schemas.microsoft.com/office/drawing/2014/main" id="{C18E30ED-5397-DC85-6E83-169C01AB3859}"/>
              </a:ext>
            </a:extLst>
          </p:cNvPr>
          <p:cNvSpPr>
            <a:spLocks noChangeAspect="1"/>
          </p:cNvSpPr>
          <p:nvPr/>
        </p:nvSpPr>
        <p:spPr>
          <a:xfrm>
            <a:off x="11431706" y="4022670"/>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nvGrpSpPr>
          <p:cNvPr id="19" name="グループ化 18">
            <a:extLst>
              <a:ext uri="{FF2B5EF4-FFF2-40B4-BE49-F238E27FC236}">
                <a16:creationId xmlns:a16="http://schemas.microsoft.com/office/drawing/2014/main" id="{61C0B8DE-62AF-B762-A773-0D8F1D8739CF}"/>
              </a:ext>
            </a:extLst>
          </p:cNvPr>
          <p:cNvGrpSpPr/>
          <p:nvPr/>
        </p:nvGrpSpPr>
        <p:grpSpPr>
          <a:xfrm>
            <a:off x="7769816" y="3031165"/>
            <a:ext cx="1876415" cy="469804"/>
            <a:chOff x="6757793" y="2283586"/>
            <a:chExt cx="1876415" cy="469804"/>
          </a:xfrm>
        </p:grpSpPr>
        <p:sp>
          <p:nvSpPr>
            <p:cNvPr id="20" name="テキスト ボックス 19">
              <a:extLst>
                <a:ext uri="{FF2B5EF4-FFF2-40B4-BE49-F238E27FC236}">
                  <a16:creationId xmlns:a16="http://schemas.microsoft.com/office/drawing/2014/main" id="{4AD22119-6C4B-43C4-FB1B-C964C984C2B3}"/>
                </a:ext>
              </a:extLst>
            </p:cNvPr>
            <p:cNvSpPr txBox="1"/>
            <p:nvPr/>
          </p:nvSpPr>
          <p:spPr>
            <a:xfrm>
              <a:off x="6757793" y="2285390"/>
              <a:ext cx="1876415" cy="468000"/>
            </a:xfrm>
            <a:prstGeom prst="roundRect">
              <a:avLst>
                <a:gd name="adj" fmla="val 50000"/>
              </a:avLst>
            </a:prstGeom>
            <a:solidFill>
              <a:srgbClr val="FFFFFF"/>
            </a:solidFill>
            <a:ln w="25400">
              <a:solidFill>
                <a:srgbClr val="000048"/>
              </a:solidFill>
            </a:ln>
          </p:spPr>
          <p:txBody>
            <a:bodyPr wrap="square" lIns="576000" tIns="72000" bIns="0" rtlCol="0" anchor="ctr">
              <a:noAutofit/>
            </a:bodyPr>
            <a:lstStyle/>
            <a:p>
              <a:pPr>
                <a:defRPr/>
              </a:pPr>
              <a:r>
                <a:rPr kumimoji="0" lang="ja-JP" altLang="en-US" sz="1600" b="1" kern="0">
                  <a:solidFill>
                    <a:srgbClr val="000048"/>
                  </a:solidFill>
                  <a:latin typeface="Meiryo" panose="020B0604030504040204" pitchFamily="34" charset="-128"/>
                  <a:ea typeface="Meiryo" panose="020B0604030504040204" pitchFamily="34" charset="-128"/>
                </a:rPr>
                <a:t>契約成立</a:t>
              </a:r>
            </a:p>
          </p:txBody>
        </p:sp>
        <p:pic>
          <p:nvPicPr>
            <p:cNvPr id="21" name="グラフィックス 20" descr="バッジ: チェックマーク 1 単色塗りつぶし">
              <a:extLst>
                <a:ext uri="{FF2B5EF4-FFF2-40B4-BE49-F238E27FC236}">
                  <a16:creationId xmlns:a16="http://schemas.microsoft.com/office/drawing/2014/main" id="{1D49CAFB-69E2-7AF8-623A-2EE74AD7129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7793" y="2283586"/>
              <a:ext cx="469037" cy="469037"/>
            </a:xfrm>
            <a:prstGeom prst="rect">
              <a:avLst/>
            </a:prstGeom>
          </p:spPr>
        </p:pic>
      </p:grpSp>
    </p:spTree>
    <p:extLst>
      <p:ext uri="{BB962C8B-B14F-4D97-AF65-F5344CB8AC3E}">
        <p14:creationId xmlns:p14="http://schemas.microsoft.com/office/powerpoint/2010/main" val="35817205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E0E114-D296-3A40-37EB-727A01968DB3}"/>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13C7E485-9F43-C473-3ADF-1267F2734560}"/>
              </a:ext>
            </a:extLst>
          </p:cNvPr>
          <p:cNvSpPr>
            <a:spLocks noGrp="1"/>
          </p:cNvSpPr>
          <p:nvPr>
            <p:ph type="body" sz="quarter" idx="10"/>
          </p:nvPr>
        </p:nvSpPr>
        <p:spPr/>
        <p:txBody>
          <a:bodyPr/>
          <a:lstStyle/>
          <a:p>
            <a:r>
              <a:rPr lang="ja-JP" altLang="en-US" dirty="0"/>
              <a:t>お申し込み方法</a:t>
            </a:r>
          </a:p>
        </p:txBody>
      </p:sp>
      <p:pic>
        <p:nvPicPr>
          <p:cNvPr id="44" name="図プレースホルダー 18" descr="アイコン&#10;&#10;自動的に生成された説明">
            <a:extLst>
              <a:ext uri="{FF2B5EF4-FFF2-40B4-BE49-F238E27FC236}">
                <a16:creationId xmlns:a16="http://schemas.microsoft.com/office/drawing/2014/main" id="{81A29C7C-ECAF-98D4-1F02-2F3A20A02F6C}"/>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999610A1-830E-80D8-4E12-953D9133882D}"/>
              </a:ext>
            </a:extLst>
          </p:cNvPr>
          <p:cNvSpPr>
            <a:spLocks noGrp="1"/>
          </p:cNvSpPr>
          <p:nvPr>
            <p:ph type="body" sz="quarter" idx="12"/>
          </p:nvPr>
        </p:nvSpPr>
        <p:spPr>
          <a:xfrm>
            <a:off x="595671" y="81412"/>
            <a:ext cx="866756" cy="410840"/>
          </a:xfrm>
        </p:spPr>
        <p:txBody>
          <a:bodyPr/>
          <a:lstStyle/>
          <a:p>
            <a:pPr marL="0" indent="0" algn="l">
              <a:buNone/>
            </a:pPr>
            <a:r>
              <a:rPr lang="ja-JP" altLang="en-US" dirty="0"/>
              <a:t>実施フロー</a:t>
            </a:r>
          </a:p>
        </p:txBody>
      </p:sp>
      <p:sp>
        <p:nvSpPr>
          <p:cNvPr id="2" name="タイトル 2">
            <a:extLst>
              <a:ext uri="{FF2B5EF4-FFF2-40B4-BE49-F238E27FC236}">
                <a16:creationId xmlns:a16="http://schemas.microsoft.com/office/drawing/2014/main" id="{A738BDDC-362F-8E10-5C89-07989E318103}"/>
              </a:ext>
            </a:extLst>
          </p:cNvPr>
          <p:cNvSpPr txBox="1">
            <a:spLocks/>
          </p:cNvSpPr>
          <p:nvPr/>
        </p:nvSpPr>
        <p:spPr>
          <a:xfrm>
            <a:off x="479425" y="1044507"/>
            <a:ext cx="11263396" cy="708879"/>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お申し込みは、</a:t>
            </a:r>
            <a:r>
              <a:rPr lang="en-US" altLang="ja-JP" sz="1400" dirty="0">
                <a:solidFill>
                  <a:srgbClr val="0D0D0D"/>
                </a:solidFill>
                <a:latin typeface="メイリオ" panose="020B0604030504040204" pitchFamily="50" charset="-128"/>
                <a:ea typeface="メイリオ" panose="020B0604030504040204" pitchFamily="50" charset="-128"/>
              </a:rPr>
              <a:t>LINE Biz Process Manager</a:t>
            </a:r>
            <a:r>
              <a:rPr lang="ja-JP" altLang="en-US" sz="1400" dirty="0">
                <a:solidFill>
                  <a:srgbClr val="0D0D0D"/>
                </a:solidFill>
                <a:latin typeface="メイリオ" panose="020B0604030504040204" pitchFamily="50" charset="-128"/>
                <a:ea typeface="メイリオ" panose="020B0604030504040204" pitchFamily="50" charset="-128"/>
              </a:rPr>
              <a:t>（</a:t>
            </a:r>
            <a:r>
              <a:rPr lang="en-US" altLang="ja-JP" sz="1400" dirty="0">
                <a:solidFill>
                  <a:srgbClr val="0D0D0D"/>
                </a:solidFill>
                <a:latin typeface="メイリオ" panose="020B0604030504040204" pitchFamily="50" charset="-128"/>
                <a:ea typeface="メイリオ" panose="020B0604030504040204" pitchFamily="50" charset="-128"/>
              </a:rPr>
              <a:t>LBPM</a:t>
            </a:r>
            <a:r>
              <a:rPr lang="ja-JP" altLang="en-US" sz="1400" dirty="0">
                <a:solidFill>
                  <a:srgbClr val="0D0D0D"/>
                </a:solidFill>
                <a:latin typeface="メイリオ" panose="020B0604030504040204" pitchFamily="50" charset="-128"/>
                <a:ea typeface="メイリオ" panose="020B0604030504040204" pitchFamily="50" charset="-128"/>
              </a:rPr>
              <a:t>）より行ってください。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en-US" altLang="ja-JP" sz="1400" dirty="0">
                <a:solidFill>
                  <a:srgbClr val="0D0D0D"/>
                </a:solidFill>
                <a:latin typeface="メイリオ" panose="020B0604030504040204" pitchFamily="50" charset="-128"/>
                <a:ea typeface="メイリオ" panose="020B0604030504040204" pitchFamily="50" charset="-128"/>
              </a:rPr>
              <a:t>LBPM</a:t>
            </a:r>
            <a:r>
              <a:rPr lang="ja-JP" altLang="en-US" sz="1400" dirty="0">
                <a:solidFill>
                  <a:srgbClr val="0D0D0D"/>
                </a:solidFill>
                <a:latin typeface="メイリオ" panose="020B0604030504040204" pitchFamily="50" charset="-128"/>
                <a:ea typeface="メイリオ" panose="020B0604030504040204" pitchFamily="50" charset="-128"/>
              </a:rPr>
              <a:t>でのお申し込みは以下の手順で進行し、「発注受領」ステータス到達時点で契約成立となります。</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74" name="正方形/長方形 73">
            <a:extLst>
              <a:ext uri="{FF2B5EF4-FFF2-40B4-BE49-F238E27FC236}">
                <a16:creationId xmlns:a16="http://schemas.microsoft.com/office/drawing/2014/main" id="{646EE083-FA72-BA2E-E7B4-5A8CEDBBF08A}"/>
              </a:ext>
            </a:extLst>
          </p:cNvPr>
          <p:cNvSpPr/>
          <p:nvPr/>
        </p:nvSpPr>
        <p:spPr>
          <a:xfrm>
            <a:off x="479425" y="1753386"/>
            <a:ext cx="1152000" cy="1357458"/>
          </a:xfrm>
          <a:prstGeom prst="rect">
            <a:avLst/>
          </a:prstGeom>
          <a:solidFill>
            <a:srgbClr val="000048"/>
          </a:solidFill>
          <a:ln w="28575" cap="flat" cmpd="sng" algn="ctr">
            <a:solidFill>
              <a:srgbClr val="000048"/>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案件作成</a:t>
            </a:r>
          </a:p>
        </p:txBody>
      </p:sp>
      <p:sp>
        <p:nvSpPr>
          <p:cNvPr id="75" name="正方形/長方形 74">
            <a:extLst>
              <a:ext uri="{FF2B5EF4-FFF2-40B4-BE49-F238E27FC236}">
                <a16:creationId xmlns:a16="http://schemas.microsoft.com/office/drawing/2014/main" id="{7BBD4FFE-621D-62B5-4DEF-24050D671C21}"/>
              </a:ext>
            </a:extLst>
          </p:cNvPr>
          <p:cNvSpPr/>
          <p:nvPr/>
        </p:nvSpPr>
        <p:spPr>
          <a:xfrm>
            <a:off x="479425" y="3361621"/>
            <a:ext cx="1152000" cy="862020"/>
          </a:xfrm>
          <a:prstGeom prst="rect">
            <a:avLst/>
          </a:prstGeom>
          <a:solidFill>
            <a:schemeClr val="bg1"/>
          </a:solidFill>
          <a:ln w="28575" cap="flat" cmpd="sng" algn="ctr">
            <a:solidFill>
              <a:srgbClr val="000048"/>
            </a:solidFill>
            <a:prstDash val="solid"/>
            <a:miter lim="800000"/>
          </a:ln>
          <a:effectLst/>
        </p:spPr>
        <p:txBody>
          <a:bodyPr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40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rPr>
              <a:t>企業・商材</a:t>
            </a:r>
            <a:endParaRPr kumimoji="0" lang="en-US" altLang="ja-JP" sz="1400" b="1" kern="0" dirty="0">
              <a:solidFill>
                <a:srgbClr val="000048"/>
              </a:solidFill>
              <a:latin typeface="Calibri" panose="020F0502020204030204"/>
              <a:ea typeface="メイリオ" panose="020B0604030504040204" pitchFamily="50" charset="-128"/>
            </a:endParaRPr>
          </a:p>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40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rPr>
              <a:t>審査</a:t>
            </a:r>
          </a:p>
        </p:txBody>
      </p:sp>
      <p:sp>
        <p:nvSpPr>
          <p:cNvPr id="76" name="正方形/長方形 75">
            <a:extLst>
              <a:ext uri="{FF2B5EF4-FFF2-40B4-BE49-F238E27FC236}">
                <a16:creationId xmlns:a16="http://schemas.microsoft.com/office/drawing/2014/main" id="{A3E7DDC8-038E-C0AB-CE6E-7F7F5175904E}"/>
              </a:ext>
            </a:extLst>
          </p:cNvPr>
          <p:cNvSpPr/>
          <p:nvPr/>
        </p:nvSpPr>
        <p:spPr>
          <a:xfrm>
            <a:off x="479425" y="4749990"/>
            <a:ext cx="1152000" cy="1152000"/>
          </a:xfrm>
          <a:prstGeom prst="rect">
            <a:avLst/>
          </a:prstGeom>
          <a:solidFill>
            <a:srgbClr val="000048"/>
          </a:solidFill>
          <a:ln w="28575" cap="flat" cmpd="sng" algn="ctr">
            <a:solidFill>
              <a:srgbClr val="000048"/>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発注</a:t>
            </a:r>
          </a:p>
        </p:txBody>
      </p:sp>
      <p:sp>
        <p:nvSpPr>
          <p:cNvPr id="77" name="正方形/長方形 76">
            <a:extLst>
              <a:ext uri="{FF2B5EF4-FFF2-40B4-BE49-F238E27FC236}">
                <a16:creationId xmlns:a16="http://schemas.microsoft.com/office/drawing/2014/main" id="{00EDAED2-F290-D8A9-3DF9-93781CC53076}"/>
              </a:ext>
            </a:extLst>
          </p:cNvPr>
          <p:cNvSpPr/>
          <p:nvPr/>
        </p:nvSpPr>
        <p:spPr>
          <a:xfrm>
            <a:off x="1639723" y="1753385"/>
            <a:ext cx="5059610" cy="1357459"/>
          </a:xfrm>
          <a:prstGeom prst="rect">
            <a:avLst/>
          </a:prstGeom>
          <a:solidFill>
            <a:srgbClr val="FFFFFF"/>
          </a:solidFill>
          <a:ln w="28575" cap="flat" cmpd="sng" algn="ctr">
            <a:solidFill>
              <a:srgbClr val="000048"/>
            </a:solidFill>
            <a:prstDash val="solid"/>
            <a:miter lim="800000"/>
          </a:ln>
          <a:effectLst/>
        </p:spPr>
        <p:txBody>
          <a:bodyPr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「申込商品」から以下を選択してください。</a:t>
            </a:r>
            <a:r>
              <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br>
              <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0" lang="ja-JP" altLang="en-US" sz="1100" kern="0" dirty="0">
                <a:solidFill>
                  <a:srgbClr val="002AFF"/>
                </a:solidFill>
                <a:latin typeface="メイリオ" panose="020B0604030504040204" pitchFamily="50" charset="-128"/>
                <a:ea typeface="メイリオ" panose="020B0604030504040204" pitchFamily="50" charset="-128"/>
              </a:rPr>
              <a:t>　</a:t>
            </a:r>
            <a:r>
              <a:rPr kumimoji="0" lang="en-US" altLang="ja-JP"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LINE</a:t>
            </a: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広告</a:t>
            </a:r>
            <a:r>
              <a:rPr kumimoji="0" lang="en-US" altLang="ja-JP"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/LINE</a:t>
            </a: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ヤフー広告</a:t>
            </a:r>
            <a:br>
              <a:rPr kumimoji="0" lang="en-US" altLang="ja-JP" sz="1100" b="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br>
            <a:r>
              <a:rPr kumimoji="0" lang="ja-JP" altLang="en-US" sz="1100" b="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　　　</a:t>
            </a:r>
            <a:r>
              <a:rPr kumimoji="0" lang="ja-JP" altLang="en-US" sz="110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特集・タイアップ広告・クリエイティブ企画</a:t>
            </a: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（レギュラー商品）</a:t>
            </a:r>
            <a:endParaRPr kumimoji="0" lang="en-US" altLang="ja-JP"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必要事項を入力し、関連約款を確認、同意いただき「作成」ボタンを</a:t>
            </a:r>
            <a:br>
              <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押して案件作成完了です。</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R="0" lvl="0" defTabSz="914400" eaLnBrk="0" fontAlgn="base" latinLnBrk="0" hangingPunct="0">
              <a:lnSpc>
                <a:spcPct val="150000"/>
              </a:lnSpc>
              <a:spcBef>
                <a:spcPct val="0"/>
              </a:spcBef>
              <a:spcAft>
                <a:spcPct val="0"/>
              </a:spcAft>
              <a:buClrTx/>
              <a:buSzTx/>
              <a:tabLst/>
              <a:defRPr/>
            </a:pPr>
            <a:r>
              <a:rPr kumimoji="0" lang="en-US" altLang="ja-JP" sz="900" kern="0" dirty="0">
                <a:solidFill>
                  <a:srgbClr val="000000"/>
                </a:solidFill>
                <a:latin typeface="メイリオ" panose="020B0604030504040204" pitchFamily="50" charset="-128"/>
                <a:ea typeface="メイリオ" panose="020B0604030504040204" pitchFamily="50" charset="-128"/>
              </a:rPr>
              <a:t>※</a:t>
            </a:r>
            <a:r>
              <a:rPr kumimoji="0" lang="ja-JP" altLang="en-US" sz="900" kern="0" dirty="0">
                <a:solidFill>
                  <a:srgbClr val="000000"/>
                </a:solidFill>
                <a:latin typeface="メイリオ" panose="020B0604030504040204" pitchFamily="50" charset="-128"/>
                <a:ea typeface="メイリオ" panose="020B0604030504040204" pitchFamily="50" charset="-128"/>
              </a:rPr>
              <a:t> 契約サービス詳細（本資料の商品名）の選択は「発注」画面で行います。</a:t>
            </a:r>
            <a:endPar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8" name="正方形/長方形 77">
            <a:extLst>
              <a:ext uri="{FF2B5EF4-FFF2-40B4-BE49-F238E27FC236}">
                <a16:creationId xmlns:a16="http://schemas.microsoft.com/office/drawing/2014/main" id="{42BAF4CB-5BCA-BB16-7269-57E146F8B42D}"/>
              </a:ext>
            </a:extLst>
          </p:cNvPr>
          <p:cNvSpPr/>
          <p:nvPr/>
        </p:nvSpPr>
        <p:spPr>
          <a:xfrm>
            <a:off x="1639723" y="3361621"/>
            <a:ext cx="5059610" cy="862020"/>
          </a:xfrm>
          <a:prstGeom prst="rect">
            <a:avLst/>
          </a:prstGeom>
          <a:solidFill>
            <a:srgbClr val="FFFFFF"/>
          </a:solidFill>
          <a:ln w="28575" cap="flat" cmpd="sng" algn="ctr">
            <a:solidFill>
              <a:srgbClr val="000048"/>
            </a:solidFill>
            <a:prstDash val="solid"/>
            <a:miter lim="800000"/>
          </a:ln>
          <a:effectLst/>
        </p:spPr>
        <p:txBody>
          <a:bodyPr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hlinkClick r:id="rId3"/>
              </a:rPr>
              <a:t>アカウント審査基準</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に基づき、広告主様</a:t>
            </a:r>
            <a:r>
              <a:rPr kumimoji="0" lang="ja-JP" altLang="en-US" sz="1100" kern="0" dirty="0">
                <a:solidFill>
                  <a:srgbClr val="000000"/>
                </a:solidFill>
                <a:latin typeface="メイリオ" panose="020B0604030504040204" pitchFamily="50" charset="-128"/>
                <a:ea typeface="メイリオ" panose="020B0604030504040204" pitchFamily="50" charset="-128"/>
              </a:rPr>
              <a:t>・</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訴求内容の審査を行います。</a:t>
            </a:r>
            <a:endPar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9" name="正方形/長方形 78">
            <a:extLst>
              <a:ext uri="{FF2B5EF4-FFF2-40B4-BE49-F238E27FC236}">
                <a16:creationId xmlns:a16="http://schemas.microsoft.com/office/drawing/2014/main" id="{9AAE0C57-3554-7879-702C-AED37493B511}"/>
              </a:ext>
            </a:extLst>
          </p:cNvPr>
          <p:cNvSpPr/>
          <p:nvPr/>
        </p:nvSpPr>
        <p:spPr>
          <a:xfrm>
            <a:off x="1639723" y="4749990"/>
            <a:ext cx="5059610" cy="1152000"/>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en-US" altLang="ja-JP" sz="1100" b="1" kern="0" dirty="0">
                <a:solidFill>
                  <a:srgbClr val="000000"/>
                </a:solidFill>
                <a:latin typeface="メイリオ" panose="020B0604030504040204" pitchFamily="50" charset="-128"/>
                <a:ea typeface="メイリオ" panose="020B0604030504040204" pitchFamily="50" charset="-128"/>
              </a:rPr>
              <a:t>P.25</a:t>
            </a:r>
            <a:r>
              <a:rPr kumimoji="0" lang="ja-JP" altLang="en-US" sz="1100" b="1" kern="0" dirty="0">
                <a:solidFill>
                  <a:srgbClr val="000000"/>
                </a:solidFill>
                <a:latin typeface="メイリオ" panose="020B0604030504040204" pitchFamily="50" charset="-128"/>
                <a:ea typeface="メイリオ" panose="020B0604030504040204" pitchFamily="50" charset="-128"/>
              </a:rPr>
              <a:t>、</a:t>
            </a:r>
            <a:r>
              <a:rPr kumimoji="0" lang="en-US" altLang="ja-JP" sz="1100" b="1" kern="0" dirty="0">
                <a:solidFill>
                  <a:srgbClr val="000000"/>
                </a:solidFill>
                <a:latin typeface="メイリオ" panose="020B0604030504040204" pitchFamily="50" charset="-128"/>
                <a:ea typeface="メイリオ" panose="020B0604030504040204" pitchFamily="50" charset="-128"/>
              </a:rPr>
              <a:t>26</a:t>
            </a:r>
            <a:r>
              <a:rPr kumimoji="0" lang="ja-JP" altLang="en-US" sz="1100" b="1" kern="0" dirty="0">
                <a:solidFill>
                  <a:srgbClr val="000000"/>
                </a:solidFill>
                <a:latin typeface="メイリオ" panose="020B0604030504040204" pitchFamily="50" charset="-128"/>
                <a:ea typeface="メイリオ" panose="020B0604030504040204" pitchFamily="50" charset="-128"/>
              </a:rPr>
              <a:t>の</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「スペック詳細」ページを参照し、必要事項を入力してください。</a:t>
            </a:r>
            <a:endPar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「金額計算へ進む」ボタンを押し、金額を確認いただき、「確認画面へ」</a:t>
            </a:r>
            <a:br>
              <a:rPr kumimoji="0" lang="en-US" altLang="ja-JP" sz="1100" kern="0" dirty="0">
                <a:solidFill>
                  <a:srgbClr val="000000"/>
                </a:solidFill>
                <a:latin typeface="メイリオ" panose="020B0604030504040204" pitchFamily="50" charset="-128"/>
                <a:ea typeface="メイリオ" panose="020B0604030504040204" pitchFamily="50" charset="-128"/>
              </a:rPr>
            </a:br>
            <a:r>
              <a:rPr kumimoji="0" lang="ja-JP" altLang="en-US" sz="1100" kern="0" dirty="0">
                <a:solidFill>
                  <a:srgbClr val="000000"/>
                </a:solidFill>
                <a:latin typeface="メイリオ" panose="020B0604030504040204" pitchFamily="50" charset="-128"/>
                <a:ea typeface="メイリオ" panose="020B0604030504040204" pitchFamily="50" charset="-128"/>
              </a:rPr>
              <a:t>ボタンを押してください。</a:t>
            </a:r>
            <a:endParaRPr kumimoji="0" lang="en-US" altLang="ja-JP" sz="1100" kern="0" dirty="0">
              <a:solidFill>
                <a:srgbClr val="000000"/>
              </a:solidFill>
              <a:latin typeface="メイリオ" panose="020B0604030504040204" pitchFamily="50" charset="-128"/>
              <a:ea typeface="メイリオ" panose="020B0604030504040204" pitchFamily="50" charset="-128"/>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関連規約を確認、同意いただき「発注」ボタンを押して発注申請完了です。</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80" name="二等辺三角形 79">
            <a:extLst>
              <a:ext uri="{FF2B5EF4-FFF2-40B4-BE49-F238E27FC236}">
                <a16:creationId xmlns:a16="http://schemas.microsoft.com/office/drawing/2014/main" id="{CB4B1042-0578-0D66-841B-285F9BC31E8F}"/>
              </a:ext>
            </a:extLst>
          </p:cNvPr>
          <p:cNvSpPr/>
          <p:nvPr/>
        </p:nvSpPr>
        <p:spPr>
          <a:xfrm flipV="1">
            <a:off x="3381989" y="3184385"/>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1" name="二等辺三角形 80">
            <a:extLst>
              <a:ext uri="{FF2B5EF4-FFF2-40B4-BE49-F238E27FC236}">
                <a16:creationId xmlns:a16="http://schemas.microsoft.com/office/drawing/2014/main" id="{F6807B44-399B-459D-91CD-FBC026B3A936}"/>
              </a:ext>
            </a:extLst>
          </p:cNvPr>
          <p:cNvSpPr/>
          <p:nvPr/>
        </p:nvSpPr>
        <p:spPr>
          <a:xfrm flipV="1">
            <a:off x="3381989" y="5975531"/>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4" name="四角形: 角を丸くする 83">
            <a:extLst>
              <a:ext uri="{FF2B5EF4-FFF2-40B4-BE49-F238E27FC236}">
                <a16:creationId xmlns:a16="http://schemas.microsoft.com/office/drawing/2014/main" id="{8B59CCFD-C206-3AE4-04A0-280229ED3AB9}"/>
              </a:ext>
            </a:extLst>
          </p:cNvPr>
          <p:cNvSpPr/>
          <p:nvPr/>
        </p:nvSpPr>
        <p:spPr>
          <a:xfrm>
            <a:off x="593511" y="1805712"/>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rPr>
              <a:t>代理店様対応</a:t>
            </a:r>
          </a:p>
        </p:txBody>
      </p:sp>
      <p:sp>
        <p:nvSpPr>
          <p:cNvPr id="85" name="四角形: 角を丸くする 84">
            <a:extLst>
              <a:ext uri="{FF2B5EF4-FFF2-40B4-BE49-F238E27FC236}">
                <a16:creationId xmlns:a16="http://schemas.microsoft.com/office/drawing/2014/main" id="{97706FA6-42F5-C350-5F56-DC1FE0C8957C}"/>
              </a:ext>
            </a:extLst>
          </p:cNvPr>
          <p:cNvSpPr/>
          <p:nvPr/>
        </p:nvSpPr>
        <p:spPr>
          <a:xfrm>
            <a:off x="593511" y="4807031"/>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rPr>
              <a:t>代理店様対応</a:t>
            </a:r>
          </a:p>
        </p:txBody>
      </p:sp>
      <p:sp>
        <p:nvSpPr>
          <p:cNvPr id="86" name="四角形: 角を丸くする 85">
            <a:extLst>
              <a:ext uri="{FF2B5EF4-FFF2-40B4-BE49-F238E27FC236}">
                <a16:creationId xmlns:a16="http://schemas.microsoft.com/office/drawing/2014/main" id="{275A5E73-79BC-0C61-6432-8329134DEF59}"/>
              </a:ext>
            </a:extLst>
          </p:cNvPr>
          <p:cNvSpPr/>
          <p:nvPr/>
        </p:nvSpPr>
        <p:spPr>
          <a:xfrm>
            <a:off x="593511" y="3434891"/>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弊社対応</a:t>
            </a:r>
          </a:p>
        </p:txBody>
      </p:sp>
      <p:sp>
        <p:nvSpPr>
          <p:cNvPr id="87" name="テキスト ボックス 86">
            <a:extLst>
              <a:ext uri="{FF2B5EF4-FFF2-40B4-BE49-F238E27FC236}">
                <a16:creationId xmlns:a16="http://schemas.microsoft.com/office/drawing/2014/main" id="{AFB48651-30A6-5249-BCF3-D835B311C9D8}"/>
              </a:ext>
            </a:extLst>
          </p:cNvPr>
          <p:cNvSpPr txBox="1"/>
          <p:nvPr/>
        </p:nvSpPr>
        <p:spPr>
          <a:xfrm>
            <a:off x="3796768" y="4266562"/>
            <a:ext cx="3435040" cy="507831"/>
          </a:xfrm>
          <a:prstGeom prst="rect">
            <a:avLst/>
          </a:prstGeom>
          <a:noFill/>
        </p:spPr>
        <p:txBody>
          <a:bodyPr wrap="square" rtlCol="0">
            <a:spAutoFit/>
          </a:bodyPr>
          <a:lstStyle/>
          <a:p>
            <a:r>
              <a:rPr kumimoji="1" lang="ja-JP" altLang="en-US" sz="900" b="1" dirty="0">
                <a:latin typeface="+mn-ea"/>
              </a:rPr>
              <a:t>企業・商材審査承認後に発注入力ができるようになります</a:t>
            </a:r>
            <a:endParaRPr kumimoji="1" lang="en-US" altLang="ja-JP" sz="900" b="1" dirty="0">
              <a:latin typeface="+mn-ea"/>
            </a:endParaRPr>
          </a:p>
          <a:p>
            <a:r>
              <a:rPr lang="ja-JP" altLang="en-US" sz="900" b="1" dirty="0">
                <a:latin typeface="+mn-ea"/>
              </a:rPr>
              <a:t>下記発注の前に</a:t>
            </a:r>
            <a:r>
              <a:rPr lang="en-US" altLang="ja-JP" sz="900" b="1" dirty="0">
                <a:latin typeface="+mn-ea"/>
              </a:rPr>
              <a:t>P.43</a:t>
            </a:r>
            <a:r>
              <a:rPr lang="ja-JP" altLang="en-US" sz="900" b="1" dirty="0">
                <a:latin typeface="+mn-ea"/>
              </a:rPr>
              <a:t>又は</a:t>
            </a:r>
            <a:r>
              <a:rPr lang="en-US" altLang="ja-JP" sz="900" b="1" dirty="0">
                <a:latin typeface="+mn-ea"/>
              </a:rPr>
              <a:t>P.44</a:t>
            </a:r>
            <a:r>
              <a:rPr lang="ja-JP" altLang="en-US" sz="900" b="1" dirty="0">
                <a:latin typeface="+mn-ea"/>
              </a:rPr>
              <a:t>の「</a:t>
            </a:r>
            <a:r>
              <a:rPr lang="en-US" altLang="ja-JP" sz="900" b="1" dirty="0">
                <a:latin typeface="+mn-ea"/>
              </a:rPr>
              <a:t>STEP</a:t>
            </a:r>
            <a:r>
              <a:rPr lang="ja-JP" altLang="en-US" sz="900" b="1" dirty="0">
                <a:latin typeface="+mn-ea"/>
              </a:rPr>
              <a:t>３、４」を</a:t>
            </a:r>
            <a:endParaRPr lang="en-US" altLang="ja-JP" sz="900" b="1" dirty="0">
              <a:latin typeface="+mn-ea"/>
            </a:endParaRPr>
          </a:p>
          <a:p>
            <a:r>
              <a:rPr lang="ja-JP" altLang="en-US" sz="900" b="1" dirty="0">
                <a:latin typeface="+mn-ea"/>
              </a:rPr>
              <a:t>完了させてください。</a:t>
            </a:r>
          </a:p>
        </p:txBody>
      </p:sp>
      <p:sp>
        <p:nvSpPr>
          <p:cNvPr id="88" name="二等辺三角形 87">
            <a:extLst>
              <a:ext uri="{FF2B5EF4-FFF2-40B4-BE49-F238E27FC236}">
                <a16:creationId xmlns:a16="http://schemas.microsoft.com/office/drawing/2014/main" id="{FF4FF74F-4538-D64C-AD29-710CADD9F0A2}"/>
              </a:ext>
            </a:extLst>
          </p:cNvPr>
          <p:cNvSpPr/>
          <p:nvPr/>
        </p:nvSpPr>
        <p:spPr>
          <a:xfrm flipV="1">
            <a:off x="3381989" y="4397390"/>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9" name="テキスト ボックス 88">
            <a:extLst>
              <a:ext uri="{FF2B5EF4-FFF2-40B4-BE49-F238E27FC236}">
                <a16:creationId xmlns:a16="http://schemas.microsoft.com/office/drawing/2014/main" id="{7A7C8B90-6895-E009-051A-5BA331891BE4}"/>
              </a:ext>
            </a:extLst>
          </p:cNvPr>
          <p:cNvSpPr txBox="1"/>
          <p:nvPr/>
        </p:nvSpPr>
        <p:spPr>
          <a:xfrm>
            <a:off x="666233" y="6152768"/>
            <a:ext cx="6160452" cy="430887"/>
          </a:xfrm>
          <a:prstGeom prst="rect">
            <a:avLst/>
          </a:prstGeom>
          <a:noFill/>
        </p:spPr>
        <p:txBody>
          <a:bodyPr wrap="square" rtlCol="0">
            <a:spAutoFit/>
          </a:bodyPr>
          <a:lstStyle/>
          <a:p>
            <a:r>
              <a:rPr kumimoji="1" lang="ja-JP" altLang="en-US" sz="1100" dirty="0"/>
              <a:t>弊社にて発注内容を確認のうえ、「発注受領」となり契約成立となります。</a:t>
            </a:r>
            <a:endParaRPr kumimoji="1" lang="en-US" altLang="ja-JP" sz="1100" dirty="0"/>
          </a:p>
          <a:p>
            <a:r>
              <a:rPr lang="ja-JP" altLang="en-US" sz="1100" dirty="0"/>
              <a:t>契約成立後は制作・掲載準備を進めますので、キャンセルは承れません。ご注意ください。</a:t>
            </a:r>
            <a:endParaRPr kumimoji="1" lang="ja-JP" altLang="en-US" sz="1100" dirty="0"/>
          </a:p>
        </p:txBody>
      </p:sp>
      <p:pic>
        <p:nvPicPr>
          <p:cNvPr id="91" name="図 90" descr="グラフィカル ユーザー インターフェイス, アプリケーション&#10;&#10;AI 生成コンテンツは誤りを含む可能性があります。">
            <a:extLst>
              <a:ext uri="{FF2B5EF4-FFF2-40B4-BE49-F238E27FC236}">
                <a16:creationId xmlns:a16="http://schemas.microsoft.com/office/drawing/2014/main" id="{AEAEBB1E-8216-2EB5-B1E3-66364D65D56F}"/>
              </a:ext>
            </a:extLst>
          </p:cNvPr>
          <p:cNvPicPr>
            <a:picLocks noChangeAspect="1"/>
          </p:cNvPicPr>
          <p:nvPr/>
        </p:nvPicPr>
        <p:blipFill>
          <a:blip r:embed="rId4"/>
          <a:stretch>
            <a:fillRect/>
          </a:stretch>
        </p:blipFill>
        <p:spPr>
          <a:xfrm>
            <a:off x="6961895" y="2042543"/>
            <a:ext cx="4750680" cy="1425204"/>
          </a:xfrm>
          <a:prstGeom prst="rect">
            <a:avLst/>
          </a:prstGeom>
          <a:ln>
            <a:solidFill>
              <a:schemeClr val="accent5"/>
            </a:solidFill>
          </a:ln>
        </p:spPr>
      </p:pic>
      <p:pic>
        <p:nvPicPr>
          <p:cNvPr id="95" name="図 94" descr="グラフィカル ユーザー インターフェイス, アプリケーション, Word&#10;&#10;AI 生成コンテンツは誤りを含む可能性があります。">
            <a:extLst>
              <a:ext uri="{FF2B5EF4-FFF2-40B4-BE49-F238E27FC236}">
                <a16:creationId xmlns:a16="http://schemas.microsoft.com/office/drawing/2014/main" id="{7EBAC34B-9B82-D541-7534-2132DFE72D54}"/>
              </a:ext>
            </a:extLst>
          </p:cNvPr>
          <p:cNvPicPr>
            <a:picLocks noChangeAspect="1"/>
          </p:cNvPicPr>
          <p:nvPr/>
        </p:nvPicPr>
        <p:blipFill>
          <a:blip r:embed="rId5"/>
          <a:stretch>
            <a:fillRect/>
          </a:stretch>
        </p:blipFill>
        <p:spPr>
          <a:xfrm>
            <a:off x="6961894" y="3821947"/>
            <a:ext cx="2426959" cy="1402738"/>
          </a:xfrm>
          <a:prstGeom prst="rect">
            <a:avLst/>
          </a:prstGeom>
          <a:ln>
            <a:solidFill>
              <a:schemeClr val="accent5"/>
            </a:solidFill>
          </a:ln>
        </p:spPr>
      </p:pic>
      <p:sp>
        <p:nvSpPr>
          <p:cNvPr id="98" name="四角形: 角を丸くする 97">
            <a:extLst>
              <a:ext uri="{FF2B5EF4-FFF2-40B4-BE49-F238E27FC236}">
                <a16:creationId xmlns:a16="http://schemas.microsoft.com/office/drawing/2014/main" id="{4AFF4D83-42BF-D03E-23C0-AF02F96E5F16}"/>
              </a:ext>
            </a:extLst>
          </p:cNvPr>
          <p:cNvSpPr/>
          <p:nvPr/>
        </p:nvSpPr>
        <p:spPr>
          <a:xfrm>
            <a:off x="6961894" y="3543539"/>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発注画面</a:t>
            </a:r>
          </a:p>
        </p:txBody>
      </p:sp>
      <p:sp>
        <p:nvSpPr>
          <p:cNvPr id="99" name="四角形: 角を丸くする 98">
            <a:extLst>
              <a:ext uri="{FF2B5EF4-FFF2-40B4-BE49-F238E27FC236}">
                <a16:creationId xmlns:a16="http://schemas.microsoft.com/office/drawing/2014/main" id="{761D42FD-C482-0A9B-B2D8-23E7CEEBF41C}"/>
              </a:ext>
            </a:extLst>
          </p:cNvPr>
          <p:cNvSpPr/>
          <p:nvPr/>
        </p:nvSpPr>
        <p:spPr>
          <a:xfrm>
            <a:off x="6961894" y="1751757"/>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案件作成画面</a:t>
            </a:r>
            <a:endParaRPr kumimoji="1" lang="en-US" altLang="ja-JP" sz="900" b="1" dirty="0">
              <a:solidFill>
                <a:schemeClr val="bg1"/>
              </a:solidFill>
            </a:endParaRPr>
          </a:p>
        </p:txBody>
      </p:sp>
      <p:sp>
        <p:nvSpPr>
          <p:cNvPr id="104" name="正方形/長方形 103">
            <a:extLst>
              <a:ext uri="{FF2B5EF4-FFF2-40B4-BE49-F238E27FC236}">
                <a16:creationId xmlns:a16="http://schemas.microsoft.com/office/drawing/2014/main" id="{C4AE6D06-F3ED-DDBF-3234-D03DC8FDA727}"/>
              </a:ext>
            </a:extLst>
          </p:cNvPr>
          <p:cNvSpPr/>
          <p:nvPr/>
        </p:nvSpPr>
        <p:spPr>
          <a:xfrm>
            <a:off x="8252475" y="4167655"/>
            <a:ext cx="3285935" cy="974218"/>
          </a:xfrm>
          <a:prstGeom prst="rect">
            <a:avLst/>
          </a:prstGeom>
          <a:solidFill>
            <a:srgbClr val="002AFF">
              <a:lumMod val="20000"/>
              <a:lumOff val="80000"/>
            </a:srgbClr>
          </a:solidFill>
          <a:ln w="19050" cap="flat" cmpd="sng" algn="ctr">
            <a:noFill/>
            <a:prstDash val="solid"/>
            <a:miter lim="800000"/>
          </a:ln>
          <a:effectLst/>
        </p:spPr>
        <p:txBody>
          <a:bodyPr rtlCol="0" anchor="ctr"/>
          <a:lstStyle/>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制作進行のため、</a:t>
            </a: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掲載日が決まっていない段階で</a:t>
            </a:r>
            <a:endParaRPr kumimoji="0" lang="en-US" altLang="ja-JP"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お申し込みいただく場合は、</a:t>
            </a:r>
            <a:endParaRPr kumimoji="0" lang="en-US" altLang="ja-JP" sz="1100" kern="0" dirty="0">
              <a:solidFill>
                <a:srgbClr val="000000"/>
              </a:solidFill>
              <a:latin typeface="メイリオ" panose="020B0604030504040204" pitchFamily="50" charset="-128"/>
              <a:ea typeface="メイリオ" panose="020B0604030504040204" pitchFamily="50" charset="-128"/>
            </a:endParaRPr>
          </a:p>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「契約日有無」で「無」を選択し、</a:t>
            </a:r>
            <a:endParaRPr kumimoji="0" lang="en-US" altLang="ja-JP" sz="1100" kern="0" dirty="0">
              <a:solidFill>
                <a:srgbClr val="000000"/>
              </a:solidFill>
              <a:latin typeface="メイリオ" panose="020B0604030504040204" pitchFamily="50" charset="-128"/>
              <a:ea typeface="メイリオ" panose="020B0604030504040204" pitchFamily="50" charset="-128"/>
            </a:endParaRPr>
          </a:p>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「掲載期間未定」にチェックを</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入れてください</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0" fontAlgn="base" latinLnBrk="0" hangingPunct="0">
              <a:lnSpc>
                <a:spcPct val="150000"/>
              </a:lnSpc>
              <a:spcBef>
                <a:spcPct val="0"/>
              </a:spcBef>
              <a:spcAft>
                <a:spcPct val="0"/>
              </a:spcAft>
              <a:buClrTx/>
              <a:buSzTx/>
              <a:buFontTx/>
              <a:buNone/>
              <a:tabLst/>
              <a:defRPr/>
            </a:pPr>
            <a:r>
              <a:rPr kumimoji="0" lang="en-US" altLang="ja-JP" sz="900" kern="0" dirty="0">
                <a:solidFill>
                  <a:srgbClr val="000000"/>
                </a:solidFill>
                <a:latin typeface="メイリオ" panose="020B0604030504040204" pitchFamily="50" charset="-128"/>
                <a:ea typeface="メイリオ" panose="020B0604030504040204" pitchFamily="50" charset="-128"/>
              </a:rPr>
              <a:t>※</a:t>
            </a:r>
            <a:r>
              <a:rPr kumimoji="0" lang="ja-JP" altLang="en-US" sz="900" kern="0" dirty="0">
                <a:solidFill>
                  <a:srgbClr val="000000"/>
                </a:solidFill>
                <a:latin typeface="メイリオ" panose="020B0604030504040204" pitchFamily="50" charset="-128"/>
                <a:ea typeface="メイリオ" panose="020B0604030504040204" pitchFamily="50" charset="-128"/>
              </a:rPr>
              <a:t> 発注後の対応方法は次ページ参照</a:t>
            </a:r>
            <a:endParaRPr kumimoji="0" lang="ja-JP" altLang="en-US"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41525881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56F8E-FC81-BEC6-20DB-A57B8891BCA9}"/>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C94405EC-6B82-BFEF-139F-04E67FFEEC11}"/>
              </a:ext>
            </a:extLst>
          </p:cNvPr>
          <p:cNvSpPr>
            <a:spLocks noGrp="1"/>
          </p:cNvSpPr>
          <p:nvPr>
            <p:ph type="body" sz="quarter" idx="10"/>
          </p:nvPr>
        </p:nvSpPr>
        <p:spPr/>
        <p:txBody>
          <a:bodyPr/>
          <a:lstStyle/>
          <a:p>
            <a:r>
              <a:rPr lang="ja-JP" altLang="en-US" dirty="0"/>
              <a:t>お申し込み方法</a:t>
            </a:r>
          </a:p>
        </p:txBody>
      </p:sp>
      <p:pic>
        <p:nvPicPr>
          <p:cNvPr id="44" name="図プレースホルダー 18" descr="アイコン&#10;&#10;自動的に生成された説明">
            <a:extLst>
              <a:ext uri="{FF2B5EF4-FFF2-40B4-BE49-F238E27FC236}">
                <a16:creationId xmlns:a16="http://schemas.microsoft.com/office/drawing/2014/main" id="{EC6A915A-E224-5F21-B917-6D08D16C567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CF0DE2FB-48E4-2968-6F0A-7BBFC1764BCC}"/>
              </a:ext>
            </a:extLst>
          </p:cNvPr>
          <p:cNvSpPr>
            <a:spLocks noGrp="1"/>
          </p:cNvSpPr>
          <p:nvPr>
            <p:ph type="body" sz="quarter" idx="12"/>
          </p:nvPr>
        </p:nvSpPr>
        <p:spPr>
          <a:xfrm>
            <a:off x="595671" y="81412"/>
            <a:ext cx="866756" cy="410840"/>
          </a:xfrm>
        </p:spPr>
        <p:txBody>
          <a:bodyPr/>
          <a:lstStyle/>
          <a:p>
            <a:pPr marL="0" indent="0" algn="l">
              <a:buNone/>
            </a:pPr>
            <a:r>
              <a:rPr lang="ja-JP" altLang="en-US" dirty="0"/>
              <a:t>実施フロー</a:t>
            </a:r>
          </a:p>
        </p:txBody>
      </p:sp>
      <p:sp>
        <p:nvSpPr>
          <p:cNvPr id="2" name="タイトル 2">
            <a:extLst>
              <a:ext uri="{FF2B5EF4-FFF2-40B4-BE49-F238E27FC236}">
                <a16:creationId xmlns:a16="http://schemas.microsoft.com/office/drawing/2014/main" id="{F3138E8E-9AF8-AD38-0160-ED5F8E8FAAE0}"/>
              </a:ext>
            </a:extLst>
          </p:cNvPr>
          <p:cNvSpPr txBox="1">
            <a:spLocks/>
          </p:cNvSpPr>
          <p:nvPr/>
        </p:nvSpPr>
        <p:spPr>
          <a:xfrm>
            <a:off x="479425" y="1044507"/>
            <a:ext cx="11263396" cy="955374"/>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ja-JP" altLang="en-US" sz="1800" b="1" u="sng" dirty="0">
                <a:solidFill>
                  <a:srgbClr val="0D0D0D"/>
                </a:solidFill>
                <a:latin typeface="メイリオ" panose="020B0604030504040204" pitchFamily="50" charset="-128"/>
                <a:ea typeface="メイリオ" panose="020B0604030504040204" pitchFamily="50" charset="-128"/>
              </a:rPr>
              <a:t>「掲載期間未定」で発注後の対応方法</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制作進行のため、掲載日が決まっていない段階でお申し込みいただく場合は「掲載期間未定」で発注いただけます。</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発注受領後に制作対応を進めますので、掲載期間確定後に発注画面で掲載期間を入力し、再発注してください。</a:t>
            </a:r>
            <a:endParaRPr lang="en-US" altLang="ja-JP" sz="1400" dirty="0">
              <a:solidFill>
                <a:srgbClr val="0D0D0D"/>
              </a:solidFill>
              <a:latin typeface="メイリオ" panose="020B0604030504040204" pitchFamily="50" charset="-128"/>
              <a:ea typeface="メイリオ" panose="020B0604030504040204" pitchFamily="50" charset="-128"/>
            </a:endParaRPr>
          </a:p>
        </p:txBody>
      </p:sp>
      <p:sp>
        <p:nvSpPr>
          <p:cNvPr id="3" name="正方形/長方形 2">
            <a:extLst>
              <a:ext uri="{FF2B5EF4-FFF2-40B4-BE49-F238E27FC236}">
                <a16:creationId xmlns:a16="http://schemas.microsoft.com/office/drawing/2014/main" id="{0DDB8BFB-0FCE-A48B-DA6D-44887F6F266C}"/>
              </a:ext>
            </a:extLst>
          </p:cNvPr>
          <p:cNvSpPr/>
          <p:nvPr/>
        </p:nvSpPr>
        <p:spPr>
          <a:xfrm>
            <a:off x="479425" y="3019446"/>
            <a:ext cx="1152000" cy="908287"/>
          </a:xfrm>
          <a:prstGeom prst="rect">
            <a:avLst/>
          </a:prstGeom>
          <a:solidFill>
            <a:schemeClr val="bg1"/>
          </a:solidFill>
          <a:ln w="28575" cap="flat" cmpd="sng" algn="ctr">
            <a:solidFill>
              <a:srgbClr val="000048"/>
            </a:solidFill>
            <a:prstDash val="solid"/>
            <a:miter lim="800000"/>
          </a:ln>
          <a:effectLst/>
        </p:spPr>
        <p:txBody>
          <a:bodyPr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rPr>
              <a:t>発注内容</a:t>
            </a:r>
            <a:endParaRPr kumimoji="0" lang="en-US" altLang="ja-JP" sz="160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endParaRPr>
          </a:p>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rPr>
              <a:t>確認</a:t>
            </a:r>
          </a:p>
        </p:txBody>
      </p:sp>
      <p:sp>
        <p:nvSpPr>
          <p:cNvPr id="5" name="正方形/長方形 4">
            <a:extLst>
              <a:ext uri="{FF2B5EF4-FFF2-40B4-BE49-F238E27FC236}">
                <a16:creationId xmlns:a16="http://schemas.microsoft.com/office/drawing/2014/main" id="{4115C0A1-87D8-7FB1-A43A-C47409E68872}"/>
              </a:ext>
            </a:extLst>
          </p:cNvPr>
          <p:cNvSpPr/>
          <p:nvPr/>
        </p:nvSpPr>
        <p:spPr>
          <a:xfrm>
            <a:off x="1639723" y="3019446"/>
            <a:ext cx="5059610" cy="908287"/>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掲載期間以外の発注内容を確認のうえ「発注受領」します。</a:t>
            </a:r>
            <a:endParaRPr kumimoji="0" lang="en-US" altLang="ja-JP"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発注ステータスを「掲載期間待ち」に変更します。</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 name="四角形: 角を丸くする 5">
            <a:extLst>
              <a:ext uri="{FF2B5EF4-FFF2-40B4-BE49-F238E27FC236}">
                <a16:creationId xmlns:a16="http://schemas.microsoft.com/office/drawing/2014/main" id="{09067715-CD4D-24AD-A681-E0B463C002ED}"/>
              </a:ext>
            </a:extLst>
          </p:cNvPr>
          <p:cNvSpPr/>
          <p:nvPr/>
        </p:nvSpPr>
        <p:spPr>
          <a:xfrm>
            <a:off x="593511" y="3076487"/>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弊社対応</a:t>
            </a:r>
          </a:p>
        </p:txBody>
      </p:sp>
      <p:sp>
        <p:nvSpPr>
          <p:cNvPr id="7" name="二等辺三角形 6">
            <a:extLst>
              <a:ext uri="{FF2B5EF4-FFF2-40B4-BE49-F238E27FC236}">
                <a16:creationId xmlns:a16="http://schemas.microsoft.com/office/drawing/2014/main" id="{6974BD62-ACD0-A401-3CCD-837F0B64181A}"/>
              </a:ext>
            </a:extLst>
          </p:cNvPr>
          <p:cNvSpPr/>
          <p:nvPr/>
        </p:nvSpPr>
        <p:spPr>
          <a:xfrm flipV="1">
            <a:off x="3381989" y="4001274"/>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 name="テキスト ボックス 7">
            <a:extLst>
              <a:ext uri="{FF2B5EF4-FFF2-40B4-BE49-F238E27FC236}">
                <a16:creationId xmlns:a16="http://schemas.microsoft.com/office/drawing/2014/main" id="{9BE03C9B-5EB6-B7A0-EAAB-C4C4ECFFF3C6}"/>
              </a:ext>
            </a:extLst>
          </p:cNvPr>
          <p:cNvSpPr txBox="1"/>
          <p:nvPr/>
        </p:nvSpPr>
        <p:spPr>
          <a:xfrm>
            <a:off x="514705" y="4127034"/>
            <a:ext cx="6149346" cy="430887"/>
          </a:xfrm>
          <a:prstGeom prst="rect">
            <a:avLst/>
          </a:prstGeom>
          <a:noFill/>
        </p:spPr>
        <p:txBody>
          <a:bodyPr wrap="square" rtlCol="0">
            <a:spAutoFit/>
          </a:bodyPr>
          <a:lstStyle/>
          <a:p>
            <a:r>
              <a:rPr kumimoji="1" lang="ja-JP" altLang="en-US" sz="1100" dirty="0"/>
              <a:t>契約成立となり制作対応を進めます。</a:t>
            </a:r>
            <a:endParaRPr kumimoji="1" lang="en-US" altLang="ja-JP" sz="1100" dirty="0"/>
          </a:p>
          <a:p>
            <a:r>
              <a:rPr kumimoji="1" lang="ja-JP" altLang="en-US" sz="1100" dirty="0"/>
              <a:t>発注ステータスは「掲載期間待ち」となりますが、</a:t>
            </a:r>
            <a:r>
              <a:rPr lang="ja-JP" altLang="en-US" sz="1100" dirty="0"/>
              <a:t>キャンセルは承れません。ご注意ください。</a:t>
            </a:r>
            <a:endParaRPr kumimoji="1" lang="ja-JP" altLang="en-US" sz="1100" dirty="0"/>
          </a:p>
        </p:txBody>
      </p:sp>
      <p:sp>
        <p:nvSpPr>
          <p:cNvPr id="9" name="正方形/長方形 8">
            <a:extLst>
              <a:ext uri="{FF2B5EF4-FFF2-40B4-BE49-F238E27FC236}">
                <a16:creationId xmlns:a16="http://schemas.microsoft.com/office/drawing/2014/main" id="{22F03F4B-F89C-BBDF-6C02-26B9F911169D}"/>
              </a:ext>
            </a:extLst>
          </p:cNvPr>
          <p:cNvSpPr/>
          <p:nvPr/>
        </p:nvSpPr>
        <p:spPr>
          <a:xfrm>
            <a:off x="479425" y="4725395"/>
            <a:ext cx="1152000" cy="908287"/>
          </a:xfrm>
          <a:prstGeom prst="rect">
            <a:avLst/>
          </a:prstGeom>
          <a:solidFill>
            <a:srgbClr val="000048"/>
          </a:solidFill>
          <a:ln w="28575" cap="flat" cmpd="sng" algn="ctr">
            <a:solidFill>
              <a:srgbClr val="000048"/>
            </a:solidFill>
            <a:prstDash val="solid"/>
            <a:miter lim="800000"/>
          </a:ln>
          <a:effectLst/>
        </p:spPr>
        <p:txBody>
          <a:bodyPr bIns="180000"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再発注</a:t>
            </a:r>
          </a:p>
        </p:txBody>
      </p:sp>
      <p:sp>
        <p:nvSpPr>
          <p:cNvPr id="10" name="正方形/長方形 9">
            <a:extLst>
              <a:ext uri="{FF2B5EF4-FFF2-40B4-BE49-F238E27FC236}">
                <a16:creationId xmlns:a16="http://schemas.microsoft.com/office/drawing/2014/main" id="{B1AE2AA9-E5FB-4CBE-9760-8E547992D3D6}"/>
              </a:ext>
            </a:extLst>
          </p:cNvPr>
          <p:cNvSpPr/>
          <p:nvPr/>
        </p:nvSpPr>
        <p:spPr>
          <a:xfrm>
            <a:off x="1639723" y="4725395"/>
            <a:ext cx="5059610" cy="908287"/>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R="0" lvl="0" defTabSz="914400" eaLnBrk="0" fontAlgn="base" latinLnBrk="0" hangingPunct="0">
              <a:lnSpc>
                <a:spcPct val="120000"/>
              </a:lnSpc>
              <a:spcBef>
                <a:spcPct val="0"/>
              </a:spcBef>
              <a:spcAft>
                <a:spcPct val="0"/>
              </a:spcAft>
              <a:buClrTx/>
              <a:buSzTx/>
              <a:tabLst/>
              <a:defRPr/>
            </a:pP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再発注期限</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：掲載開始日の前営業日から数えて</a:t>
            </a:r>
            <a:r>
              <a:rPr kumimoji="0" lang="en-US" altLang="ja-JP" sz="1100" b="1" i="0" u="sng"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5</a:t>
            </a:r>
            <a:r>
              <a:rPr kumimoji="0" lang="ja-JP" altLang="en-US" sz="1100" b="1" i="0" u="sng"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営業日前</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まで</a:t>
            </a:r>
            <a:endPar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「契約日有無」を「</a:t>
            </a:r>
            <a:r>
              <a:rPr kumimoji="0" lang="ja-JP" altLang="en-US" sz="1100" kern="0" dirty="0">
                <a:solidFill>
                  <a:srgbClr val="000000"/>
                </a:solidFill>
                <a:latin typeface="メイリオ" panose="020B0604030504040204" pitchFamily="50" charset="-128"/>
                <a:ea typeface="メイリオ" panose="020B0604030504040204" pitchFamily="50" charset="-128"/>
              </a:rPr>
              <a:t>有</a:t>
            </a: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」に変更し「掲載期間未定」に確定した掲載期間を</a:t>
            </a:r>
            <a:br>
              <a:rPr kumimoji="0" lang="en-US" altLang="ja-JP"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入力して再発注してください</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1" name="四角形: 角を丸くする 10">
            <a:extLst>
              <a:ext uri="{FF2B5EF4-FFF2-40B4-BE49-F238E27FC236}">
                <a16:creationId xmlns:a16="http://schemas.microsoft.com/office/drawing/2014/main" id="{95F66E5E-771B-4AE0-A18A-953FF0975B6B}"/>
              </a:ext>
            </a:extLst>
          </p:cNvPr>
          <p:cNvSpPr/>
          <p:nvPr/>
        </p:nvSpPr>
        <p:spPr>
          <a:xfrm>
            <a:off x="593511" y="4782436"/>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rPr>
              <a:t>代理店様対応</a:t>
            </a:r>
          </a:p>
        </p:txBody>
      </p:sp>
      <p:sp>
        <p:nvSpPr>
          <p:cNvPr id="12" name="二等辺三角形 11">
            <a:extLst>
              <a:ext uri="{FF2B5EF4-FFF2-40B4-BE49-F238E27FC236}">
                <a16:creationId xmlns:a16="http://schemas.microsoft.com/office/drawing/2014/main" id="{40A5CBF6-2C22-71D0-3DC2-196BCE17E888}"/>
              </a:ext>
            </a:extLst>
          </p:cNvPr>
          <p:cNvSpPr/>
          <p:nvPr/>
        </p:nvSpPr>
        <p:spPr>
          <a:xfrm flipV="1">
            <a:off x="3381989" y="4551785"/>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3" name="二等辺三角形 12">
            <a:extLst>
              <a:ext uri="{FF2B5EF4-FFF2-40B4-BE49-F238E27FC236}">
                <a16:creationId xmlns:a16="http://schemas.microsoft.com/office/drawing/2014/main" id="{FCE200E5-3A10-47A7-F5FF-053EDCC011F1}"/>
              </a:ext>
            </a:extLst>
          </p:cNvPr>
          <p:cNvSpPr/>
          <p:nvPr/>
        </p:nvSpPr>
        <p:spPr>
          <a:xfrm flipV="1">
            <a:off x="3381989" y="5703597"/>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4" name="テキスト ボックス 13">
            <a:extLst>
              <a:ext uri="{FF2B5EF4-FFF2-40B4-BE49-F238E27FC236}">
                <a16:creationId xmlns:a16="http://schemas.microsoft.com/office/drawing/2014/main" id="{F66EDEEE-9681-CC6E-BCFD-EDF13002D3B7}"/>
              </a:ext>
            </a:extLst>
          </p:cNvPr>
          <p:cNvSpPr txBox="1"/>
          <p:nvPr/>
        </p:nvSpPr>
        <p:spPr>
          <a:xfrm>
            <a:off x="514705" y="5877207"/>
            <a:ext cx="6149346" cy="261610"/>
          </a:xfrm>
          <a:prstGeom prst="rect">
            <a:avLst/>
          </a:prstGeom>
          <a:noFill/>
        </p:spPr>
        <p:txBody>
          <a:bodyPr wrap="square" rtlCol="0">
            <a:spAutoFit/>
          </a:bodyPr>
          <a:lstStyle/>
          <a:p>
            <a:r>
              <a:rPr kumimoji="1" lang="ja-JP" altLang="en-US" sz="1100" dirty="0"/>
              <a:t>弊社にて再度発注内容を確認のうえ、発注ステータスを「発注受領」に変更します。</a:t>
            </a:r>
          </a:p>
        </p:txBody>
      </p:sp>
      <p:pic>
        <p:nvPicPr>
          <p:cNvPr id="16" name="図 15" descr="テキスト&#10;&#10;AI 生成コンテンツは誤りを含む可能性があります。">
            <a:extLst>
              <a:ext uri="{FF2B5EF4-FFF2-40B4-BE49-F238E27FC236}">
                <a16:creationId xmlns:a16="http://schemas.microsoft.com/office/drawing/2014/main" id="{4D90EB61-1F93-45EF-44B7-934FFC6DF0A6}"/>
              </a:ext>
            </a:extLst>
          </p:cNvPr>
          <p:cNvPicPr>
            <a:picLocks noChangeAspect="1"/>
          </p:cNvPicPr>
          <p:nvPr/>
        </p:nvPicPr>
        <p:blipFill>
          <a:blip r:embed="rId3"/>
          <a:stretch>
            <a:fillRect/>
          </a:stretch>
        </p:blipFill>
        <p:spPr>
          <a:xfrm>
            <a:off x="6961893" y="2398268"/>
            <a:ext cx="4750681" cy="1654659"/>
          </a:xfrm>
          <a:prstGeom prst="rect">
            <a:avLst/>
          </a:prstGeom>
          <a:ln>
            <a:solidFill>
              <a:schemeClr val="accent5"/>
            </a:solidFill>
          </a:ln>
        </p:spPr>
      </p:pic>
      <p:sp>
        <p:nvSpPr>
          <p:cNvPr id="18" name="四角形: 角を丸くする 17">
            <a:extLst>
              <a:ext uri="{FF2B5EF4-FFF2-40B4-BE49-F238E27FC236}">
                <a16:creationId xmlns:a16="http://schemas.microsoft.com/office/drawing/2014/main" id="{F4B876B0-8508-0FE2-442B-1834EDC19443}"/>
              </a:ext>
            </a:extLst>
          </p:cNvPr>
          <p:cNvSpPr/>
          <p:nvPr/>
        </p:nvSpPr>
        <p:spPr>
          <a:xfrm>
            <a:off x="6961894" y="2110886"/>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案件管理画面</a:t>
            </a:r>
            <a:endParaRPr kumimoji="1" lang="en-US" altLang="ja-JP" sz="900" b="1" dirty="0">
              <a:solidFill>
                <a:schemeClr val="bg1"/>
              </a:solidFill>
            </a:endParaRPr>
          </a:p>
        </p:txBody>
      </p:sp>
      <p:sp>
        <p:nvSpPr>
          <p:cNvPr id="21" name="正方形/長方形 20">
            <a:extLst>
              <a:ext uri="{FF2B5EF4-FFF2-40B4-BE49-F238E27FC236}">
                <a16:creationId xmlns:a16="http://schemas.microsoft.com/office/drawing/2014/main" id="{D463ADC2-4B48-6A23-6AE8-4F8390B26098}"/>
              </a:ext>
            </a:extLst>
          </p:cNvPr>
          <p:cNvSpPr/>
          <p:nvPr/>
        </p:nvSpPr>
        <p:spPr>
          <a:xfrm>
            <a:off x="479425" y="2110886"/>
            <a:ext cx="1152000" cy="655238"/>
          </a:xfrm>
          <a:prstGeom prst="rect">
            <a:avLst/>
          </a:prstGeom>
          <a:solidFill>
            <a:srgbClr val="000048"/>
          </a:solidFill>
          <a:ln w="28575" cap="flat" cmpd="sng" algn="ctr">
            <a:solidFill>
              <a:srgbClr val="000048"/>
            </a:solidFill>
            <a:prstDash val="solid"/>
            <a:miter lim="800000"/>
          </a:ln>
          <a:effectLst/>
        </p:spPr>
        <p:txBody>
          <a:bodyPr bIns="46800"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発注</a:t>
            </a:r>
          </a:p>
        </p:txBody>
      </p:sp>
      <p:sp>
        <p:nvSpPr>
          <p:cNvPr id="22" name="正方形/長方形 21">
            <a:extLst>
              <a:ext uri="{FF2B5EF4-FFF2-40B4-BE49-F238E27FC236}">
                <a16:creationId xmlns:a16="http://schemas.microsoft.com/office/drawing/2014/main" id="{C12CA477-EADD-C97D-6220-CA5BF6E8E15D}"/>
              </a:ext>
            </a:extLst>
          </p:cNvPr>
          <p:cNvSpPr/>
          <p:nvPr/>
        </p:nvSpPr>
        <p:spPr>
          <a:xfrm>
            <a:off x="1639723" y="2110887"/>
            <a:ext cx="5059610" cy="655238"/>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「掲載期間未定」で発注申請完了。</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3" name="四角形: 角を丸くする 22">
            <a:extLst>
              <a:ext uri="{FF2B5EF4-FFF2-40B4-BE49-F238E27FC236}">
                <a16:creationId xmlns:a16="http://schemas.microsoft.com/office/drawing/2014/main" id="{ACFCE96D-0BB7-F008-C83F-083EDFDC31E0}"/>
              </a:ext>
            </a:extLst>
          </p:cNvPr>
          <p:cNvSpPr/>
          <p:nvPr/>
        </p:nvSpPr>
        <p:spPr>
          <a:xfrm>
            <a:off x="593511" y="2167927"/>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rPr>
              <a:t>代理店様対応</a:t>
            </a:r>
          </a:p>
        </p:txBody>
      </p:sp>
      <p:sp>
        <p:nvSpPr>
          <p:cNvPr id="24" name="二等辺三角形 23">
            <a:extLst>
              <a:ext uri="{FF2B5EF4-FFF2-40B4-BE49-F238E27FC236}">
                <a16:creationId xmlns:a16="http://schemas.microsoft.com/office/drawing/2014/main" id="{39ED02E8-9355-693D-FF60-9146B96AF4F7}"/>
              </a:ext>
            </a:extLst>
          </p:cNvPr>
          <p:cNvSpPr/>
          <p:nvPr/>
        </p:nvSpPr>
        <p:spPr>
          <a:xfrm flipV="1">
            <a:off x="3381989" y="2842210"/>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5" name="正方形/長方形 14">
            <a:extLst>
              <a:ext uri="{FF2B5EF4-FFF2-40B4-BE49-F238E27FC236}">
                <a16:creationId xmlns:a16="http://schemas.microsoft.com/office/drawing/2014/main" id="{CD256EF0-8EBF-7385-EB21-1EB7787E4F3F}"/>
              </a:ext>
            </a:extLst>
          </p:cNvPr>
          <p:cNvSpPr/>
          <p:nvPr/>
        </p:nvSpPr>
        <p:spPr>
          <a:xfrm>
            <a:off x="7414380" y="3266166"/>
            <a:ext cx="586718" cy="200531"/>
          </a:xfrm>
          <a:prstGeom prst="rect">
            <a:avLst/>
          </a:prstGeom>
          <a:noFill/>
          <a:ln w="28575">
            <a:solidFill>
              <a:srgbClr val="002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E4930282-5714-DC51-28DF-69A2548C2183}"/>
              </a:ext>
            </a:extLst>
          </p:cNvPr>
          <p:cNvSpPr/>
          <p:nvPr/>
        </p:nvSpPr>
        <p:spPr>
          <a:xfrm>
            <a:off x="10762430" y="3207701"/>
            <a:ext cx="473194" cy="295348"/>
          </a:xfrm>
          <a:prstGeom prst="rect">
            <a:avLst/>
          </a:prstGeom>
          <a:noFill/>
          <a:ln w="28575">
            <a:solidFill>
              <a:srgbClr val="002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吹き出し: 四角形 18">
            <a:extLst>
              <a:ext uri="{FF2B5EF4-FFF2-40B4-BE49-F238E27FC236}">
                <a16:creationId xmlns:a16="http://schemas.microsoft.com/office/drawing/2014/main" id="{59905349-4508-E59D-110D-CE9922608BFB}"/>
              </a:ext>
            </a:extLst>
          </p:cNvPr>
          <p:cNvSpPr/>
          <p:nvPr/>
        </p:nvSpPr>
        <p:spPr>
          <a:xfrm>
            <a:off x="8230648" y="3305695"/>
            <a:ext cx="2187020" cy="642054"/>
          </a:xfrm>
          <a:prstGeom prst="wedgeRectCallout">
            <a:avLst>
              <a:gd name="adj1" fmla="val -60113"/>
              <a:gd name="adj2" fmla="val -40980"/>
            </a:avLst>
          </a:prstGeom>
          <a:solidFill>
            <a:srgbClr val="CCD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chemeClr val="tx1"/>
                </a:solidFill>
                <a:latin typeface="+mn-ea"/>
              </a:rPr>
              <a:t>「発注受領」後に</a:t>
            </a:r>
            <a:endParaRPr kumimoji="1" lang="en-US" altLang="ja-JP" sz="1100" dirty="0">
              <a:solidFill>
                <a:schemeClr val="tx1"/>
              </a:solidFill>
              <a:latin typeface="+mn-ea"/>
            </a:endParaRPr>
          </a:p>
          <a:p>
            <a:pPr algn="ctr"/>
            <a:r>
              <a:rPr lang="ja-JP" altLang="en-US" sz="1100" dirty="0">
                <a:solidFill>
                  <a:schemeClr val="tx1"/>
                </a:solidFill>
                <a:latin typeface="+mn-ea"/>
              </a:rPr>
              <a:t>「掲載期間待ち」となりますが</a:t>
            </a:r>
            <a:endParaRPr lang="en-US" altLang="ja-JP" sz="1100" dirty="0">
              <a:solidFill>
                <a:schemeClr val="tx1"/>
              </a:solidFill>
              <a:latin typeface="+mn-ea"/>
            </a:endParaRPr>
          </a:p>
          <a:p>
            <a:pPr algn="ctr"/>
            <a:r>
              <a:rPr kumimoji="1" lang="ja-JP" altLang="en-US" sz="1100" dirty="0">
                <a:solidFill>
                  <a:schemeClr val="tx1"/>
                </a:solidFill>
                <a:latin typeface="+mn-ea"/>
              </a:rPr>
              <a:t>契約成立となり制作進行します</a:t>
            </a:r>
          </a:p>
        </p:txBody>
      </p:sp>
      <p:sp>
        <p:nvSpPr>
          <p:cNvPr id="20" name="吹き出し: 四角形 19">
            <a:extLst>
              <a:ext uri="{FF2B5EF4-FFF2-40B4-BE49-F238E27FC236}">
                <a16:creationId xmlns:a16="http://schemas.microsoft.com/office/drawing/2014/main" id="{3BC20585-9F70-9715-DF32-00813456CD34}"/>
              </a:ext>
            </a:extLst>
          </p:cNvPr>
          <p:cNvSpPr/>
          <p:nvPr/>
        </p:nvSpPr>
        <p:spPr>
          <a:xfrm>
            <a:off x="9228842" y="2689748"/>
            <a:ext cx="1527479" cy="435120"/>
          </a:xfrm>
          <a:prstGeom prst="wedgeRectCallout">
            <a:avLst>
              <a:gd name="adj1" fmla="val 52815"/>
              <a:gd name="adj2" fmla="val 94092"/>
            </a:avLst>
          </a:prstGeom>
          <a:solidFill>
            <a:srgbClr val="CCD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chemeClr val="tx1"/>
                </a:solidFill>
                <a:latin typeface="+mn-ea"/>
              </a:rPr>
              <a:t>掲載期間確定後に</a:t>
            </a:r>
            <a:endParaRPr kumimoji="1" lang="en-US" altLang="ja-JP" sz="1100" dirty="0">
              <a:solidFill>
                <a:schemeClr val="tx1"/>
              </a:solidFill>
              <a:latin typeface="+mn-ea"/>
            </a:endParaRPr>
          </a:p>
          <a:p>
            <a:pPr algn="ctr"/>
            <a:r>
              <a:rPr kumimoji="1" lang="ja-JP" altLang="en-US" sz="1100" dirty="0">
                <a:solidFill>
                  <a:schemeClr val="tx1"/>
                </a:solidFill>
                <a:latin typeface="+mn-ea"/>
              </a:rPr>
              <a:t>再発注してください</a:t>
            </a:r>
          </a:p>
        </p:txBody>
      </p:sp>
    </p:spTree>
    <p:extLst>
      <p:ext uri="{BB962C8B-B14F-4D97-AF65-F5344CB8AC3E}">
        <p14:creationId xmlns:p14="http://schemas.microsoft.com/office/powerpoint/2010/main" val="39051486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F9CDA-B858-D62C-3E69-4441FD7C0287}"/>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D9C4C62-17A6-074F-F356-379543741577}"/>
              </a:ext>
            </a:extLst>
          </p:cNvPr>
          <p:cNvSpPr>
            <a:spLocks noGrp="1"/>
          </p:cNvSpPr>
          <p:nvPr>
            <p:ph type="body" sz="quarter" idx="10"/>
          </p:nvPr>
        </p:nvSpPr>
        <p:spPr/>
        <p:txBody>
          <a:bodyPr/>
          <a:lstStyle/>
          <a:p>
            <a:r>
              <a:rPr lang="ja-JP" altLang="en-US" dirty="0"/>
              <a:t>企画ページの制作・掲載のお申し込み方法</a:t>
            </a:r>
          </a:p>
        </p:txBody>
      </p:sp>
      <p:pic>
        <p:nvPicPr>
          <p:cNvPr id="44" name="図プレースホルダー 18" descr="アイコン&#10;&#10;自動的に生成された説明">
            <a:extLst>
              <a:ext uri="{FF2B5EF4-FFF2-40B4-BE49-F238E27FC236}">
                <a16:creationId xmlns:a16="http://schemas.microsoft.com/office/drawing/2014/main" id="{19B6B0DE-723D-33F9-2E6D-4442EFDCD194}"/>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DCEA5040-CA0F-C95B-FEDF-AC26F982A586}"/>
              </a:ext>
            </a:extLst>
          </p:cNvPr>
          <p:cNvSpPr>
            <a:spLocks noGrp="1"/>
          </p:cNvSpPr>
          <p:nvPr>
            <p:ph type="body" sz="quarter" idx="12"/>
          </p:nvPr>
        </p:nvSpPr>
        <p:spPr>
          <a:xfrm>
            <a:off x="595671" y="81412"/>
            <a:ext cx="866756" cy="410840"/>
          </a:xfrm>
        </p:spPr>
        <p:txBody>
          <a:bodyPr/>
          <a:lstStyle/>
          <a:p>
            <a:pPr marL="0" indent="0" algn="l">
              <a:buNone/>
            </a:pPr>
            <a:r>
              <a:rPr lang="ja-JP" altLang="en-US" dirty="0"/>
              <a:t>実施フロー</a:t>
            </a:r>
          </a:p>
        </p:txBody>
      </p:sp>
      <p:sp>
        <p:nvSpPr>
          <p:cNvPr id="2" name="タイトル 2">
            <a:extLst>
              <a:ext uri="{FF2B5EF4-FFF2-40B4-BE49-F238E27FC236}">
                <a16:creationId xmlns:a16="http://schemas.microsoft.com/office/drawing/2014/main" id="{E3E7EB6C-F812-B066-EEB3-B118C11E0625}"/>
              </a:ext>
            </a:extLst>
          </p:cNvPr>
          <p:cNvSpPr txBox="1">
            <a:spLocks/>
          </p:cNvSpPr>
          <p:nvPr/>
        </p:nvSpPr>
        <p:spPr>
          <a:xfrm>
            <a:off x="479425" y="1044507"/>
            <a:ext cx="11263396" cy="41084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ja-JP" altLang="en-US" sz="1800" b="1" u="sng" dirty="0">
                <a:solidFill>
                  <a:srgbClr val="0D0D0D"/>
                </a:solidFill>
                <a:latin typeface="メイリオ" panose="020B0604030504040204" pitchFamily="50" charset="-128"/>
                <a:ea typeface="メイリオ" panose="020B0604030504040204" pitchFamily="50" charset="-128"/>
              </a:rPr>
              <a:t>お申し込みに関するよくある質問</a:t>
            </a:r>
            <a:endParaRPr lang="en-US" altLang="ja-JP" sz="1800" b="1" u="sng" dirty="0">
              <a:solidFill>
                <a:srgbClr val="0D0D0D"/>
              </a:solidFill>
              <a:latin typeface="メイリオ" panose="020B0604030504040204" pitchFamily="50" charset="-128"/>
              <a:ea typeface="メイリオ" panose="020B0604030504040204" pitchFamily="50" charset="-128"/>
            </a:endParaRPr>
          </a:p>
        </p:txBody>
      </p:sp>
      <p:graphicFrame>
        <p:nvGraphicFramePr>
          <p:cNvPr id="15" name="表 14">
            <a:extLst>
              <a:ext uri="{FF2B5EF4-FFF2-40B4-BE49-F238E27FC236}">
                <a16:creationId xmlns:a16="http://schemas.microsoft.com/office/drawing/2014/main" id="{BB9D3E76-24A7-1148-4822-A50CFDC18E78}"/>
              </a:ext>
            </a:extLst>
          </p:cNvPr>
          <p:cNvGraphicFramePr>
            <a:graphicFrameLocks noGrp="1"/>
          </p:cNvGraphicFramePr>
          <p:nvPr/>
        </p:nvGraphicFramePr>
        <p:xfrm>
          <a:off x="479424" y="1455346"/>
          <a:ext cx="11263396" cy="4436407"/>
        </p:xfrm>
        <a:graphic>
          <a:graphicData uri="http://schemas.openxmlformats.org/drawingml/2006/table">
            <a:tbl>
              <a:tblPr firstRow="1" bandRow="1">
                <a:tableStyleId>{5C22544A-7EE6-4342-B048-85BDC9FD1C3A}</a:tableStyleId>
              </a:tblPr>
              <a:tblGrid>
                <a:gridCol w="3517541">
                  <a:extLst>
                    <a:ext uri="{9D8B030D-6E8A-4147-A177-3AD203B41FA5}">
                      <a16:colId xmlns:a16="http://schemas.microsoft.com/office/drawing/2014/main" val="2979192392"/>
                    </a:ext>
                  </a:extLst>
                </a:gridCol>
                <a:gridCol w="7745855">
                  <a:extLst>
                    <a:ext uri="{9D8B030D-6E8A-4147-A177-3AD203B41FA5}">
                      <a16:colId xmlns:a16="http://schemas.microsoft.com/office/drawing/2014/main" val="971148075"/>
                    </a:ext>
                  </a:extLst>
                </a:gridCol>
              </a:tblGrid>
              <a:tr h="203772">
                <a:tc>
                  <a:txBody>
                    <a:bodyPr/>
                    <a:lstStyle/>
                    <a:p>
                      <a:r>
                        <a:rPr kumimoji="1" lang="ja-JP" altLang="en-US" sz="1400" dirty="0">
                          <a:solidFill>
                            <a:schemeClr val="bg1"/>
                          </a:solidFill>
                          <a:latin typeface="+mn-ea"/>
                          <a:ea typeface="+mn-ea"/>
                        </a:rPr>
                        <a:t>質問</a:t>
                      </a:r>
                    </a:p>
                  </a:txBody>
                  <a:tcPr anchor="ctr">
                    <a:solidFill>
                      <a:srgbClr val="000048"/>
                    </a:solidFill>
                  </a:tcPr>
                </a:tc>
                <a:tc>
                  <a:txBody>
                    <a:bodyPr/>
                    <a:lstStyle/>
                    <a:p>
                      <a:r>
                        <a:rPr kumimoji="1" lang="ja-JP" altLang="en-US" sz="1400" dirty="0">
                          <a:latin typeface="+mn-ea"/>
                          <a:ea typeface="+mn-ea"/>
                        </a:rPr>
                        <a:t>回答</a:t>
                      </a:r>
                    </a:p>
                  </a:txBody>
                  <a:tcPr anchor="ctr">
                    <a:solidFill>
                      <a:srgbClr val="000048"/>
                    </a:solidFill>
                  </a:tcPr>
                </a:tc>
                <a:extLst>
                  <a:ext uri="{0D108BD9-81ED-4DB2-BD59-A6C34878D82A}">
                    <a16:rowId xmlns:a16="http://schemas.microsoft.com/office/drawing/2014/main" val="1333818355"/>
                  </a:ext>
                </a:extLst>
              </a:tr>
              <a:tr h="549735">
                <a:tc>
                  <a:txBody>
                    <a:bodyPr/>
                    <a:lstStyle/>
                    <a:p>
                      <a:r>
                        <a:rPr kumimoji="1" lang="en-US" altLang="ja-JP" sz="1400" dirty="0">
                          <a:solidFill>
                            <a:schemeClr val="bg1"/>
                          </a:solidFill>
                          <a:latin typeface="+mn-ea"/>
                          <a:ea typeface="+mn-ea"/>
                        </a:rPr>
                        <a:t>LBPM</a:t>
                      </a:r>
                      <a:r>
                        <a:rPr kumimoji="1" lang="ja-JP" altLang="en-US" sz="1400" dirty="0">
                          <a:solidFill>
                            <a:schemeClr val="bg1"/>
                          </a:solidFill>
                          <a:latin typeface="+mn-ea"/>
                          <a:ea typeface="+mn-ea"/>
                        </a:rPr>
                        <a:t>とは何ですか？</a:t>
                      </a:r>
                      <a:endParaRPr kumimoji="1" lang="en-US" altLang="ja-JP" sz="1400" dirty="0">
                        <a:solidFill>
                          <a:schemeClr val="bg1"/>
                        </a:solidFill>
                        <a:latin typeface="+mn-ea"/>
                        <a:ea typeface="+mn-ea"/>
                      </a:endParaRPr>
                    </a:p>
                    <a:p>
                      <a:r>
                        <a:rPr kumimoji="1" lang="en-US" altLang="ja-JP" sz="1400" dirty="0">
                          <a:solidFill>
                            <a:schemeClr val="bg1"/>
                          </a:solidFill>
                          <a:latin typeface="+mn-ea"/>
                          <a:ea typeface="+mn-ea"/>
                        </a:rPr>
                        <a:t>LBPM</a:t>
                      </a:r>
                      <a:r>
                        <a:rPr kumimoji="1" lang="ja-JP" altLang="en-US" sz="1400" dirty="0">
                          <a:solidFill>
                            <a:schemeClr val="bg1"/>
                          </a:solidFill>
                          <a:latin typeface="+mn-ea"/>
                          <a:ea typeface="+mn-ea"/>
                        </a:rPr>
                        <a:t>を利用したことがありません</a:t>
                      </a:r>
                    </a:p>
                  </a:txBody>
                  <a:tcPr anchor="ctr">
                    <a:solidFill>
                      <a:srgbClr val="000048">
                        <a:alpha val="60000"/>
                      </a:srgbClr>
                    </a:solidFill>
                  </a:tcPr>
                </a:tc>
                <a:tc>
                  <a:txBody>
                    <a:bodyPr/>
                    <a:lstStyle/>
                    <a:p>
                      <a:r>
                        <a:rPr kumimoji="1" lang="en-US" altLang="ja-JP" sz="1400" dirty="0">
                          <a:latin typeface="+mn-ea"/>
                          <a:ea typeface="+mn-ea"/>
                        </a:rPr>
                        <a:t>LBPM</a:t>
                      </a:r>
                      <a:r>
                        <a:rPr kumimoji="1" lang="ja-JP" altLang="en-US" sz="1400" dirty="0">
                          <a:latin typeface="+mn-ea"/>
                          <a:ea typeface="+mn-ea"/>
                        </a:rPr>
                        <a:t>は本資料の企画ページの制作・掲載をお申込みいただくツールです。</a:t>
                      </a:r>
                      <a:endParaRPr kumimoji="1" lang="en-US" altLang="ja-JP" sz="1400" dirty="0">
                        <a:latin typeface="+mn-ea"/>
                        <a:ea typeface="+mn-ea"/>
                      </a:endParaRPr>
                    </a:p>
                    <a:p>
                      <a:r>
                        <a:rPr kumimoji="1" lang="en-US" altLang="ja-JP" sz="1400" dirty="0">
                          <a:latin typeface="+mn-ea"/>
                          <a:ea typeface="+mn-ea"/>
                        </a:rPr>
                        <a:t>LBPM</a:t>
                      </a:r>
                      <a:r>
                        <a:rPr kumimoji="1" lang="ja-JP" altLang="en-US" sz="1400" dirty="0">
                          <a:latin typeface="+mn-ea"/>
                          <a:ea typeface="+mn-ea"/>
                        </a:rPr>
                        <a:t>のご利用には専用のアカウント発行（ビジネス</a:t>
                      </a:r>
                      <a:r>
                        <a:rPr kumimoji="1" lang="en-US" altLang="ja-JP" sz="1400" dirty="0">
                          <a:latin typeface="+mn-ea"/>
                          <a:ea typeface="+mn-ea"/>
                        </a:rPr>
                        <a:t>ID</a:t>
                      </a:r>
                      <a:r>
                        <a:rPr kumimoji="1" lang="ja-JP" altLang="en-US" sz="1400" dirty="0">
                          <a:latin typeface="+mn-ea"/>
                          <a:ea typeface="+mn-ea"/>
                        </a:rPr>
                        <a:t>への利用設定）が必要となりますので、</a:t>
                      </a:r>
                      <a:endParaRPr kumimoji="1" lang="en-US" altLang="ja-JP" sz="1400" dirty="0">
                        <a:latin typeface="+mn-ea"/>
                        <a:ea typeface="+mn-ea"/>
                      </a:endParaRPr>
                    </a:p>
                    <a:p>
                      <a:r>
                        <a:rPr kumimoji="1" lang="ja-JP" altLang="en-US" sz="1400" dirty="0">
                          <a:latin typeface="+mn-ea"/>
                          <a:ea typeface="+mn-ea"/>
                        </a:rPr>
                        <a:t>お手続きに関しましては弊社営業担当までお問い合わせください。</a:t>
                      </a:r>
                      <a:endParaRPr kumimoji="1" lang="en-US" altLang="ja-JP" sz="1400" dirty="0">
                        <a:latin typeface="+mn-ea"/>
                        <a:ea typeface="+mn-ea"/>
                      </a:endParaRPr>
                    </a:p>
                  </a:txBody>
                  <a:tcPr anchor="ctr">
                    <a:solidFill>
                      <a:srgbClr val="000048">
                        <a:alpha val="10196"/>
                      </a:srgbClr>
                    </a:solidFill>
                  </a:tcPr>
                </a:tc>
                <a:extLst>
                  <a:ext uri="{0D108BD9-81ED-4DB2-BD59-A6C34878D82A}">
                    <a16:rowId xmlns:a16="http://schemas.microsoft.com/office/drawing/2014/main" val="3482754928"/>
                  </a:ext>
                </a:extLst>
              </a:tr>
              <a:tr h="826883">
                <a:tc>
                  <a:txBody>
                    <a:bodyPr/>
                    <a:lstStyle/>
                    <a:p>
                      <a:r>
                        <a:rPr kumimoji="1" lang="en-US" altLang="ja-JP" sz="1400" dirty="0">
                          <a:solidFill>
                            <a:schemeClr val="bg1"/>
                          </a:solidFill>
                          <a:latin typeface="+mn-ea"/>
                          <a:ea typeface="+mn-ea"/>
                        </a:rPr>
                        <a:t>LBPM</a:t>
                      </a:r>
                      <a:r>
                        <a:rPr kumimoji="1" lang="ja-JP" altLang="en-US" sz="1400" dirty="0">
                          <a:solidFill>
                            <a:schemeClr val="bg1"/>
                          </a:solidFill>
                          <a:latin typeface="+mn-ea"/>
                          <a:ea typeface="+mn-ea"/>
                        </a:rPr>
                        <a:t>を利用していますが、案件作成画面で申込商品が表示されません</a:t>
                      </a:r>
                    </a:p>
                  </a:txBody>
                  <a:tcPr anchor="ctr">
                    <a:solidFill>
                      <a:srgbClr val="000048">
                        <a:alpha val="60000"/>
                      </a:srgbClr>
                    </a:solidFill>
                  </a:tcPr>
                </a:tc>
                <a:tc>
                  <a:txBody>
                    <a:bodyPr/>
                    <a:lstStyle/>
                    <a:p>
                      <a:r>
                        <a:rPr kumimoji="1" lang="en-US" altLang="ja-JP" sz="1400" dirty="0">
                          <a:latin typeface="+mn-ea"/>
                          <a:ea typeface="+mn-ea"/>
                        </a:rPr>
                        <a:t>LBPM</a:t>
                      </a:r>
                      <a:r>
                        <a:rPr kumimoji="1" lang="ja-JP" altLang="en-US" sz="1400" dirty="0">
                          <a:latin typeface="+mn-ea"/>
                          <a:ea typeface="+mn-ea"/>
                        </a:rPr>
                        <a:t>では弊社とのお取引に関する契約内容に応じてお取り扱いいただける申込商品のみ表示しております。</a:t>
                      </a:r>
                      <a:endParaRPr kumimoji="1" lang="en-US" altLang="ja-JP" sz="1400" dirty="0">
                        <a:latin typeface="+mn-ea"/>
                        <a:ea typeface="+mn-ea"/>
                      </a:endParaRPr>
                    </a:p>
                    <a:p>
                      <a:r>
                        <a:rPr kumimoji="1" lang="ja-JP" altLang="en-US" sz="1400" dirty="0">
                          <a:latin typeface="+mn-ea"/>
                          <a:ea typeface="+mn-ea"/>
                        </a:rPr>
                        <a:t>企画ページの制作・掲載のお申し込みは</a:t>
                      </a:r>
                      <a:r>
                        <a:rPr kumimoji="1" lang="en-US" altLang="ja-JP" sz="1400" dirty="0">
                          <a:latin typeface="+mn-ea"/>
                          <a:ea typeface="+mn-ea"/>
                        </a:rPr>
                        <a:t>LINE</a:t>
                      </a:r>
                      <a:r>
                        <a:rPr kumimoji="1" lang="ja-JP" altLang="en-US" sz="1400" dirty="0">
                          <a:latin typeface="+mn-ea"/>
                          <a:ea typeface="+mn-ea"/>
                        </a:rPr>
                        <a:t>ヤフー広告 ディスプレイ広告（予約型）をお取り扱いいただける代理店様の一部にご利用を制限しておりますので、お取り扱いやお手続きの詳細は弊社営業担当までお問い合わせください。</a:t>
                      </a:r>
                    </a:p>
                  </a:txBody>
                  <a:tcPr anchor="ctr">
                    <a:solidFill>
                      <a:srgbClr val="000048">
                        <a:alpha val="10196"/>
                      </a:srgbClr>
                    </a:solidFill>
                  </a:tcPr>
                </a:tc>
                <a:extLst>
                  <a:ext uri="{0D108BD9-81ED-4DB2-BD59-A6C34878D82A}">
                    <a16:rowId xmlns:a16="http://schemas.microsoft.com/office/drawing/2014/main" val="2532475373"/>
                  </a:ext>
                </a:extLst>
              </a:tr>
              <a:tr h="1723687">
                <a:tc>
                  <a:txBody>
                    <a:bodyPr/>
                    <a:lstStyle/>
                    <a:p>
                      <a:r>
                        <a:rPr kumimoji="1" lang="ja-JP" altLang="en-US" sz="1400" dirty="0">
                          <a:solidFill>
                            <a:schemeClr val="bg1"/>
                          </a:solidFill>
                          <a:latin typeface="+mn-ea"/>
                          <a:ea typeface="+mn-ea"/>
                        </a:rPr>
                        <a:t>請求タイミングを教えてください</a:t>
                      </a:r>
                    </a:p>
                  </a:txBody>
                  <a:tcPr anchor="ctr">
                    <a:solidFill>
                      <a:srgbClr val="000048">
                        <a:alpha val="60000"/>
                      </a:srgbClr>
                    </a:solidFill>
                  </a:tcPr>
                </a:tc>
                <a:tc>
                  <a:txBody>
                    <a:bodyPr/>
                    <a:lstStyle/>
                    <a:p>
                      <a:r>
                        <a:rPr kumimoji="1" lang="ja-JP" altLang="en-US" sz="1400" dirty="0">
                          <a:latin typeface="+mn-ea"/>
                          <a:ea typeface="+mn-ea"/>
                        </a:rPr>
                        <a:t>契約サービス詳細の「契約分類」により異なります。</a:t>
                      </a:r>
                      <a:endParaRPr kumimoji="1" lang="en-US" altLang="ja-JP" sz="1400" dirty="0">
                        <a:latin typeface="+mn-ea"/>
                        <a:ea typeface="+mn-ea"/>
                      </a:endParaRPr>
                    </a:p>
                    <a:p>
                      <a:r>
                        <a:rPr kumimoji="1" lang="ja-JP" altLang="en-US" sz="1400" dirty="0">
                          <a:latin typeface="+mn-ea"/>
                          <a:ea typeface="+mn-ea"/>
                        </a:rPr>
                        <a:t>契約分類は本資料の「スペック詳細」ページでご確認ください。</a:t>
                      </a:r>
                      <a:endParaRPr kumimoji="1" lang="en-US" altLang="ja-JP" sz="1400" dirty="0">
                        <a:latin typeface="+mn-ea"/>
                        <a:ea typeface="+mn-ea"/>
                      </a:endParaRPr>
                    </a:p>
                    <a:p>
                      <a:endParaRPr kumimoji="1" lang="en-US" altLang="ja-JP" sz="1400" dirty="0">
                        <a:latin typeface="+mn-ea"/>
                        <a:ea typeface="+mn-ea"/>
                      </a:endParaRPr>
                    </a:p>
                  </a:txBody>
                  <a:tcPr>
                    <a:solidFill>
                      <a:srgbClr val="000048">
                        <a:alpha val="10196"/>
                      </a:srgbClr>
                    </a:solidFill>
                  </a:tcPr>
                </a:tc>
                <a:extLst>
                  <a:ext uri="{0D108BD9-81ED-4DB2-BD59-A6C34878D82A}">
                    <a16:rowId xmlns:a16="http://schemas.microsoft.com/office/drawing/2014/main" val="566754066"/>
                  </a:ext>
                </a:extLst>
              </a:tr>
              <a:tr h="413566">
                <a:tc>
                  <a:txBody>
                    <a:bodyPr/>
                    <a:lstStyle/>
                    <a:p>
                      <a:r>
                        <a:rPr kumimoji="1" lang="en-US" altLang="ja-JP" sz="1400" dirty="0">
                          <a:solidFill>
                            <a:schemeClr val="bg1"/>
                          </a:solidFill>
                          <a:latin typeface="+mn-ea"/>
                          <a:ea typeface="+mn-ea"/>
                        </a:rPr>
                        <a:t>LBPM</a:t>
                      </a:r>
                      <a:r>
                        <a:rPr kumimoji="1" lang="ja-JP" altLang="en-US" sz="1400" dirty="0">
                          <a:solidFill>
                            <a:schemeClr val="bg1"/>
                          </a:solidFill>
                          <a:latin typeface="+mn-ea"/>
                          <a:ea typeface="+mn-ea"/>
                        </a:rPr>
                        <a:t>に請求書が表示されません</a:t>
                      </a:r>
                    </a:p>
                  </a:txBody>
                  <a:tcPr anchor="ctr">
                    <a:solidFill>
                      <a:srgbClr val="000048">
                        <a:alpha val="60000"/>
                      </a:srgbClr>
                    </a:solidFill>
                  </a:tcPr>
                </a:tc>
                <a:tc>
                  <a:txBody>
                    <a:bodyPr/>
                    <a:lstStyle/>
                    <a:p>
                      <a:r>
                        <a:rPr kumimoji="1" lang="en-US" altLang="ja-JP" sz="1400" dirty="0">
                          <a:latin typeface="+mn-ea"/>
                          <a:ea typeface="+mn-ea"/>
                        </a:rPr>
                        <a:t>LBPM</a:t>
                      </a:r>
                      <a:r>
                        <a:rPr kumimoji="1" lang="ja-JP" altLang="en-US" sz="1400" dirty="0">
                          <a:latin typeface="+mn-ea"/>
                          <a:ea typeface="+mn-ea"/>
                        </a:rPr>
                        <a:t>での請求書発行は行っておりません。</a:t>
                      </a:r>
                      <a:endParaRPr kumimoji="1" lang="en-US" altLang="ja-JP" sz="1400" dirty="0">
                        <a:latin typeface="+mn-ea"/>
                        <a:ea typeface="+mn-ea"/>
                      </a:endParaRPr>
                    </a:p>
                    <a:p>
                      <a:r>
                        <a:rPr kumimoji="1" lang="ja-JP" altLang="en-US" sz="1400" dirty="0">
                          <a:latin typeface="+mn-ea"/>
                          <a:ea typeface="+mn-ea"/>
                        </a:rPr>
                        <a:t>他の</a:t>
                      </a:r>
                      <a:r>
                        <a:rPr kumimoji="1" lang="en-US" altLang="ja-JP" sz="1400" dirty="0">
                          <a:latin typeface="+mn-ea"/>
                          <a:ea typeface="+mn-ea"/>
                        </a:rPr>
                        <a:t>LINE</a:t>
                      </a:r>
                      <a:r>
                        <a:rPr kumimoji="1" lang="ja-JP" altLang="en-US" sz="1400" dirty="0">
                          <a:latin typeface="+mn-ea"/>
                          <a:ea typeface="+mn-ea"/>
                        </a:rPr>
                        <a:t>ヤフー広告商品とまとめてメールでの発行となります。</a:t>
                      </a:r>
                    </a:p>
                  </a:txBody>
                  <a:tcPr anchor="ctr">
                    <a:solidFill>
                      <a:srgbClr val="000048">
                        <a:alpha val="10196"/>
                      </a:srgbClr>
                    </a:solidFill>
                  </a:tcPr>
                </a:tc>
                <a:extLst>
                  <a:ext uri="{0D108BD9-81ED-4DB2-BD59-A6C34878D82A}">
                    <a16:rowId xmlns:a16="http://schemas.microsoft.com/office/drawing/2014/main" val="247449195"/>
                  </a:ext>
                </a:extLst>
              </a:tr>
            </a:tbl>
          </a:graphicData>
        </a:graphic>
      </p:graphicFrame>
      <p:graphicFrame>
        <p:nvGraphicFramePr>
          <p:cNvPr id="3" name="表 2">
            <a:extLst>
              <a:ext uri="{FF2B5EF4-FFF2-40B4-BE49-F238E27FC236}">
                <a16:creationId xmlns:a16="http://schemas.microsoft.com/office/drawing/2014/main" id="{FF1FE143-1E6C-F73A-4F54-2917B37FC944}"/>
              </a:ext>
            </a:extLst>
          </p:cNvPr>
          <p:cNvGraphicFramePr>
            <a:graphicFrameLocks noGrp="1"/>
          </p:cNvGraphicFramePr>
          <p:nvPr/>
        </p:nvGraphicFramePr>
        <p:xfrm>
          <a:off x="4071416" y="4120461"/>
          <a:ext cx="5716835" cy="1097280"/>
        </p:xfrm>
        <a:graphic>
          <a:graphicData uri="http://schemas.openxmlformats.org/drawingml/2006/table">
            <a:tbl>
              <a:tblPr firstRow="1" bandRow="1">
                <a:tableStyleId>{5C22544A-7EE6-4342-B048-85BDC9FD1C3A}</a:tableStyleId>
              </a:tblPr>
              <a:tblGrid>
                <a:gridCol w="1035915">
                  <a:extLst>
                    <a:ext uri="{9D8B030D-6E8A-4147-A177-3AD203B41FA5}">
                      <a16:colId xmlns:a16="http://schemas.microsoft.com/office/drawing/2014/main" val="1534318776"/>
                    </a:ext>
                  </a:extLst>
                </a:gridCol>
                <a:gridCol w="4680920">
                  <a:extLst>
                    <a:ext uri="{9D8B030D-6E8A-4147-A177-3AD203B41FA5}">
                      <a16:colId xmlns:a16="http://schemas.microsoft.com/office/drawing/2014/main" val="3821118768"/>
                    </a:ext>
                  </a:extLst>
                </a:gridCol>
              </a:tblGrid>
              <a:tr h="248068">
                <a:tc>
                  <a:txBody>
                    <a:bodyPr/>
                    <a:lstStyle/>
                    <a:p>
                      <a:r>
                        <a:rPr kumimoji="1" lang="ja-JP" altLang="en-US" sz="1200" b="0" dirty="0">
                          <a:solidFill>
                            <a:schemeClr val="tx1"/>
                          </a:solidFill>
                        </a:rPr>
                        <a:t>契約分類</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6"/>
                    </a:solidFill>
                  </a:tcPr>
                </a:tc>
                <a:tc>
                  <a:txBody>
                    <a:bodyPr/>
                    <a:lstStyle/>
                    <a:p>
                      <a:r>
                        <a:rPr kumimoji="1" lang="ja-JP" altLang="en-US" sz="1200" b="0" dirty="0">
                          <a:solidFill>
                            <a:schemeClr val="tx1"/>
                          </a:solidFill>
                        </a:rPr>
                        <a:t>請求タイミング（請求金額）</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6"/>
                    </a:solidFill>
                  </a:tcPr>
                </a:tc>
                <a:extLst>
                  <a:ext uri="{0D108BD9-81ED-4DB2-BD59-A6C34878D82A}">
                    <a16:rowId xmlns:a16="http://schemas.microsoft.com/office/drawing/2014/main" val="1908619551"/>
                  </a:ext>
                </a:extLst>
              </a:tr>
              <a:tr h="248068">
                <a:tc>
                  <a:txBody>
                    <a:bodyPr/>
                    <a:lstStyle/>
                    <a:p>
                      <a:r>
                        <a:rPr kumimoji="1" lang="ja-JP" altLang="en-US" sz="1200" dirty="0"/>
                        <a:t>掲載</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rowSpan="2">
                  <a:txBody>
                    <a:bodyPr/>
                    <a:lstStyle/>
                    <a:p>
                      <a:r>
                        <a:rPr kumimoji="1" lang="ja-JP" altLang="en-US" sz="1200" dirty="0"/>
                        <a:t>掲載開始から終了までの期間で、掲載月ごとに月末締め翌月請求</a:t>
                      </a:r>
                      <a:endParaRPr kumimoji="1" lang="en-US" altLang="ja-JP" sz="1200" dirty="0"/>
                    </a:p>
                    <a:p>
                      <a:r>
                        <a:rPr kumimoji="1" lang="ja-JP" altLang="en-US" sz="1200" dirty="0"/>
                        <a:t>（掲載月ごとに掲載日数で按分した金額を請求）</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67002940"/>
                  </a:ext>
                </a:extLst>
              </a:tr>
              <a:tr h="248068">
                <a:tc>
                  <a:txBody>
                    <a:bodyPr/>
                    <a:lstStyle/>
                    <a:p>
                      <a:r>
                        <a:rPr kumimoji="1" lang="ja-JP" altLang="en-US" sz="1200" dirty="0"/>
                        <a:t>制作</a:t>
                      </a:r>
                      <a:r>
                        <a:rPr kumimoji="1" lang="en-US" altLang="ja-JP" sz="1200" dirty="0"/>
                        <a:t>+</a:t>
                      </a:r>
                      <a:r>
                        <a:rPr kumimoji="1" lang="ja-JP" altLang="en-US" sz="1200" dirty="0"/>
                        <a:t>掲載</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vMerge="1">
                  <a:txBody>
                    <a:bodyPr/>
                    <a:lstStyle/>
                    <a:p>
                      <a:endParaRPr kumimoji="1" lang="ja-JP" altLang="en-US" sz="1200" dirty="0"/>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08313640"/>
                  </a:ext>
                </a:extLst>
              </a:tr>
              <a:tr h="248068">
                <a:tc>
                  <a:txBody>
                    <a:bodyPr/>
                    <a:lstStyle/>
                    <a:p>
                      <a:r>
                        <a:rPr kumimoji="1" lang="ja-JP" altLang="en-US" sz="1200" dirty="0"/>
                        <a:t>その他</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t>契約サービス詳細、もしくは案件ごとに提示します</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11524757"/>
                  </a:ext>
                </a:extLst>
              </a:tr>
            </a:tbl>
          </a:graphicData>
        </a:graphic>
      </p:graphicFrame>
    </p:spTree>
    <p:extLst>
      <p:ext uri="{BB962C8B-B14F-4D97-AF65-F5344CB8AC3E}">
        <p14:creationId xmlns:p14="http://schemas.microsoft.com/office/powerpoint/2010/main" val="1571182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9CCD0E-0BCD-C39B-A3E1-1EE3802F301D}"/>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06D22D2-6CA4-BD29-2EC7-5E94C53B5292}"/>
              </a:ext>
            </a:extLst>
          </p:cNvPr>
          <p:cNvSpPr>
            <a:spLocks noGrp="1"/>
          </p:cNvSpPr>
          <p:nvPr>
            <p:ph type="body" sz="quarter" idx="12"/>
          </p:nvPr>
        </p:nvSpPr>
        <p:spPr>
          <a:xfrm>
            <a:off x="587922" y="67514"/>
            <a:ext cx="968503" cy="410840"/>
          </a:xfrm>
        </p:spPr>
        <p:txBody>
          <a:bodyPr/>
          <a:lstStyle/>
          <a:p>
            <a:pPr marL="0" indent="0">
              <a:buNone/>
            </a:pPr>
            <a:r>
              <a:rPr kumimoji="1" lang="ja-JP" altLang="en-US" dirty="0"/>
              <a:t>トライアル販売の</a:t>
            </a:r>
            <a:br>
              <a:rPr lang="en-US" altLang="ja-JP" dirty="0"/>
            </a:br>
            <a:r>
              <a:rPr kumimoji="1" lang="ja-JP" altLang="en-US" dirty="0"/>
              <a:t>ご案内</a:t>
            </a:r>
          </a:p>
        </p:txBody>
      </p:sp>
      <p:pic>
        <p:nvPicPr>
          <p:cNvPr id="6" name="図プレースホルダー 8" descr="アイコン&#10;&#10;自動的に生成された説明">
            <a:extLst>
              <a:ext uri="{FF2B5EF4-FFF2-40B4-BE49-F238E27FC236}">
                <a16:creationId xmlns:a16="http://schemas.microsoft.com/office/drawing/2014/main" id="{B0F5DE9A-6E0A-A829-5571-4F35E5A0563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779E8846-2F18-AA06-3076-B974C2ACC46C}"/>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en-US" altLang="ja-JP" sz="2000" i="0">
                <a:solidFill>
                  <a:srgbClr val="000048"/>
                </a:solidFill>
                <a:effectLst/>
                <a:latin typeface="+mj-ea"/>
                <a:ea typeface="+mj-ea"/>
              </a:rPr>
              <a:t>LINE NEWS DIGEST Spot Direct</a:t>
            </a:r>
            <a:r>
              <a:rPr lang="ja-JP" altLang="en-US" sz="2000" i="0">
                <a:solidFill>
                  <a:srgbClr val="000048"/>
                </a:solidFill>
                <a:effectLst/>
                <a:latin typeface="+mj-ea"/>
                <a:ea typeface="+mj-ea"/>
              </a:rPr>
              <a:t>のトライアル販売の概要</a:t>
            </a:r>
          </a:p>
        </p:txBody>
      </p:sp>
      <p:sp>
        <p:nvSpPr>
          <p:cNvPr id="4" name="テキスト プレースホルダー 3">
            <a:extLst>
              <a:ext uri="{FF2B5EF4-FFF2-40B4-BE49-F238E27FC236}">
                <a16:creationId xmlns:a16="http://schemas.microsoft.com/office/drawing/2014/main" id="{48A7AD73-1576-21FE-3290-9978175F5899}"/>
              </a:ext>
            </a:extLst>
          </p:cNvPr>
          <p:cNvSpPr txBox="1">
            <a:spLocks/>
          </p:cNvSpPr>
          <p:nvPr/>
        </p:nvSpPr>
        <p:spPr>
          <a:xfrm>
            <a:off x="612270" y="990509"/>
            <a:ext cx="10967459" cy="703342"/>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800"/>
              <a:t>視認性が高い「一等地」を</a:t>
            </a:r>
            <a:r>
              <a:rPr lang="en-US" altLang="ja-JP" sz="1800"/>
              <a:t>1</a:t>
            </a:r>
            <a:r>
              <a:rPr lang="ja-JP" altLang="en-US" sz="1800"/>
              <a:t>社で独占。ニュース閲覧フローを止めることなく、</a:t>
            </a:r>
            <a:endParaRPr lang="en-US" altLang="ja-JP" sz="1800"/>
          </a:p>
          <a:p>
            <a:r>
              <a:rPr lang="ja-JP" altLang="en-US" sz="1800"/>
              <a:t>貴社の広告を自然かつ確実に届けます。</a:t>
            </a:r>
          </a:p>
        </p:txBody>
      </p:sp>
      <p:sp>
        <p:nvSpPr>
          <p:cNvPr id="2" name="正方形/長方形 1">
            <a:extLst>
              <a:ext uri="{FF2B5EF4-FFF2-40B4-BE49-F238E27FC236}">
                <a16:creationId xmlns:a16="http://schemas.microsoft.com/office/drawing/2014/main" id="{8B47F400-14DA-6DDA-04EA-41763646F19E}"/>
              </a:ext>
            </a:extLst>
          </p:cNvPr>
          <p:cNvSpPr/>
          <p:nvPr/>
        </p:nvSpPr>
        <p:spPr>
          <a:xfrm>
            <a:off x="5259176" y="1809380"/>
            <a:ext cx="6388097" cy="4465436"/>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ja-JP" altLang="en-US"/>
          </a:p>
        </p:txBody>
      </p:sp>
      <p:sp>
        <p:nvSpPr>
          <p:cNvPr id="12" name="テキスト ボックス 11">
            <a:extLst>
              <a:ext uri="{FF2B5EF4-FFF2-40B4-BE49-F238E27FC236}">
                <a16:creationId xmlns:a16="http://schemas.microsoft.com/office/drawing/2014/main" id="{F6FCC13F-E3EF-82BB-C8C0-A4ED294ACE53}"/>
              </a:ext>
            </a:extLst>
          </p:cNvPr>
          <p:cNvSpPr txBox="1"/>
          <p:nvPr/>
        </p:nvSpPr>
        <p:spPr>
          <a:xfrm>
            <a:off x="6074854" y="2429836"/>
            <a:ext cx="5619784" cy="636328"/>
          </a:xfrm>
          <a:prstGeom prst="rect">
            <a:avLst/>
          </a:prstGeom>
          <a:noFill/>
        </p:spPr>
        <p:txBody>
          <a:bodyPr wrap="square" rtlCol="0">
            <a:spAutoFit/>
          </a:bodyPr>
          <a:lstStyle/>
          <a:p>
            <a:pPr lvl="0" eaLnBrk="0" fontAlgn="base" hangingPunct="0">
              <a:lnSpc>
                <a:spcPct val="130000"/>
              </a:lnSpc>
              <a:spcBef>
                <a:spcPct val="0"/>
              </a:spcBef>
              <a:spcAft>
                <a:spcPct val="0"/>
              </a:spcAft>
            </a:pPr>
            <a:r>
              <a:rPr lang="ja-JP" altLang="en-US" sz="1400">
                <a:solidFill>
                  <a:schemeClr val="tx1">
                    <a:lumMod val="65000"/>
                    <a:lumOff val="35000"/>
                  </a:schemeClr>
                </a:solidFill>
              </a:rPr>
              <a:t>リッチメッセージ内「左上」の好位置に掲載。</a:t>
            </a:r>
            <a:endParaRPr lang="en-US" altLang="ja-JP" sz="1400">
              <a:solidFill>
                <a:schemeClr val="tx1">
                  <a:lumMod val="65000"/>
                  <a:lumOff val="35000"/>
                </a:schemeClr>
              </a:solidFill>
            </a:endParaRPr>
          </a:p>
          <a:p>
            <a:pPr lvl="0" eaLnBrk="0" fontAlgn="base" hangingPunct="0">
              <a:lnSpc>
                <a:spcPct val="130000"/>
              </a:lnSpc>
              <a:spcBef>
                <a:spcPct val="0"/>
              </a:spcBef>
              <a:spcAft>
                <a:spcPct val="0"/>
              </a:spcAft>
            </a:pPr>
            <a:r>
              <a:rPr lang="ja-JP" altLang="en-US" sz="1400">
                <a:solidFill>
                  <a:schemeClr val="tx1">
                    <a:lumMod val="65000"/>
                    <a:lumOff val="35000"/>
                  </a:schemeClr>
                </a:solidFill>
              </a:rPr>
              <a:t>閲覧フローを止めず自然な接触を創出。</a:t>
            </a:r>
            <a:endParaRPr kumimoji="1" lang="ja-JP" altLang="en-US" sz="1400" b="1">
              <a:solidFill>
                <a:schemeClr val="tx1">
                  <a:lumMod val="65000"/>
                  <a:lumOff val="35000"/>
                </a:schemeClr>
              </a:solidFill>
            </a:endParaRPr>
          </a:p>
        </p:txBody>
      </p:sp>
      <p:sp>
        <p:nvSpPr>
          <p:cNvPr id="13" name="object 5">
            <a:extLst>
              <a:ext uri="{FF2B5EF4-FFF2-40B4-BE49-F238E27FC236}">
                <a16:creationId xmlns:a16="http://schemas.microsoft.com/office/drawing/2014/main" id="{377BB9B7-15A2-F19F-3325-ABF4A1684248}"/>
              </a:ext>
            </a:extLst>
          </p:cNvPr>
          <p:cNvSpPr txBox="1"/>
          <p:nvPr/>
        </p:nvSpPr>
        <p:spPr>
          <a:xfrm>
            <a:off x="587373" y="1776339"/>
            <a:ext cx="2043605" cy="151218"/>
          </a:xfrm>
          <a:prstGeom prst="rect">
            <a:avLst/>
          </a:prstGeom>
        </p:spPr>
        <p:txBody>
          <a:bodyPr vert="horz" wrap="square" lIns="0" tIns="11516" rIns="0" bIns="0" rtlCol="0">
            <a:spAutoFit/>
          </a:bodyPr>
          <a:lstStyle/>
          <a:p>
            <a:pPr marL="11516">
              <a:spcBef>
                <a:spcPts val="91"/>
              </a:spcBef>
            </a:pPr>
            <a:r>
              <a:rPr sz="907" b="1" spc="-82">
                <a:solidFill>
                  <a:srgbClr val="999999"/>
                </a:solidFill>
                <a:latin typeface="Meiryo" panose="020B0604030504040204" pitchFamily="34" charset="-128"/>
                <a:ea typeface="Meiryo" panose="020B0604030504040204" pitchFamily="34" charset="-128"/>
                <a:cs typeface="HiraMinProN-W6"/>
              </a:rPr>
              <a:t>リ</a:t>
            </a:r>
            <a:r>
              <a:rPr sz="907" b="1" spc="-54">
                <a:solidFill>
                  <a:srgbClr val="999999"/>
                </a:solidFill>
                <a:latin typeface="Meiryo" panose="020B0604030504040204" pitchFamily="34" charset="-128"/>
                <a:ea typeface="Meiryo" panose="020B0604030504040204" pitchFamily="34" charset="-128"/>
                <a:cs typeface="HiraMinProN-W6"/>
              </a:rPr>
              <a:t>ッ</a:t>
            </a:r>
            <a:r>
              <a:rPr sz="907" b="1" spc="-68">
                <a:solidFill>
                  <a:srgbClr val="999999"/>
                </a:solidFill>
                <a:latin typeface="Meiryo" panose="020B0604030504040204" pitchFamily="34" charset="-128"/>
                <a:ea typeface="Meiryo" panose="020B0604030504040204" pitchFamily="34" charset="-128"/>
                <a:cs typeface="HiraMinProN-W6"/>
              </a:rPr>
              <a:t>チ</a:t>
            </a:r>
            <a:r>
              <a:rPr sz="907" b="1" spc="-103">
                <a:solidFill>
                  <a:srgbClr val="999999"/>
                </a:solidFill>
                <a:latin typeface="Meiryo" panose="020B0604030504040204" pitchFamily="34" charset="-128"/>
                <a:ea typeface="Meiryo" panose="020B0604030504040204" pitchFamily="34" charset="-128"/>
                <a:cs typeface="HiraMinProN-W6"/>
              </a:rPr>
              <a:t>メ</a:t>
            </a:r>
            <a:r>
              <a:rPr sz="907" b="1" spc="-36">
                <a:solidFill>
                  <a:srgbClr val="999999"/>
                </a:solidFill>
                <a:latin typeface="Meiryo" panose="020B0604030504040204" pitchFamily="34" charset="-128"/>
                <a:ea typeface="Meiryo" panose="020B0604030504040204" pitchFamily="34" charset="-128"/>
                <a:cs typeface="HiraMinProN-W6"/>
              </a:rPr>
              <a:t>ッ</a:t>
            </a:r>
            <a:r>
              <a:rPr sz="907" b="1" spc="-23">
                <a:solidFill>
                  <a:srgbClr val="999999"/>
                </a:solidFill>
                <a:latin typeface="Meiryo" panose="020B0604030504040204" pitchFamily="34" charset="-128"/>
                <a:ea typeface="Meiryo" panose="020B0604030504040204" pitchFamily="34" charset="-128"/>
                <a:cs typeface="HiraMinProN-W6"/>
              </a:rPr>
              <a:t>セ</a:t>
            </a:r>
            <a:r>
              <a:rPr sz="907" b="1" spc="-9">
                <a:solidFill>
                  <a:srgbClr val="999999"/>
                </a:solidFill>
                <a:latin typeface="Meiryo" panose="020B0604030504040204" pitchFamily="34" charset="-128"/>
                <a:ea typeface="Meiryo" panose="020B0604030504040204" pitchFamily="34" charset="-128"/>
                <a:cs typeface="HiraMinProN-W6"/>
              </a:rPr>
              <a:t>ー</a:t>
            </a:r>
            <a:r>
              <a:rPr sz="907" b="1" spc="-5">
                <a:solidFill>
                  <a:srgbClr val="999999"/>
                </a:solidFill>
                <a:latin typeface="Meiryo" panose="020B0604030504040204" pitchFamily="34" charset="-128"/>
                <a:ea typeface="Meiryo" panose="020B0604030504040204" pitchFamily="34" charset="-128"/>
                <a:cs typeface="HiraMinProN-W6"/>
              </a:rPr>
              <a:t>ジ</a:t>
            </a:r>
            <a:r>
              <a:rPr sz="907" b="1" spc="-18">
                <a:solidFill>
                  <a:srgbClr val="999999"/>
                </a:solidFill>
                <a:latin typeface="Meiryo" panose="020B0604030504040204" pitchFamily="34" charset="-128"/>
                <a:ea typeface="Meiryo" panose="020B0604030504040204" pitchFamily="34" charset="-128"/>
                <a:cs typeface="HiraMinProN-W6"/>
              </a:rPr>
              <a:t>か</a:t>
            </a:r>
            <a:r>
              <a:rPr sz="907" b="1" spc="-27">
                <a:solidFill>
                  <a:srgbClr val="999999"/>
                </a:solidFill>
                <a:latin typeface="Meiryo" panose="020B0604030504040204" pitchFamily="34" charset="-128"/>
                <a:ea typeface="Meiryo" panose="020B0604030504040204" pitchFamily="34" charset="-128"/>
                <a:cs typeface="HiraMinProN-W6"/>
              </a:rPr>
              <a:t>ら</a:t>
            </a:r>
            <a:r>
              <a:rPr sz="907" b="1" spc="-32">
                <a:solidFill>
                  <a:srgbClr val="999999"/>
                </a:solidFill>
                <a:latin typeface="Meiryo" panose="020B0604030504040204" pitchFamily="34" charset="-128"/>
                <a:ea typeface="Meiryo" panose="020B0604030504040204" pitchFamily="34" charset="-128"/>
                <a:cs typeface="HiraMinProN-W6"/>
              </a:rPr>
              <a:t>ユ</a:t>
            </a:r>
            <a:r>
              <a:rPr sz="907" b="1">
                <a:solidFill>
                  <a:srgbClr val="999999"/>
                </a:solidFill>
                <a:latin typeface="Meiryo" panose="020B0604030504040204" pitchFamily="34" charset="-128"/>
                <a:ea typeface="Meiryo" panose="020B0604030504040204" pitchFamily="34" charset="-128"/>
                <a:cs typeface="HiraMinProN-W6"/>
              </a:rPr>
              <a:t>ー</a:t>
            </a:r>
            <a:r>
              <a:rPr sz="907" b="1" spc="-5">
                <a:solidFill>
                  <a:srgbClr val="999999"/>
                </a:solidFill>
                <a:latin typeface="Meiryo" panose="020B0604030504040204" pitchFamily="34" charset="-128"/>
                <a:ea typeface="Meiryo" panose="020B0604030504040204" pitchFamily="34" charset="-128"/>
                <a:cs typeface="HiraMinProN-W6"/>
              </a:rPr>
              <a:t>ザー</a:t>
            </a:r>
            <a:r>
              <a:rPr sz="907" b="1" spc="-9">
                <a:solidFill>
                  <a:srgbClr val="999999"/>
                </a:solidFill>
                <a:latin typeface="Meiryo" panose="020B0604030504040204" pitchFamily="34" charset="-128"/>
                <a:ea typeface="Meiryo" panose="020B0604030504040204" pitchFamily="34" charset="-128"/>
                <a:cs typeface="HiraMinProN-W6"/>
              </a:rPr>
              <a:t>を</a:t>
            </a:r>
            <a:r>
              <a:rPr sz="907" b="1">
                <a:solidFill>
                  <a:srgbClr val="999999"/>
                </a:solidFill>
                <a:latin typeface="Meiryo" panose="020B0604030504040204" pitchFamily="34" charset="-128"/>
                <a:ea typeface="Meiryo" panose="020B0604030504040204" pitchFamily="34" charset="-128"/>
                <a:cs typeface="HiraMinProN-W6"/>
              </a:rPr>
              <a:t>誘導</a:t>
            </a:r>
            <a:endParaRPr sz="907" b="1">
              <a:latin typeface="Meiryo" panose="020B0604030504040204" pitchFamily="34" charset="-128"/>
              <a:ea typeface="Meiryo" panose="020B0604030504040204" pitchFamily="34" charset="-128"/>
              <a:cs typeface="HiraMinProN-W6"/>
            </a:endParaRPr>
          </a:p>
        </p:txBody>
      </p:sp>
      <p:pic>
        <p:nvPicPr>
          <p:cNvPr id="14" name="図 13" descr="グラフィカル ユーザー インターフェイス, Web サイト&#10;&#10;自動的に生成された説明">
            <a:extLst>
              <a:ext uri="{FF2B5EF4-FFF2-40B4-BE49-F238E27FC236}">
                <a16:creationId xmlns:a16="http://schemas.microsoft.com/office/drawing/2014/main" id="{BED0FB1E-858E-1710-4F03-7D2ED5714FB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7374" y="1944337"/>
            <a:ext cx="2229996" cy="4422287"/>
          </a:xfrm>
          <a:prstGeom prst="rect">
            <a:avLst/>
          </a:prstGeom>
          <a:ln>
            <a:solidFill>
              <a:schemeClr val="bg1">
                <a:lumMod val="50000"/>
              </a:schemeClr>
            </a:solidFill>
          </a:ln>
        </p:spPr>
      </p:pic>
      <p:sp>
        <p:nvSpPr>
          <p:cNvPr id="15" name="正方形/長方形 14">
            <a:extLst>
              <a:ext uri="{FF2B5EF4-FFF2-40B4-BE49-F238E27FC236}">
                <a16:creationId xmlns:a16="http://schemas.microsoft.com/office/drawing/2014/main" id="{BE0E75ED-605D-D95E-AF8B-1FF20B061A94}"/>
              </a:ext>
            </a:extLst>
          </p:cNvPr>
          <p:cNvSpPr/>
          <p:nvPr/>
        </p:nvSpPr>
        <p:spPr>
          <a:xfrm>
            <a:off x="587373" y="4145957"/>
            <a:ext cx="869641" cy="792088"/>
          </a:xfrm>
          <a:prstGeom prst="rect">
            <a:avLst/>
          </a:prstGeom>
          <a:solidFill>
            <a:srgbClr val="002060"/>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kumimoji="1" lang="ja-JP" altLang="en-US" b="1"/>
              <a:t>広告枠</a:t>
            </a:r>
          </a:p>
        </p:txBody>
      </p:sp>
      <p:sp>
        <p:nvSpPr>
          <p:cNvPr id="16" name="四角形: 角を丸くする 15">
            <a:extLst>
              <a:ext uri="{FF2B5EF4-FFF2-40B4-BE49-F238E27FC236}">
                <a16:creationId xmlns:a16="http://schemas.microsoft.com/office/drawing/2014/main" id="{E3F91EB7-D64B-E22F-6DC1-B68207283796}"/>
              </a:ext>
            </a:extLst>
          </p:cNvPr>
          <p:cNvSpPr/>
          <p:nvPr/>
        </p:nvSpPr>
        <p:spPr>
          <a:xfrm>
            <a:off x="5974631" y="2016173"/>
            <a:ext cx="5323609" cy="540327"/>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kumimoji="1" lang="ja-JP" altLang="en-US" sz="2400" b="1">
                <a:solidFill>
                  <a:srgbClr val="002060"/>
                </a:solidFill>
              </a:rPr>
              <a:t>視線を集める「一等地」に掲載</a:t>
            </a:r>
          </a:p>
        </p:txBody>
      </p:sp>
      <p:sp>
        <p:nvSpPr>
          <p:cNvPr id="17" name="四角形: 角を丸くする 16">
            <a:extLst>
              <a:ext uri="{FF2B5EF4-FFF2-40B4-BE49-F238E27FC236}">
                <a16:creationId xmlns:a16="http://schemas.microsoft.com/office/drawing/2014/main" id="{6BF8EF51-B9CF-8E45-080B-C9A2ACFB108A}"/>
              </a:ext>
            </a:extLst>
          </p:cNvPr>
          <p:cNvSpPr/>
          <p:nvPr/>
        </p:nvSpPr>
        <p:spPr>
          <a:xfrm>
            <a:off x="5974631" y="4938986"/>
            <a:ext cx="5323609" cy="540327"/>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kumimoji="1" lang="en-US" altLang="ja-JP" sz="2400" b="1">
                <a:solidFill>
                  <a:srgbClr val="002060"/>
                </a:solidFill>
              </a:rPr>
              <a:t>1</a:t>
            </a:r>
            <a:r>
              <a:rPr kumimoji="1" lang="ja-JP" altLang="en-US" sz="2400" b="1">
                <a:solidFill>
                  <a:srgbClr val="002060"/>
                </a:solidFill>
              </a:rPr>
              <a:t>日</a:t>
            </a:r>
            <a:r>
              <a:rPr kumimoji="1" lang="en-US" altLang="ja-JP" sz="2400" b="1">
                <a:solidFill>
                  <a:srgbClr val="002060"/>
                </a:solidFill>
              </a:rPr>
              <a:t>1</a:t>
            </a:r>
            <a:r>
              <a:rPr kumimoji="1" lang="ja-JP" altLang="en-US" sz="2400" b="1">
                <a:solidFill>
                  <a:srgbClr val="002060"/>
                </a:solidFill>
              </a:rPr>
              <a:t>枠の限定配信</a:t>
            </a:r>
            <a:r>
              <a:rPr kumimoji="1" lang="en-US" altLang="ja-JP" sz="1200" b="1">
                <a:solidFill>
                  <a:srgbClr val="002060"/>
                </a:solidFill>
              </a:rPr>
              <a:t>※</a:t>
            </a:r>
            <a:endParaRPr kumimoji="1" lang="ja-JP" altLang="en-US" sz="2400" b="1">
              <a:solidFill>
                <a:srgbClr val="002060"/>
              </a:solidFill>
            </a:endParaRPr>
          </a:p>
        </p:txBody>
      </p:sp>
      <p:sp>
        <p:nvSpPr>
          <p:cNvPr id="18" name="テキスト ボックス 17">
            <a:extLst>
              <a:ext uri="{FF2B5EF4-FFF2-40B4-BE49-F238E27FC236}">
                <a16:creationId xmlns:a16="http://schemas.microsoft.com/office/drawing/2014/main" id="{714BBA0A-F9F2-5C8F-92F1-AAA118519D96}"/>
              </a:ext>
            </a:extLst>
          </p:cNvPr>
          <p:cNvSpPr txBox="1"/>
          <p:nvPr/>
        </p:nvSpPr>
        <p:spPr>
          <a:xfrm>
            <a:off x="6122219" y="5340644"/>
            <a:ext cx="5786066" cy="636328"/>
          </a:xfrm>
          <a:prstGeom prst="rect">
            <a:avLst/>
          </a:prstGeom>
          <a:noFill/>
        </p:spPr>
        <p:txBody>
          <a:bodyPr wrap="square" rtlCol="0">
            <a:spAutoFit/>
          </a:bodyPr>
          <a:lstStyle/>
          <a:p>
            <a:pPr lvl="0" eaLnBrk="0" fontAlgn="base" hangingPunct="0">
              <a:lnSpc>
                <a:spcPct val="130000"/>
              </a:lnSpc>
              <a:spcBef>
                <a:spcPct val="0"/>
              </a:spcBef>
              <a:spcAft>
                <a:spcPct val="0"/>
              </a:spcAft>
            </a:pPr>
            <a:r>
              <a:rPr lang="ja-JP" altLang="en-US" sz="1400">
                <a:solidFill>
                  <a:schemeClr val="tx1">
                    <a:lumMod val="65000"/>
                    <a:lumOff val="35000"/>
                  </a:schemeClr>
                </a:solidFill>
              </a:rPr>
              <a:t>昼・夕・夜から最適な時間帯を指定しピンポイントで配信。</a:t>
            </a:r>
            <a:endParaRPr lang="en-US" altLang="ja-JP" sz="1400">
              <a:solidFill>
                <a:schemeClr val="tx1">
                  <a:lumMod val="65000"/>
                  <a:lumOff val="35000"/>
                </a:schemeClr>
              </a:solidFill>
            </a:endParaRPr>
          </a:p>
          <a:p>
            <a:pPr lvl="0" eaLnBrk="0" fontAlgn="base" hangingPunct="0">
              <a:lnSpc>
                <a:spcPct val="130000"/>
              </a:lnSpc>
              <a:spcBef>
                <a:spcPct val="0"/>
              </a:spcBef>
              <a:spcAft>
                <a:spcPct val="0"/>
              </a:spcAft>
            </a:pPr>
            <a:r>
              <a:rPr lang="en-US" altLang="ja-JP" sz="1400">
                <a:solidFill>
                  <a:schemeClr val="tx1">
                    <a:lumMod val="65000"/>
                    <a:lumOff val="35000"/>
                  </a:schemeClr>
                </a:solidFill>
              </a:rPr>
              <a:t>1</a:t>
            </a:r>
            <a:r>
              <a:rPr lang="ja-JP" altLang="en-US" sz="1400">
                <a:solidFill>
                  <a:schemeClr val="tx1">
                    <a:lumMod val="65000"/>
                    <a:lumOff val="35000"/>
                  </a:schemeClr>
                </a:solidFill>
              </a:rPr>
              <a:t>日</a:t>
            </a:r>
            <a:r>
              <a:rPr lang="en-US" altLang="ja-JP" sz="1400">
                <a:solidFill>
                  <a:schemeClr val="tx1">
                    <a:lumMod val="65000"/>
                    <a:lumOff val="35000"/>
                  </a:schemeClr>
                </a:solidFill>
              </a:rPr>
              <a:t>1</a:t>
            </a:r>
            <a:r>
              <a:rPr lang="ja-JP" altLang="en-US" sz="1400">
                <a:solidFill>
                  <a:schemeClr val="tx1">
                    <a:lumMod val="65000"/>
                    <a:lumOff val="35000"/>
                  </a:schemeClr>
                </a:solidFill>
              </a:rPr>
              <a:t>社限定の「買い切り枠」で独占。</a:t>
            </a:r>
            <a:endParaRPr kumimoji="1" lang="ja-JP" altLang="en-US" sz="1400" b="1">
              <a:solidFill>
                <a:schemeClr val="tx1">
                  <a:lumMod val="65000"/>
                  <a:lumOff val="35000"/>
                </a:schemeClr>
              </a:solidFill>
            </a:endParaRPr>
          </a:p>
        </p:txBody>
      </p:sp>
      <p:sp>
        <p:nvSpPr>
          <p:cNvPr id="19" name="テキスト ボックス 18">
            <a:extLst>
              <a:ext uri="{FF2B5EF4-FFF2-40B4-BE49-F238E27FC236}">
                <a16:creationId xmlns:a16="http://schemas.microsoft.com/office/drawing/2014/main" id="{0FD61A9A-79BE-92AC-8CDD-DBAE63D8DE0E}"/>
              </a:ext>
            </a:extLst>
          </p:cNvPr>
          <p:cNvSpPr txBox="1"/>
          <p:nvPr/>
        </p:nvSpPr>
        <p:spPr>
          <a:xfrm>
            <a:off x="4994480" y="6385948"/>
            <a:ext cx="6975231" cy="472052"/>
          </a:xfrm>
          <a:prstGeom prst="rect">
            <a:avLst/>
          </a:prstGeom>
          <a:noFill/>
        </p:spPr>
        <p:txBody>
          <a:bodyPr wrap="square" rtlCol="0">
            <a:spAutoFit/>
          </a:bodyPr>
          <a:lstStyle/>
          <a:p>
            <a:pPr algn="ctr">
              <a:lnSpc>
                <a:spcPct val="120000"/>
              </a:lnSpc>
            </a:pPr>
            <a:r>
              <a:rPr kumimoji="1" lang="en-US" altLang="ja-JP" sz="1050">
                <a:solidFill>
                  <a:schemeClr val="bg2">
                    <a:lumMod val="50000"/>
                  </a:schemeClr>
                </a:solidFill>
              </a:rPr>
              <a:t>※</a:t>
            </a:r>
            <a:r>
              <a:rPr kumimoji="1" lang="ja-JP" altLang="en-US" sz="1050">
                <a:solidFill>
                  <a:schemeClr val="bg2">
                    <a:lumMod val="50000"/>
                  </a:schemeClr>
                </a:solidFill>
              </a:rPr>
              <a:t>購入は昼・夕・夜刊のいずれかを購入していただきますが、同日に他社様案件が入ることはありません</a:t>
            </a:r>
            <a:endParaRPr kumimoji="1" lang="en-US" altLang="ja-JP" sz="1050">
              <a:solidFill>
                <a:schemeClr val="bg2">
                  <a:lumMod val="50000"/>
                </a:schemeClr>
              </a:solidFill>
            </a:endParaRPr>
          </a:p>
          <a:p>
            <a:pPr algn="ctr">
              <a:lnSpc>
                <a:spcPct val="120000"/>
              </a:lnSpc>
            </a:pPr>
            <a:endParaRPr kumimoji="1" lang="ja-JP" altLang="en-US" sz="1050">
              <a:solidFill>
                <a:schemeClr val="bg2">
                  <a:lumMod val="50000"/>
                </a:schemeClr>
              </a:solidFill>
            </a:endParaRPr>
          </a:p>
        </p:txBody>
      </p:sp>
      <p:sp>
        <p:nvSpPr>
          <p:cNvPr id="20" name="object 13">
            <a:extLst>
              <a:ext uri="{FF2B5EF4-FFF2-40B4-BE49-F238E27FC236}">
                <a16:creationId xmlns:a16="http://schemas.microsoft.com/office/drawing/2014/main" id="{5E512A8F-B9E1-E26A-0267-85ED0D38CC62}"/>
              </a:ext>
            </a:extLst>
          </p:cNvPr>
          <p:cNvSpPr txBox="1"/>
          <p:nvPr/>
        </p:nvSpPr>
        <p:spPr>
          <a:xfrm>
            <a:off x="2911639" y="3725109"/>
            <a:ext cx="1797310" cy="303929"/>
          </a:xfrm>
          <a:prstGeom prst="rect">
            <a:avLst/>
          </a:prstGeom>
        </p:spPr>
        <p:txBody>
          <a:bodyPr vert="horz" wrap="square" lIns="0" tIns="11430" rIns="0" bIns="0" rtlCol="0">
            <a:spAutoFit/>
          </a:bodyPr>
          <a:lstStyle/>
          <a:p>
            <a:pPr marL="131445" marR="5080" indent="-119380">
              <a:lnSpc>
                <a:spcPct val="134000"/>
              </a:lnSpc>
              <a:spcBef>
                <a:spcPts val="90"/>
              </a:spcBef>
            </a:pPr>
            <a:r>
              <a:rPr sz="700" spc="25">
                <a:solidFill>
                  <a:srgbClr val="999999"/>
                </a:solidFill>
                <a:latin typeface="Meiryo" panose="020B0604030504040204" pitchFamily="34" charset="-128"/>
                <a:ea typeface="Meiryo" panose="020B0604030504040204" pitchFamily="34" charset="-128"/>
                <a:cs typeface="Arial Unicode MS"/>
              </a:rPr>
              <a:t>※</a:t>
            </a:r>
            <a:r>
              <a:rPr lang="en-US" altLang="ja-JP" sz="700" spc="25">
                <a:solidFill>
                  <a:srgbClr val="999999"/>
                </a:solidFill>
                <a:latin typeface="Meiryo" panose="020B0604030504040204" pitchFamily="34" charset="-128"/>
                <a:ea typeface="Meiryo" panose="020B0604030504040204" pitchFamily="34" charset="-128"/>
                <a:cs typeface="Arial Unicode MS"/>
              </a:rPr>
              <a:t> </a:t>
            </a:r>
            <a:r>
              <a:rPr sz="700" spc="55">
                <a:solidFill>
                  <a:srgbClr val="999999"/>
                </a:solidFill>
                <a:latin typeface="Meiryo" panose="020B0604030504040204" pitchFamily="34" charset="-128"/>
                <a:ea typeface="Meiryo" panose="020B0604030504040204" pitchFamily="34" charset="-128"/>
                <a:cs typeface="Arial Unicode MS"/>
              </a:rPr>
              <a:t>昼</a:t>
            </a:r>
            <a:r>
              <a:rPr sz="700" spc="25">
                <a:solidFill>
                  <a:srgbClr val="999999"/>
                </a:solidFill>
                <a:latin typeface="Meiryo" panose="020B0604030504040204" pitchFamily="34" charset="-128"/>
                <a:ea typeface="Meiryo" panose="020B0604030504040204" pitchFamily="34" charset="-128"/>
                <a:cs typeface="Arial Unicode MS"/>
              </a:rPr>
              <a:t>刊</a:t>
            </a:r>
            <a:r>
              <a:rPr lang="ja-JP" altLang="en-US" sz="700" spc="-45">
                <a:solidFill>
                  <a:srgbClr val="999999"/>
                </a:solidFill>
                <a:latin typeface="Meiryo" panose="020B0604030504040204" pitchFamily="34" charset="-128"/>
                <a:ea typeface="Meiryo" panose="020B0604030504040204" pitchFamily="34" charset="-128"/>
                <a:cs typeface="Arial Unicode MS"/>
              </a:rPr>
              <a:t>、</a:t>
            </a:r>
            <a:r>
              <a:rPr sz="700" spc="10">
                <a:solidFill>
                  <a:srgbClr val="999999"/>
                </a:solidFill>
                <a:latin typeface="Meiryo" panose="020B0604030504040204" pitchFamily="34" charset="-128"/>
                <a:ea typeface="Meiryo" panose="020B0604030504040204" pitchFamily="34" charset="-128"/>
                <a:cs typeface="Arial Unicode MS"/>
              </a:rPr>
              <a:t>夕</a:t>
            </a:r>
            <a:r>
              <a:rPr sz="700" spc="30">
                <a:solidFill>
                  <a:srgbClr val="999999"/>
                </a:solidFill>
                <a:latin typeface="Meiryo" panose="020B0604030504040204" pitchFamily="34" charset="-128"/>
                <a:ea typeface="Meiryo" panose="020B0604030504040204" pitchFamily="34" charset="-128"/>
                <a:cs typeface="Arial Unicode MS"/>
              </a:rPr>
              <a:t>刊</a:t>
            </a:r>
            <a:r>
              <a:rPr lang="ja-JP" altLang="en-US" sz="700" spc="30">
                <a:solidFill>
                  <a:srgbClr val="999999"/>
                </a:solidFill>
                <a:latin typeface="Meiryo" panose="020B0604030504040204" pitchFamily="34" charset="-128"/>
                <a:ea typeface="Meiryo" panose="020B0604030504040204" pitchFamily="34" charset="-128"/>
                <a:cs typeface="Arial Unicode MS"/>
              </a:rPr>
              <a:t>、夜刊</a:t>
            </a:r>
            <a:r>
              <a:rPr sz="700" spc="30">
                <a:solidFill>
                  <a:srgbClr val="999999"/>
                </a:solidFill>
                <a:latin typeface="Meiryo" panose="020B0604030504040204" pitchFamily="34" charset="-128"/>
                <a:ea typeface="Meiryo" panose="020B0604030504040204" pitchFamily="34" charset="-128"/>
                <a:cs typeface="Arial Unicode MS"/>
              </a:rPr>
              <a:t>の</a:t>
            </a:r>
            <a:r>
              <a:rPr sz="700" spc="55">
                <a:solidFill>
                  <a:srgbClr val="999999"/>
                </a:solidFill>
                <a:latin typeface="Meiryo" panose="020B0604030504040204" pitchFamily="34" charset="-128"/>
                <a:ea typeface="Meiryo" panose="020B0604030504040204" pitchFamily="34" charset="-128"/>
                <a:cs typeface="Arial Unicode MS"/>
              </a:rPr>
              <a:t>指</a:t>
            </a:r>
            <a:r>
              <a:rPr sz="700" spc="40">
                <a:solidFill>
                  <a:srgbClr val="999999"/>
                </a:solidFill>
                <a:latin typeface="Meiryo" panose="020B0604030504040204" pitchFamily="34" charset="-128"/>
                <a:ea typeface="Meiryo" panose="020B0604030504040204" pitchFamily="34" charset="-128"/>
                <a:cs typeface="Arial Unicode MS"/>
              </a:rPr>
              <a:t>定</a:t>
            </a:r>
            <a:r>
              <a:rPr sz="700" spc="50">
                <a:solidFill>
                  <a:srgbClr val="999999"/>
                </a:solidFill>
                <a:latin typeface="Meiryo" panose="020B0604030504040204" pitchFamily="34" charset="-128"/>
                <a:ea typeface="Meiryo" panose="020B0604030504040204" pitchFamily="34" charset="-128"/>
                <a:cs typeface="Arial Unicode MS"/>
              </a:rPr>
              <a:t>が</a:t>
            </a:r>
            <a:r>
              <a:rPr sz="700" spc="55">
                <a:solidFill>
                  <a:srgbClr val="999999"/>
                </a:solidFill>
                <a:latin typeface="Meiryo" panose="020B0604030504040204" pitchFamily="34" charset="-128"/>
                <a:ea typeface="Meiryo" panose="020B0604030504040204" pitchFamily="34" charset="-128"/>
                <a:cs typeface="Arial Unicode MS"/>
              </a:rPr>
              <a:t>可能 </a:t>
            </a:r>
            <a:endParaRPr lang="en-US" sz="700" spc="55">
              <a:solidFill>
                <a:srgbClr val="999999"/>
              </a:solidFill>
              <a:latin typeface="Meiryo" panose="020B0604030504040204" pitchFamily="34" charset="-128"/>
              <a:ea typeface="Meiryo" panose="020B0604030504040204" pitchFamily="34" charset="-128"/>
              <a:cs typeface="Arial Unicode MS"/>
            </a:endParaRPr>
          </a:p>
          <a:p>
            <a:pPr marL="131445" marR="5080" indent="-119380">
              <a:lnSpc>
                <a:spcPct val="134000"/>
              </a:lnSpc>
              <a:spcBef>
                <a:spcPts val="90"/>
              </a:spcBef>
            </a:pPr>
            <a:r>
              <a:rPr sz="700" spc="114">
                <a:solidFill>
                  <a:srgbClr val="999999"/>
                </a:solidFill>
                <a:latin typeface="Meiryo" panose="020B0604030504040204" pitchFamily="34" charset="-128"/>
                <a:ea typeface="Meiryo" panose="020B0604030504040204" pitchFamily="34" charset="-128"/>
                <a:cs typeface="Arial Unicode MS"/>
              </a:rPr>
              <a:t>昼刊</a:t>
            </a:r>
            <a:r>
              <a:rPr sz="700" spc="75">
                <a:solidFill>
                  <a:srgbClr val="999999"/>
                </a:solidFill>
                <a:latin typeface="Meiryo" panose="020B0604030504040204" pitchFamily="34" charset="-128"/>
                <a:ea typeface="Meiryo" panose="020B0604030504040204" pitchFamily="34" charset="-128"/>
                <a:cs typeface="Arial Unicode MS"/>
              </a:rPr>
              <a:t>12</a:t>
            </a:r>
            <a:r>
              <a:rPr sz="700" spc="114">
                <a:solidFill>
                  <a:srgbClr val="999999"/>
                </a:solidFill>
                <a:latin typeface="Meiryo" panose="020B0604030504040204" pitchFamily="34" charset="-128"/>
                <a:ea typeface="Meiryo" panose="020B0604030504040204" pitchFamily="34" charset="-128"/>
                <a:cs typeface="Arial Unicode MS"/>
              </a:rPr>
              <a:t>時頃</a:t>
            </a:r>
            <a:r>
              <a:rPr sz="700" spc="25">
                <a:solidFill>
                  <a:srgbClr val="999999"/>
                </a:solidFill>
                <a:latin typeface="Meiryo" panose="020B0604030504040204" pitchFamily="34" charset="-128"/>
                <a:ea typeface="Meiryo" panose="020B0604030504040204" pitchFamily="34" charset="-128"/>
                <a:cs typeface="Arial Unicode MS"/>
              </a:rPr>
              <a:t>/</a:t>
            </a:r>
            <a:r>
              <a:rPr sz="700" spc="10">
                <a:solidFill>
                  <a:srgbClr val="999999"/>
                </a:solidFill>
                <a:latin typeface="Meiryo" panose="020B0604030504040204" pitchFamily="34" charset="-128"/>
                <a:ea typeface="Meiryo" panose="020B0604030504040204" pitchFamily="34" charset="-128"/>
                <a:cs typeface="Arial Unicode MS"/>
              </a:rPr>
              <a:t>夕</a:t>
            </a:r>
            <a:r>
              <a:rPr sz="700" spc="100">
                <a:solidFill>
                  <a:srgbClr val="999999"/>
                </a:solidFill>
                <a:latin typeface="Meiryo" panose="020B0604030504040204" pitchFamily="34" charset="-128"/>
                <a:ea typeface="Meiryo" panose="020B0604030504040204" pitchFamily="34" charset="-128"/>
                <a:cs typeface="Arial Unicode MS"/>
              </a:rPr>
              <a:t>刊</a:t>
            </a:r>
            <a:r>
              <a:rPr lang="en-US" sz="700" spc="65">
                <a:solidFill>
                  <a:srgbClr val="999999"/>
                </a:solidFill>
                <a:latin typeface="Meiryo" panose="020B0604030504040204" pitchFamily="34" charset="-128"/>
                <a:ea typeface="Meiryo" panose="020B0604030504040204" pitchFamily="34" charset="-128"/>
                <a:cs typeface="Arial Unicode MS"/>
              </a:rPr>
              <a:t>18</a:t>
            </a:r>
            <a:r>
              <a:rPr sz="700" spc="100">
                <a:solidFill>
                  <a:srgbClr val="999999"/>
                </a:solidFill>
                <a:latin typeface="Meiryo" panose="020B0604030504040204" pitchFamily="34" charset="-128"/>
                <a:ea typeface="Meiryo" panose="020B0604030504040204" pitchFamily="34" charset="-128"/>
                <a:cs typeface="Arial Unicode MS"/>
              </a:rPr>
              <a:t>時頃</a:t>
            </a:r>
            <a:r>
              <a:rPr lang="en-US" altLang="ja-JP" sz="700" spc="25">
                <a:solidFill>
                  <a:srgbClr val="999999"/>
                </a:solidFill>
                <a:latin typeface="Meiryo" panose="020B0604030504040204" pitchFamily="34" charset="-128"/>
                <a:ea typeface="Meiryo" panose="020B0604030504040204" pitchFamily="34" charset="-128"/>
                <a:cs typeface="Arial Unicode MS"/>
              </a:rPr>
              <a:t>/</a:t>
            </a:r>
            <a:r>
              <a:rPr lang="ja-JP" altLang="en-US" sz="700" spc="10">
                <a:solidFill>
                  <a:srgbClr val="999999"/>
                </a:solidFill>
                <a:latin typeface="Meiryo" panose="020B0604030504040204" pitchFamily="34" charset="-128"/>
                <a:ea typeface="Meiryo" panose="020B0604030504040204" pitchFamily="34" charset="-128"/>
                <a:cs typeface="Arial Unicode MS"/>
              </a:rPr>
              <a:t>夜</a:t>
            </a:r>
            <a:r>
              <a:rPr lang="ja-JP" altLang="en-US" sz="700" spc="100">
                <a:solidFill>
                  <a:srgbClr val="999999"/>
                </a:solidFill>
                <a:latin typeface="Meiryo" panose="020B0604030504040204" pitchFamily="34" charset="-128"/>
                <a:ea typeface="Meiryo" panose="020B0604030504040204" pitchFamily="34" charset="-128"/>
                <a:cs typeface="Arial Unicode MS"/>
              </a:rPr>
              <a:t>刊</a:t>
            </a:r>
            <a:r>
              <a:rPr lang="en-US" altLang="ja-JP" sz="700" spc="65">
                <a:solidFill>
                  <a:srgbClr val="999999"/>
                </a:solidFill>
                <a:latin typeface="Meiryo" panose="020B0604030504040204" pitchFamily="34" charset="-128"/>
                <a:ea typeface="Meiryo" panose="020B0604030504040204" pitchFamily="34" charset="-128"/>
                <a:cs typeface="Arial Unicode MS"/>
              </a:rPr>
              <a:t>22</a:t>
            </a:r>
            <a:r>
              <a:rPr lang="ja-JP" altLang="en-US" sz="700" spc="100">
                <a:solidFill>
                  <a:srgbClr val="999999"/>
                </a:solidFill>
                <a:latin typeface="Meiryo" panose="020B0604030504040204" pitchFamily="34" charset="-128"/>
                <a:ea typeface="Meiryo" panose="020B0604030504040204" pitchFamily="34" charset="-128"/>
                <a:cs typeface="Arial Unicode MS"/>
              </a:rPr>
              <a:t>時頃</a:t>
            </a:r>
            <a:endParaRPr sz="700">
              <a:latin typeface="Meiryo" panose="020B0604030504040204" pitchFamily="34" charset="-128"/>
              <a:ea typeface="Meiryo" panose="020B0604030504040204" pitchFamily="34" charset="-128"/>
              <a:cs typeface="Arial Unicode MS"/>
            </a:endParaRPr>
          </a:p>
        </p:txBody>
      </p:sp>
      <p:sp>
        <p:nvSpPr>
          <p:cNvPr id="21" name="object 11">
            <a:extLst>
              <a:ext uri="{FF2B5EF4-FFF2-40B4-BE49-F238E27FC236}">
                <a16:creationId xmlns:a16="http://schemas.microsoft.com/office/drawing/2014/main" id="{B161FA19-6C9A-F301-C082-73E0E9046439}"/>
              </a:ext>
            </a:extLst>
          </p:cNvPr>
          <p:cNvSpPr/>
          <p:nvPr/>
        </p:nvSpPr>
        <p:spPr>
          <a:xfrm>
            <a:off x="4492425" y="2629870"/>
            <a:ext cx="533400" cy="3188949"/>
          </a:xfrm>
          <a:custGeom>
            <a:avLst/>
            <a:gdLst/>
            <a:ahLst/>
            <a:cxnLst/>
            <a:rect l="l" t="t" r="r" b="b"/>
            <a:pathLst>
              <a:path w="533400" h="3738879">
                <a:moveTo>
                  <a:pt x="533133" y="3738321"/>
                </a:moveTo>
                <a:lnTo>
                  <a:pt x="0" y="3738321"/>
                </a:lnTo>
                <a:lnTo>
                  <a:pt x="0" y="0"/>
                </a:lnTo>
                <a:lnTo>
                  <a:pt x="533133" y="0"/>
                </a:lnTo>
                <a:lnTo>
                  <a:pt x="533133" y="3738321"/>
                </a:lnTo>
                <a:close/>
              </a:path>
            </a:pathLst>
          </a:custGeom>
          <a:solidFill>
            <a:srgbClr val="002060"/>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2" name="object 12">
            <a:extLst>
              <a:ext uri="{FF2B5EF4-FFF2-40B4-BE49-F238E27FC236}">
                <a16:creationId xmlns:a16="http://schemas.microsoft.com/office/drawing/2014/main" id="{E0E569F1-F9CF-4DEB-0BE9-80E37BC29309}"/>
              </a:ext>
            </a:extLst>
          </p:cNvPr>
          <p:cNvSpPr txBox="1"/>
          <p:nvPr/>
        </p:nvSpPr>
        <p:spPr>
          <a:xfrm>
            <a:off x="4666734" y="3355227"/>
            <a:ext cx="158890" cy="1738234"/>
          </a:xfrm>
          <a:prstGeom prst="rect">
            <a:avLst/>
          </a:prstGeom>
        </p:spPr>
        <p:txBody>
          <a:bodyPr vert="eaVert" wrap="square" lIns="0" tIns="0" rIns="0" bIns="0" rtlCol="0">
            <a:spAutoFit/>
          </a:bodyPr>
          <a:lstStyle/>
          <a:p>
            <a:pPr marL="12700">
              <a:lnSpc>
                <a:spcPct val="65000"/>
              </a:lnSpc>
            </a:pPr>
            <a:r>
              <a:rPr sz="1400" b="1" spc="75">
                <a:solidFill>
                  <a:srgbClr val="FFFFFF"/>
                </a:solidFill>
                <a:latin typeface="Meiryo" panose="020B0604030504040204" pitchFamily="34" charset="-128"/>
                <a:ea typeface="Meiryo" panose="020B0604030504040204" pitchFamily="34" charset="-128"/>
                <a:cs typeface="ヒラギノ角ゴ StdN W8"/>
              </a:rPr>
              <a:t>ご指定サイトへ遷</a:t>
            </a:r>
            <a:r>
              <a:rPr sz="1400" b="1">
                <a:solidFill>
                  <a:srgbClr val="FFFFFF"/>
                </a:solidFill>
                <a:latin typeface="Meiryo" panose="020B0604030504040204" pitchFamily="34" charset="-128"/>
                <a:ea typeface="Meiryo" panose="020B0604030504040204" pitchFamily="34" charset="-128"/>
                <a:cs typeface="ヒラギノ角ゴ StdN W8"/>
              </a:rPr>
              <a:t>移</a:t>
            </a:r>
            <a:endParaRPr sz="1400" b="1">
              <a:latin typeface="Meiryo" panose="020B0604030504040204" pitchFamily="34" charset="-128"/>
              <a:ea typeface="Meiryo" panose="020B0604030504040204" pitchFamily="34" charset="-128"/>
              <a:cs typeface="ヒラギノ角ゴ StdN W8"/>
            </a:endParaRPr>
          </a:p>
        </p:txBody>
      </p:sp>
      <p:sp>
        <p:nvSpPr>
          <p:cNvPr id="23" name="右矢印 30">
            <a:extLst>
              <a:ext uri="{FF2B5EF4-FFF2-40B4-BE49-F238E27FC236}">
                <a16:creationId xmlns:a16="http://schemas.microsoft.com/office/drawing/2014/main" id="{2C9DA3A3-6A33-BD4B-494E-4D251E7A715F}"/>
              </a:ext>
            </a:extLst>
          </p:cNvPr>
          <p:cNvSpPr/>
          <p:nvPr/>
        </p:nvSpPr>
        <p:spPr>
          <a:xfrm>
            <a:off x="2816641" y="4254706"/>
            <a:ext cx="1516676" cy="545389"/>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object 16">
            <a:extLst>
              <a:ext uri="{FF2B5EF4-FFF2-40B4-BE49-F238E27FC236}">
                <a16:creationId xmlns:a16="http://schemas.microsoft.com/office/drawing/2014/main" id="{2451FD04-6D1F-07AA-FBCB-BC3B04CFC898}"/>
              </a:ext>
            </a:extLst>
          </p:cNvPr>
          <p:cNvSpPr/>
          <p:nvPr/>
        </p:nvSpPr>
        <p:spPr>
          <a:xfrm>
            <a:off x="3030153" y="4089729"/>
            <a:ext cx="838200" cy="838200"/>
          </a:xfrm>
          <a:custGeom>
            <a:avLst/>
            <a:gdLst/>
            <a:ahLst/>
            <a:cxnLst/>
            <a:rect l="l" t="t" r="r" b="b"/>
            <a:pathLst>
              <a:path w="838200" h="838200">
                <a:moveTo>
                  <a:pt x="418909" y="0"/>
                </a:moveTo>
                <a:lnTo>
                  <a:pt x="370056" y="2818"/>
                </a:lnTo>
                <a:lnTo>
                  <a:pt x="322857" y="11063"/>
                </a:lnTo>
                <a:lnTo>
                  <a:pt x="277629" y="24420"/>
                </a:lnTo>
                <a:lnTo>
                  <a:pt x="234684" y="42575"/>
                </a:lnTo>
                <a:lnTo>
                  <a:pt x="194337" y="65215"/>
                </a:lnTo>
                <a:lnTo>
                  <a:pt x="156903" y="92024"/>
                </a:lnTo>
                <a:lnTo>
                  <a:pt x="122696" y="122688"/>
                </a:lnTo>
                <a:lnTo>
                  <a:pt x="92030" y="156893"/>
                </a:lnTo>
                <a:lnTo>
                  <a:pt x="65219" y="194325"/>
                </a:lnTo>
                <a:lnTo>
                  <a:pt x="42578" y="234669"/>
                </a:lnTo>
                <a:lnTo>
                  <a:pt x="24422" y="277611"/>
                </a:lnTo>
                <a:lnTo>
                  <a:pt x="11063" y="322837"/>
                </a:lnTo>
                <a:lnTo>
                  <a:pt x="2818" y="370033"/>
                </a:lnTo>
                <a:lnTo>
                  <a:pt x="0" y="418884"/>
                </a:lnTo>
                <a:lnTo>
                  <a:pt x="2818" y="467737"/>
                </a:lnTo>
                <a:lnTo>
                  <a:pt x="11063" y="514935"/>
                </a:lnTo>
                <a:lnTo>
                  <a:pt x="24422" y="560162"/>
                </a:lnTo>
                <a:lnTo>
                  <a:pt x="42578" y="603106"/>
                </a:lnTo>
                <a:lnTo>
                  <a:pt x="65219" y="643452"/>
                </a:lnTo>
                <a:lnTo>
                  <a:pt x="92030" y="680885"/>
                </a:lnTo>
                <a:lnTo>
                  <a:pt x="122696" y="715090"/>
                </a:lnTo>
                <a:lnTo>
                  <a:pt x="156903" y="745755"/>
                </a:lnTo>
                <a:lnTo>
                  <a:pt x="194337" y="772565"/>
                </a:lnTo>
                <a:lnTo>
                  <a:pt x="234684" y="795204"/>
                </a:lnTo>
                <a:lnTo>
                  <a:pt x="277629" y="813360"/>
                </a:lnTo>
                <a:lnTo>
                  <a:pt x="322857" y="826717"/>
                </a:lnTo>
                <a:lnTo>
                  <a:pt x="370056" y="834962"/>
                </a:lnTo>
                <a:lnTo>
                  <a:pt x="418909" y="837780"/>
                </a:lnTo>
                <a:lnTo>
                  <a:pt x="467760" y="834962"/>
                </a:lnTo>
                <a:lnTo>
                  <a:pt x="514956" y="826717"/>
                </a:lnTo>
                <a:lnTo>
                  <a:pt x="560183" y="813360"/>
                </a:lnTo>
                <a:lnTo>
                  <a:pt x="603126" y="795204"/>
                </a:lnTo>
                <a:lnTo>
                  <a:pt x="643471" y="772565"/>
                </a:lnTo>
                <a:lnTo>
                  <a:pt x="680905" y="745755"/>
                </a:lnTo>
                <a:lnTo>
                  <a:pt x="715111" y="715090"/>
                </a:lnTo>
                <a:lnTo>
                  <a:pt x="745777" y="680885"/>
                </a:lnTo>
                <a:lnTo>
                  <a:pt x="772587" y="643452"/>
                </a:lnTo>
                <a:lnTo>
                  <a:pt x="795227" y="603106"/>
                </a:lnTo>
                <a:lnTo>
                  <a:pt x="813384" y="560162"/>
                </a:lnTo>
                <a:lnTo>
                  <a:pt x="826742" y="514935"/>
                </a:lnTo>
                <a:lnTo>
                  <a:pt x="834987" y="467737"/>
                </a:lnTo>
                <a:lnTo>
                  <a:pt x="837806" y="418884"/>
                </a:lnTo>
                <a:lnTo>
                  <a:pt x="834987" y="370033"/>
                </a:lnTo>
                <a:lnTo>
                  <a:pt x="826742" y="322837"/>
                </a:lnTo>
                <a:lnTo>
                  <a:pt x="813384" y="277611"/>
                </a:lnTo>
                <a:lnTo>
                  <a:pt x="795227" y="234669"/>
                </a:lnTo>
                <a:lnTo>
                  <a:pt x="772587" y="194325"/>
                </a:lnTo>
                <a:lnTo>
                  <a:pt x="745777" y="156893"/>
                </a:lnTo>
                <a:lnTo>
                  <a:pt x="715111" y="122688"/>
                </a:lnTo>
                <a:lnTo>
                  <a:pt x="680905" y="92024"/>
                </a:lnTo>
                <a:lnTo>
                  <a:pt x="643471" y="65215"/>
                </a:lnTo>
                <a:lnTo>
                  <a:pt x="603126" y="42575"/>
                </a:lnTo>
                <a:lnTo>
                  <a:pt x="560183" y="24420"/>
                </a:lnTo>
                <a:lnTo>
                  <a:pt x="514956" y="11063"/>
                </a:lnTo>
                <a:lnTo>
                  <a:pt x="467760" y="2818"/>
                </a:lnTo>
                <a:lnTo>
                  <a:pt x="418909" y="0"/>
                </a:lnTo>
                <a:close/>
              </a:path>
            </a:pathLst>
          </a:custGeom>
          <a:solidFill>
            <a:srgbClr val="002060"/>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5" name="object 17">
            <a:extLst>
              <a:ext uri="{FF2B5EF4-FFF2-40B4-BE49-F238E27FC236}">
                <a16:creationId xmlns:a16="http://schemas.microsoft.com/office/drawing/2014/main" id="{BBE39465-C23D-B797-BBD5-6287C3A56D07}"/>
              </a:ext>
            </a:extLst>
          </p:cNvPr>
          <p:cNvSpPr txBox="1"/>
          <p:nvPr/>
        </p:nvSpPr>
        <p:spPr>
          <a:xfrm>
            <a:off x="3126817" y="4426190"/>
            <a:ext cx="707390" cy="198131"/>
          </a:xfrm>
          <a:prstGeom prst="rect">
            <a:avLst/>
          </a:prstGeom>
        </p:spPr>
        <p:txBody>
          <a:bodyPr vert="horz" wrap="square" lIns="0" tIns="13335" rIns="0" bIns="0" rtlCol="0">
            <a:spAutoFit/>
          </a:bodyPr>
          <a:lstStyle/>
          <a:p>
            <a:pPr marL="12700">
              <a:spcBef>
                <a:spcPts val="105"/>
              </a:spcBef>
            </a:pPr>
            <a:r>
              <a:rPr sz="1200" b="1" spc="-60">
                <a:solidFill>
                  <a:srgbClr val="FFFFFF"/>
                </a:solidFill>
                <a:latin typeface="Meiryo" panose="020B0604030504040204" pitchFamily="34" charset="-128"/>
                <a:ea typeface="Meiryo" panose="020B0604030504040204" pitchFamily="34" charset="-128"/>
                <a:cs typeface="HiraMinProN-W6"/>
              </a:rPr>
              <a:t>1</a:t>
            </a:r>
            <a:r>
              <a:rPr sz="1200" b="1" spc="75">
                <a:solidFill>
                  <a:srgbClr val="FFFFFF"/>
                </a:solidFill>
                <a:latin typeface="Meiryo" panose="020B0604030504040204" pitchFamily="34" charset="-128"/>
                <a:ea typeface="Meiryo" panose="020B0604030504040204" pitchFamily="34" charset="-128"/>
                <a:cs typeface="HiraMinProN-W6"/>
              </a:rPr>
              <a:t>枠</a:t>
            </a:r>
            <a:r>
              <a:rPr sz="1200" b="1" spc="175">
                <a:solidFill>
                  <a:srgbClr val="FFFFFF"/>
                </a:solidFill>
                <a:latin typeface="Meiryo" panose="020B0604030504040204" pitchFamily="34" charset="-128"/>
                <a:ea typeface="Meiryo" panose="020B0604030504040204" pitchFamily="34" charset="-128"/>
                <a:cs typeface="HiraMinProN-W6"/>
              </a:rPr>
              <a:t>/</a:t>
            </a:r>
            <a:r>
              <a:rPr sz="1200" b="1" spc="145">
                <a:solidFill>
                  <a:srgbClr val="FFFFFF"/>
                </a:solidFill>
                <a:latin typeface="Meiryo" panose="020B0604030504040204" pitchFamily="34" charset="-128"/>
                <a:ea typeface="Meiryo" panose="020B0604030504040204" pitchFamily="34" charset="-128"/>
                <a:cs typeface="HiraMinProN-W6"/>
              </a:rPr>
              <a:t>日</a:t>
            </a:r>
            <a:r>
              <a:rPr sz="700" b="1" spc="-10">
                <a:solidFill>
                  <a:srgbClr val="FFFFFF"/>
                </a:solidFill>
                <a:latin typeface="Meiryo" panose="020B0604030504040204" pitchFamily="34" charset="-128"/>
                <a:ea typeface="Meiryo" panose="020B0604030504040204" pitchFamily="34" charset="-128"/>
                <a:cs typeface="HiraMinProN-W6"/>
              </a:rPr>
              <a:t>※</a:t>
            </a:r>
            <a:endParaRPr sz="700" b="1">
              <a:latin typeface="Meiryo" panose="020B0604030504040204" pitchFamily="34" charset="-128"/>
              <a:ea typeface="Meiryo" panose="020B0604030504040204" pitchFamily="34" charset="-128"/>
              <a:cs typeface="HiraMinProN-W6"/>
            </a:endParaRPr>
          </a:p>
        </p:txBody>
      </p:sp>
      <p:sp>
        <p:nvSpPr>
          <p:cNvPr id="26" name="四角形: 角を丸くする 25">
            <a:extLst>
              <a:ext uri="{FF2B5EF4-FFF2-40B4-BE49-F238E27FC236}">
                <a16:creationId xmlns:a16="http://schemas.microsoft.com/office/drawing/2014/main" id="{CC9C1C5F-0E95-ED3A-9AD7-F04379E6FFC7}"/>
              </a:ext>
            </a:extLst>
          </p:cNvPr>
          <p:cNvSpPr/>
          <p:nvPr/>
        </p:nvSpPr>
        <p:spPr>
          <a:xfrm>
            <a:off x="5974631" y="3507871"/>
            <a:ext cx="5323609" cy="540327"/>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kumimoji="1" lang="ja-JP" altLang="en-US" sz="2400" b="1">
                <a:solidFill>
                  <a:srgbClr val="002060"/>
                </a:solidFill>
              </a:rPr>
              <a:t>ご指定サイトへ直接遷移</a:t>
            </a:r>
          </a:p>
        </p:txBody>
      </p:sp>
      <p:sp>
        <p:nvSpPr>
          <p:cNvPr id="27" name="テキスト ボックス 26">
            <a:extLst>
              <a:ext uri="{FF2B5EF4-FFF2-40B4-BE49-F238E27FC236}">
                <a16:creationId xmlns:a16="http://schemas.microsoft.com/office/drawing/2014/main" id="{5299D409-C749-AD0C-0240-274AB694FFA0}"/>
              </a:ext>
            </a:extLst>
          </p:cNvPr>
          <p:cNvSpPr txBox="1"/>
          <p:nvPr/>
        </p:nvSpPr>
        <p:spPr>
          <a:xfrm>
            <a:off x="6074854" y="3906181"/>
            <a:ext cx="5572419" cy="636328"/>
          </a:xfrm>
          <a:prstGeom prst="rect">
            <a:avLst/>
          </a:prstGeom>
          <a:noFill/>
        </p:spPr>
        <p:txBody>
          <a:bodyPr wrap="square" rtlCol="0">
            <a:spAutoFit/>
          </a:bodyPr>
          <a:lstStyle/>
          <a:p>
            <a:pPr lvl="0" eaLnBrk="0" fontAlgn="base" hangingPunct="0">
              <a:lnSpc>
                <a:spcPct val="130000"/>
              </a:lnSpc>
              <a:spcBef>
                <a:spcPct val="0"/>
              </a:spcBef>
              <a:spcAft>
                <a:spcPct val="0"/>
              </a:spcAft>
            </a:pPr>
            <a:r>
              <a:rPr lang="ja-JP" altLang="en-US" sz="1400">
                <a:solidFill>
                  <a:schemeClr val="tx1">
                    <a:lumMod val="65000"/>
                    <a:lumOff val="35000"/>
                  </a:schemeClr>
                </a:solidFill>
              </a:rPr>
              <a:t>リッチメッセージから広告主様の指定ページへ</a:t>
            </a:r>
            <a:endParaRPr lang="en-US" altLang="ja-JP" sz="1400">
              <a:solidFill>
                <a:schemeClr val="tx1">
                  <a:lumMod val="65000"/>
                  <a:lumOff val="35000"/>
                </a:schemeClr>
              </a:solidFill>
            </a:endParaRPr>
          </a:p>
          <a:p>
            <a:pPr lvl="0" eaLnBrk="0" fontAlgn="base" hangingPunct="0">
              <a:lnSpc>
                <a:spcPct val="130000"/>
              </a:lnSpc>
              <a:spcBef>
                <a:spcPct val="0"/>
              </a:spcBef>
              <a:spcAft>
                <a:spcPct val="0"/>
              </a:spcAft>
            </a:pPr>
            <a:r>
              <a:rPr lang="ja-JP" altLang="en-US" sz="1400">
                <a:solidFill>
                  <a:schemeClr val="tx1">
                    <a:lumMod val="65000"/>
                    <a:lumOff val="35000"/>
                  </a:schemeClr>
                </a:solidFill>
              </a:rPr>
              <a:t>直接ユーザーを誘導。</a:t>
            </a:r>
            <a:endParaRPr kumimoji="1" lang="ja-JP" altLang="en-US" sz="1400" b="1">
              <a:solidFill>
                <a:schemeClr val="tx1">
                  <a:lumMod val="65000"/>
                  <a:lumOff val="35000"/>
                </a:schemeClr>
              </a:solidFill>
            </a:endParaRPr>
          </a:p>
        </p:txBody>
      </p:sp>
      <p:pic>
        <p:nvPicPr>
          <p:cNvPr id="28" name="グラフィックス 27" descr="バッジ: チェックマーク 1 単色塗りつぶし">
            <a:extLst>
              <a:ext uri="{FF2B5EF4-FFF2-40B4-BE49-F238E27FC236}">
                <a16:creationId xmlns:a16="http://schemas.microsoft.com/office/drawing/2014/main" id="{8F1DAC06-7FDC-FA8D-8888-1153F3B9F3B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578233" y="2015875"/>
            <a:ext cx="545112" cy="545112"/>
          </a:xfrm>
          <a:prstGeom prst="rect">
            <a:avLst/>
          </a:prstGeom>
        </p:spPr>
      </p:pic>
      <p:pic>
        <p:nvPicPr>
          <p:cNvPr id="29" name="グラフィックス 28" descr="バッジ: チェックマーク 1 単色塗りつぶし">
            <a:extLst>
              <a:ext uri="{FF2B5EF4-FFF2-40B4-BE49-F238E27FC236}">
                <a16:creationId xmlns:a16="http://schemas.microsoft.com/office/drawing/2014/main" id="{8AAED87F-3266-5792-550B-BFFE314B9B9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578233" y="3515075"/>
            <a:ext cx="545112" cy="545112"/>
          </a:xfrm>
          <a:prstGeom prst="rect">
            <a:avLst/>
          </a:prstGeom>
        </p:spPr>
      </p:pic>
      <p:pic>
        <p:nvPicPr>
          <p:cNvPr id="30" name="グラフィックス 29" descr="バッジ: チェックマーク 1 単色塗りつぶし">
            <a:extLst>
              <a:ext uri="{FF2B5EF4-FFF2-40B4-BE49-F238E27FC236}">
                <a16:creationId xmlns:a16="http://schemas.microsoft.com/office/drawing/2014/main" id="{5DB1DB00-02DA-1BC2-5C7F-ED86E5B5269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578233" y="4938986"/>
            <a:ext cx="545112" cy="545112"/>
          </a:xfrm>
          <a:prstGeom prst="rect">
            <a:avLst/>
          </a:prstGeom>
        </p:spPr>
      </p:pic>
    </p:spTree>
    <p:extLst>
      <p:ext uri="{BB962C8B-B14F-4D97-AF65-F5344CB8AC3E}">
        <p14:creationId xmlns:p14="http://schemas.microsoft.com/office/powerpoint/2010/main" val="9794253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504C1-F774-9D54-FE5C-FD7D87AE6861}"/>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003F3532-1787-EAF0-7030-2D916F3BF9DC}"/>
              </a:ext>
            </a:extLst>
          </p:cNvPr>
          <p:cNvSpPr>
            <a:spLocks noGrp="1"/>
          </p:cNvSpPr>
          <p:nvPr>
            <p:ph type="body" sz="quarter" idx="12"/>
          </p:nvPr>
        </p:nvSpPr>
        <p:spPr>
          <a:xfrm>
            <a:off x="587922" y="67514"/>
            <a:ext cx="968503" cy="410840"/>
          </a:xfrm>
        </p:spPr>
        <p:txBody>
          <a:bodyPr/>
          <a:lstStyle/>
          <a:p>
            <a:pPr marL="0" indent="0">
              <a:buNone/>
            </a:pPr>
            <a:r>
              <a:rPr lang="ja-JP" altLang="en-US"/>
              <a:t>申し込み</a:t>
            </a:r>
          </a:p>
        </p:txBody>
      </p:sp>
      <p:pic>
        <p:nvPicPr>
          <p:cNvPr id="6" name="図プレースホルダー 8" descr="アイコン&#10;&#10;自動的に生成された説明">
            <a:extLst>
              <a:ext uri="{FF2B5EF4-FFF2-40B4-BE49-F238E27FC236}">
                <a16:creationId xmlns:a16="http://schemas.microsoft.com/office/drawing/2014/main" id="{7C6D53F0-A4EB-DF7C-44FC-3F3F927C2AA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BF6FA29E-2F66-88FD-A14A-37F6618DDD27}"/>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仮押さえについて</a:t>
            </a:r>
            <a:endParaRPr lang="en-US" altLang="ja-JP" sz="2000">
              <a:latin typeface="メイリオ" panose="020B0604030504040204" pitchFamily="34" charset="-128"/>
              <a:ea typeface="メイリオ" panose="020B0604030504040204" pitchFamily="34" charset="-128"/>
            </a:endParaRPr>
          </a:p>
        </p:txBody>
      </p:sp>
      <p:sp>
        <p:nvSpPr>
          <p:cNvPr id="2" name="object 3">
            <a:extLst>
              <a:ext uri="{FF2B5EF4-FFF2-40B4-BE49-F238E27FC236}">
                <a16:creationId xmlns:a16="http://schemas.microsoft.com/office/drawing/2014/main" id="{3983FB6E-05DC-6068-03CF-E79C3543F6D0}"/>
              </a:ext>
            </a:extLst>
          </p:cNvPr>
          <p:cNvSpPr txBox="1"/>
          <p:nvPr/>
        </p:nvSpPr>
        <p:spPr>
          <a:xfrm>
            <a:off x="587376" y="1197550"/>
            <a:ext cx="6397490" cy="182101"/>
          </a:xfrm>
          <a:prstGeom prst="rect">
            <a:avLst/>
          </a:prstGeom>
        </p:spPr>
        <p:txBody>
          <a:bodyPr vert="horz" wrap="square" lIns="0" tIns="12700" rIns="0" bIns="0" rtlCol="0">
            <a:spAutoFit/>
          </a:bodyPr>
          <a:lstStyle/>
          <a:p>
            <a:pPr marL="12700">
              <a:spcBef>
                <a:spcPts val="100"/>
              </a:spcBef>
            </a:pPr>
            <a:r>
              <a:rPr lang="ja-JP" altLang="en-US" sz="1100" spc="100">
                <a:solidFill>
                  <a:schemeClr val="tx1">
                    <a:lumMod val="75000"/>
                    <a:lumOff val="25000"/>
                  </a:schemeClr>
                </a:solidFill>
                <a:latin typeface="Meiryo" panose="020B0604030504040204" pitchFamily="34" charset="-128"/>
                <a:ea typeface="Meiryo" panose="020B0604030504040204" pitchFamily="34" charset="-128"/>
                <a:cs typeface="HiraMinProN-W6"/>
              </a:rPr>
              <a:t>仮押さえのルールについて、以下ご確認ください。</a:t>
            </a:r>
            <a:endParaRPr sz="1050" b="1" baseline="3472">
              <a:latin typeface="Meiryo" panose="020B0604030504040204" pitchFamily="34" charset="-128"/>
              <a:ea typeface="Meiryo" panose="020B0604030504040204" pitchFamily="34" charset="-128"/>
              <a:cs typeface="ヒラギノ角ゴ StdN W8"/>
            </a:endParaRPr>
          </a:p>
        </p:txBody>
      </p:sp>
      <p:sp>
        <p:nvSpPr>
          <p:cNvPr id="4" name="テキスト ボックス 3">
            <a:extLst>
              <a:ext uri="{FF2B5EF4-FFF2-40B4-BE49-F238E27FC236}">
                <a16:creationId xmlns:a16="http://schemas.microsoft.com/office/drawing/2014/main" id="{1412FD36-1FF7-77F8-0E19-C71CEBA6832A}"/>
              </a:ext>
            </a:extLst>
          </p:cNvPr>
          <p:cNvSpPr txBox="1"/>
          <p:nvPr/>
        </p:nvSpPr>
        <p:spPr>
          <a:xfrm>
            <a:off x="6346178" y="1735230"/>
            <a:ext cx="5408249" cy="3416320"/>
          </a:xfrm>
          <a:prstGeom prst="rect">
            <a:avLst/>
          </a:prstGeom>
          <a:noFill/>
        </p:spPr>
        <p:txBody>
          <a:bodyPr wrap="square" rtlCol="0">
            <a:spAutoFit/>
          </a:bodyPr>
          <a:lstStyle/>
          <a:p>
            <a:r>
              <a:rPr lang="ja-JP" altLang="en-US" sz="1200" b="1">
                <a:solidFill>
                  <a:srgbClr val="002060"/>
                </a:solidFill>
                <a:latin typeface="Meiryo" panose="020B0604030504040204" pitchFamily="34" charset="-128"/>
                <a:ea typeface="Meiryo" panose="020B0604030504040204" pitchFamily="34" charset="-128"/>
                <a:cs typeface="メイリオ" panose="020B0604030504040204" pitchFamily="50" charset="-128"/>
              </a:rPr>
              <a:t>①仮押さえについて</a:t>
            </a:r>
            <a:endParaRPr lang="en-US" altLang="ja-JP" sz="1200" b="1">
              <a:solidFill>
                <a:srgbClr val="002060"/>
              </a:solidFill>
              <a:latin typeface="Meiryo" panose="020B0604030504040204" pitchFamily="34" charset="-128"/>
              <a:ea typeface="Meiryo" panose="020B0604030504040204" pitchFamily="34" charset="-128"/>
              <a:cs typeface="メイリオ" panose="020B0604030504040204" pitchFamily="50" charset="-128"/>
            </a:endParaRPr>
          </a:p>
          <a:p>
            <a:endParaRPr lang="en-US" altLang="ja-JP" sz="120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solidFill>
                  <a:srgbClr val="00B800"/>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仮押さえ回数</a:t>
            </a:r>
            <a:endParaRPr lang="en-US" altLang="ja-JP"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枠を変更するしないにかかわらず、</a:t>
            </a:r>
            <a:r>
              <a:rPr lang="ja-JP" altLang="en-US" sz="1200">
                <a:solidFill>
                  <a:srgbClr val="F7790F"/>
                </a:solidFill>
                <a:latin typeface="Meiryo" panose="020B0604030504040204" pitchFamily="34" charset="-128"/>
                <a:ea typeface="Meiryo" panose="020B0604030504040204" pitchFamily="34" charset="-128"/>
                <a:cs typeface="メイリオ" panose="020B0604030504040204" pitchFamily="50" charset="-128"/>
              </a:rPr>
              <a:t>最大</a:t>
            </a:r>
            <a:r>
              <a:rPr lang="en-US" altLang="ja-JP" sz="1200">
                <a:solidFill>
                  <a:srgbClr val="F7790F"/>
                </a:solidFill>
                <a:latin typeface="Meiryo" panose="020B0604030504040204" pitchFamily="34" charset="-128"/>
                <a:ea typeface="Meiryo" panose="020B0604030504040204" pitchFamily="34" charset="-128"/>
                <a:cs typeface="メイリオ" panose="020B0604030504040204" pitchFamily="50" charset="-128"/>
              </a:rPr>
              <a:t>2</a:t>
            </a:r>
            <a:r>
              <a:rPr lang="ja-JP" altLang="en-US" sz="1200">
                <a:solidFill>
                  <a:srgbClr val="F7790F"/>
                </a:solidFill>
                <a:latin typeface="Meiryo" panose="020B0604030504040204" pitchFamily="34" charset="-128"/>
                <a:ea typeface="Meiryo" panose="020B0604030504040204" pitchFamily="34" charset="-128"/>
                <a:cs typeface="メイリオ" panose="020B0604030504040204" pitchFamily="50" charset="-128"/>
              </a:rPr>
              <a:t>回</a:t>
            </a:r>
            <a:endParaRPr lang="en-US" altLang="ja-JP" sz="1200">
              <a:solidFill>
                <a:srgbClr val="F7790F"/>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solidFill>
                  <a:srgbClr val="FF0000"/>
                </a:solidFill>
                <a:latin typeface="Meiryo" panose="020B0604030504040204" pitchFamily="34" charset="-128"/>
                <a:ea typeface="Meiryo" panose="020B0604030504040204" pitchFamily="34" charset="-128"/>
                <a:cs typeface="メイリオ" panose="020B0604030504040204" pitchFamily="50" charset="-128"/>
              </a:rPr>
              <a:t>　</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案件につき延長</a:t>
            </a:r>
            <a:r>
              <a:rPr lang="en-US" altLang="ja-JP"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回）</a:t>
            </a:r>
            <a:br>
              <a:rPr lang="en-US" altLang="ja-JP"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br>
            <a:endParaRPr lang="en-US" altLang="ja-JP" sz="1200">
              <a:latin typeface="Meiryo" panose="020B0604030504040204" pitchFamily="34" charset="-128"/>
              <a:ea typeface="Meiryo" panose="020B0604030504040204" pitchFamily="34" charset="-128"/>
              <a:cs typeface="メイリオ" panose="020B0604030504040204" pitchFamily="50" charset="-128"/>
            </a:endParaRPr>
          </a:p>
          <a:p>
            <a:r>
              <a:rPr lang="ja-JP" altLang="en-US" sz="1200">
                <a:solidFill>
                  <a:srgbClr val="00B800"/>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仮押さえ有効期限</a:t>
            </a:r>
            <a:endParaRPr lang="en-US" altLang="ja-JP"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latin typeface="Meiryo" panose="020B0604030504040204" pitchFamily="34" charset="-128"/>
                <a:ea typeface="Meiryo" panose="020B0604030504040204" pitchFamily="34" charset="-128"/>
                <a:cs typeface="メイリオ" panose="020B0604030504040204" pitchFamily="50" charset="-128"/>
              </a:rPr>
              <a:t>　</a:t>
            </a:r>
            <a:r>
              <a:rPr lang="ja-JP" altLang="en-US" sz="1200">
                <a:solidFill>
                  <a:srgbClr val="F7790F"/>
                </a:solidFill>
                <a:latin typeface="Meiryo" panose="020B0604030504040204" pitchFamily="34" charset="-128"/>
                <a:ea typeface="Meiryo" panose="020B0604030504040204" pitchFamily="34" charset="-128"/>
                <a:cs typeface="メイリオ" panose="020B0604030504040204" pitchFamily="50" charset="-128"/>
              </a:rPr>
              <a:t>仮押さえご依頼日の翌営業日から</a:t>
            </a:r>
            <a:r>
              <a:rPr lang="en-US" altLang="ja-JP" sz="1200">
                <a:solidFill>
                  <a:srgbClr val="F7790F"/>
                </a:solidFill>
                <a:latin typeface="Meiryo" panose="020B0604030504040204" pitchFamily="34" charset="-128"/>
                <a:ea typeface="Meiryo" panose="020B0604030504040204" pitchFamily="34" charset="-128"/>
                <a:cs typeface="メイリオ" panose="020B0604030504040204" pitchFamily="50" charset="-128"/>
              </a:rPr>
              <a:t>3</a:t>
            </a:r>
            <a:r>
              <a:rPr lang="ja-JP" altLang="en-US" sz="1200">
                <a:solidFill>
                  <a:srgbClr val="F7790F"/>
                </a:solidFill>
                <a:latin typeface="Meiryo" panose="020B0604030504040204" pitchFamily="34" charset="-128"/>
                <a:ea typeface="Meiryo" panose="020B0604030504040204" pitchFamily="34" charset="-128"/>
                <a:cs typeface="メイリオ" panose="020B0604030504040204" pitchFamily="50" charset="-128"/>
              </a:rPr>
              <a:t>営業日後の</a:t>
            </a:r>
            <a:r>
              <a:rPr lang="en-US" altLang="ja-JP" sz="1200">
                <a:solidFill>
                  <a:srgbClr val="F7790F"/>
                </a:solidFill>
                <a:latin typeface="Meiryo" panose="020B0604030504040204" pitchFamily="34" charset="-128"/>
                <a:ea typeface="Meiryo" panose="020B0604030504040204" pitchFamily="34" charset="-128"/>
                <a:cs typeface="メイリオ" panose="020B0604030504040204" pitchFamily="50" charset="-128"/>
              </a:rPr>
              <a:t>17</a:t>
            </a:r>
            <a:r>
              <a:rPr lang="ja-JP" altLang="en-US" sz="1200">
                <a:solidFill>
                  <a:srgbClr val="F7790F"/>
                </a:solidFill>
                <a:latin typeface="Meiryo" panose="020B0604030504040204" pitchFamily="34" charset="-128"/>
                <a:ea typeface="Meiryo" panose="020B0604030504040204" pitchFamily="34" charset="-128"/>
                <a:cs typeface="メイリオ" panose="020B0604030504040204" pitchFamily="50" charset="-128"/>
              </a:rPr>
              <a:t>時</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まで</a:t>
            </a:r>
            <a:endParaRPr lang="en-US" altLang="ja-JP"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endParaRPr lang="en-US" altLang="ja-JP" sz="1200">
              <a:latin typeface="Meiryo" panose="020B0604030504040204" pitchFamily="34" charset="-128"/>
              <a:ea typeface="Meiryo" panose="020B0604030504040204" pitchFamily="34" charset="-128"/>
              <a:cs typeface="メイリオ" panose="020B0604030504040204" pitchFamily="50" charset="-128"/>
            </a:endParaRPr>
          </a:p>
          <a:p>
            <a:r>
              <a:rPr lang="ja-JP" altLang="en-US" sz="1200">
                <a:solidFill>
                  <a:srgbClr val="00B800"/>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仮押さえ可能枠</a:t>
            </a:r>
            <a:endParaRPr lang="en-US" altLang="ja-JP"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latin typeface="Meiryo" panose="020B0604030504040204" pitchFamily="34" charset="-128"/>
                <a:ea typeface="Meiryo" panose="020B0604030504040204" pitchFamily="34" charset="-128"/>
                <a:cs typeface="メイリオ" panose="020B0604030504040204" pitchFamily="50" charset="-128"/>
              </a:rPr>
              <a:t>　</a:t>
            </a:r>
            <a:r>
              <a:rPr lang="en-US" altLang="ja-JP" sz="1200">
                <a:solidFill>
                  <a:srgbClr val="F7790F"/>
                </a:solidFill>
                <a:latin typeface="Meiryo" panose="020B0604030504040204" pitchFamily="34" charset="-128"/>
                <a:ea typeface="Meiryo" panose="020B0604030504040204" pitchFamily="34" charset="-128"/>
                <a:cs typeface="メイリオ" panose="020B0604030504040204" pitchFamily="50" charset="-128"/>
              </a:rPr>
              <a:t>1</a:t>
            </a:r>
            <a:r>
              <a:rPr lang="ja-JP" altLang="en-US" sz="1200">
                <a:solidFill>
                  <a:srgbClr val="F7790F"/>
                </a:solidFill>
                <a:latin typeface="Meiryo" panose="020B0604030504040204" pitchFamily="34" charset="-128"/>
                <a:ea typeface="Meiryo" panose="020B0604030504040204" pitchFamily="34" charset="-128"/>
                <a:cs typeface="メイリオ" panose="020B0604030504040204" pitchFamily="50" charset="-128"/>
              </a:rPr>
              <a:t>案件（サービス</a:t>
            </a:r>
            <a:r>
              <a:rPr lang="en-US" altLang="ja-JP" sz="1200">
                <a:solidFill>
                  <a:srgbClr val="F7790F"/>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a:solidFill>
                  <a:srgbClr val="F7790F"/>
                </a:solidFill>
                <a:latin typeface="Meiryo" panose="020B0604030504040204" pitchFamily="34" charset="-128"/>
                <a:ea typeface="Meiryo" panose="020B0604030504040204" pitchFamily="34" charset="-128"/>
                <a:cs typeface="メイリオ" panose="020B0604030504040204" pitchFamily="50" charset="-128"/>
              </a:rPr>
              <a:t>ブランド）につき、</a:t>
            </a:r>
            <a:r>
              <a:rPr lang="en-US" altLang="ja-JP" sz="1200">
                <a:solidFill>
                  <a:srgbClr val="F7790F"/>
                </a:solidFill>
                <a:latin typeface="Meiryo" panose="020B0604030504040204" pitchFamily="34" charset="-128"/>
                <a:ea typeface="Meiryo" panose="020B0604030504040204" pitchFamily="34" charset="-128"/>
                <a:cs typeface="メイリオ" panose="020B0604030504040204" pitchFamily="50" charset="-128"/>
              </a:rPr>
              <a:t>1</a:t>
            </a:r>
            <a:r>
              <a:rPr lang="ja-JP" altLang="en-US" sz="1200">
                <a:solidFill>
                  <a:srgbClr val="F7790F"/>
                </a:solidFill>
                <a:latin typeface="Meiryo" panose="020B0604030504040204" pitchFamily="34" charset="-128"/>
                <a:ea typeface="Meiryo" panose="020B0604030504040204" pitchFamily="34" charset="-128"/>
                <a:cs typeface="メイリオ" panose="020B0604030504040204" pitchFamily="50" charset="-128"/>
              </a:rPr>
              <a:t>枠分</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まで</a:t>
            </a:r>
            <a:endParaRPr lang="en-US" altLang="ja-JP"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endParaRPr lang="en-US" altLang="ja-JP" sz="1200">
              <a:latin typeface="Meiryo" panose="020B0604030504040204" pitchFamily="34" charset="-128"/>
              <a:ea typeface="Meiryo" panose="020B0604030504040204" pitchFamily="34" charset="-128"/>
              <a:cs typeface="メイリオ" panose="020B0604030504040204" pitchFamily="50" charset="-128"/>
            </a:endParaRPr>
          </a:p>
          <a:p>
            <a:endParaRPr lang="en-US" altLang="ja-JP" sz="120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a:p>
            <a:r>
              <a:rPr lang="en-US" altLang="ja-JP" sz="1200" b="1">
                <a:solidFill>
                  <a:srgbClr val="002060"/>
                </a:solidFill>
                <a:latin typeface="Meiryo" panose="020B0604030504040204" pitchFamily="34" charset="-128"/>
                <a:ea typeface="Meiryo" panose="020B0604030504040204" pitchFamily="34" charset="-128"/>
                <a:cs typeface="メイリオ" panose="020B0604030504040204" pitchFamily="50" charset="-128"/>
              </a:rPr>
              <a:t>②</a:t>
            </a:r>
            <a:r>
              <a:rPr lang="ja-JP" altLang="en-US" sz="1200" b="1">
                <a:solidFill>
                  <a:srgbClr val="002060"/>
                </a:solidFill>
                <a:latin typeface="Meiryo" panose="020B0604030504040204" pitchFamily="34" charset="-128"/>
                <a:ea typeface="Meiryo" panose="020B0604030504040204" pitchFamily="34" charset="-128"/>
                <a:cs typeface="メイリオ" panose="020B0604030504040204" pitchFamily="50" charset="-128"/>
              </a:rPr>
              <a:t>仮押さえ可能日について</a:t>
            </a:r>
            <a:endParaRPr lang="en-US" altLang="ja-JP" sz="1200" b="1">
              <a:solidFill>
                <a:srgbClr val="002060"/>
              </a:solidFill>
              <a:latin typeface="Meiryo" panose="020B0604030504040204" pitchFamily="34" charset="-128"/>
              <a:ea typeface="Meiryo" panose="020B0604030504040204" pitchFamily="34" charset="-128"/>
              <a:cs typeface="メイリオ" panose="020B0604030504040204" pitchFamily="50" charset="-128"/>
            </a:endParaRPr>
          </a:p>
          <a:p>
            <a:endParaRPr lang="en-US" altLang="ja-JP" sz="120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solidFill>
                  <a:srgbClr val="00B800"/>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再仮押さえ可能日</a:t>
            </a:r>
            <a:endParaRPr lang="en-US" altLang="ja-JP"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latin typeface="Meiryo" panose="020B0604030504040204" pitchFamily="34" charset="-128"/>
                <a:ea typeface="Meiryo" panose="020B0604030504040204" pitchFamily="34" charset="-128"/>
                <a:cs typeface="メイリオ" panose="020B0604030504040204" pitchFamily="50" charset="-128"/>
              </a:rPr>
              <a:t>　</a:t>
            </a:r>
            <a:r>
              <a:rPr lang="ja-JP" altLang="en-US" sz="1200">
                <a:solidFill>
                  <a:srgbClr val="F7790F"/>
                </a:solidFill>
                <a:latin typeface="Meiryo" panose="020B0604030504040204" pitchFamily="34" charset="-128"/>
                <a:ea typeface="Meiryo" panose="020B0604030504040204" pitchFamily="34" charset="-128"/>
                <a:cs typeface="メイリオ" panose="020B0604030504040204" pitchFamily="50" charset="-128"/>
              </a:rPr>
              <a:t>最後に期限が切れた日の翌営業日から</a:t>
            </a:r>
            <a:r>
              <a:rPr lang="en-US" altLang="ja-JP" sz="1200">
                <a:solidFill>
                  <a:srgbClr val="F7790F"/>
                </a:solidFill>
                <a:latin typeface="Meiryo" panose="020B0604030504040204" pitchFamily="34" charset="-128"/>
                <a:ea typeface="Meiryo" panose="020B0604030504040204" pitchFamily="34" charset="-128"/>
                <a:cs typeface="メイリオ" panose="020B0604030504040204" pitchFamily="50" charset="-128"/>
              </a:rPr>
              <a:t>3</a:t>
            </a:r>
            <a:r>
              <a:rPr lang="ja-JP" altLang="en-US" sz="1200">
                <a:solidFill>
                  <a:srgbClr val="F7790F"/>
                </a:solidFill>
                <a:latin typeface="Meiryo" panose="020B0604030504040204" pitchFamily="34" charset="-128"/>
                <a:ea typeface="Meiryo" panose="020B0604030504040204" pitchFamily="34" charset="-128"/>
                <a:cs typeface="メイリオ" panose="020B0604030504040204" pitchFamily="50" charset="-128"/>
              </a:rPr>
              <a:t>営業日後</a:t>
            </a:r>
            <a:endParaRPr lang="en-US" altLang="ja-JP" sz="1200">
              <a:solidFill>
                <a:srgbClr val="F7790F"/>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latin typeface="Meiryo" panose="020B0604030504040204" pitchFamily="34" charset="-128"/>
                <a:ea typeface="Meiryo" panose="020B0604030504040204" pitchFamily="34" charset="-128"/>
                <a:cs typeface="メイリオ" panose="020B0604030504040204" pitchFamily="50" charset="-128"/>
              </a:rPr>
              <a:t>　</a:t>
            </a:r>
            <a:r>
              <a:rPr lang="en-US" altLang="ja-JP"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その場合、仮押さえ可能回数はリセットされます</a:t>
            </a:r>
            <a:r>
              <a:rPr lang="en-US" altLang="ja-JP"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graphicFrame>
        <p:nvGraphicFramePr>
          <p:cNvPr id="5" name="表 4">
            <a:extLst>
              <a:ext uri="{FF2B5EF4-FFF2-40B4-BE49-F238E27FC236}">
                <a16:creationId xmlns:a16="http://schemas.microsoft.com/office/drawing/2014/main" id="{BC365336-4F43-09F3-7A68-3C944D1606DC}"/>
              </a:ext>
            </a:extLst>
          </p:cNvPr>
          <p:cNvGraphicFramePr>
            <a:graphicFrameLocks noGrp="1"/>
          </p:cNvGraphicFramePr>
          <p:nvPr/>
        </p:nvGraphicFramePr>
        <p:xfrm>
          <a:off x="1388823" y="1785741"/>
          <a:ext cx="4426163" cy="4260924"/>
        </p:xfrm>
        <a:graphic>
          <a:graphicData uri="http://schemas.openxmlformats.org/drawingml/2006/table">
            <a:tbl>
              <a:tblPr/>
              <a:tblGrid>
                <a:gridCol w="632309">
                  <a:extLst>
                    <a:ext uri="{9D8B030D-6E8A-4147-A177-3AD203B41FA5}">
                      <a16:colId xmlns:a16="http://schemas.microsoft.com/office/drawing/2014/main" val="20000"/>
                    </a:ext>
                  </a:extLst>
                </a:gridCol>
                <a:gridCol w="632309">
                  <a:extLst>
                    <a:ext uri="{9D8B030D-6E8A-4147-A177-3AD203B41FA5}">
                      <a16:colId xmlns:a16="http://schemas.microsoft.com/office/drawing/2014/main" val="20001"/>
                    </a:ext>
                  </a:extLst>
                </a:gridCol>
                <a:gridCol w="632309">
                  <a:extLst>
                    <a:ext uri="{9D8B030D-6E8A-4147-A177-3AD203B41FA5}">
                      <a16:colId xmlns:a16="http://schemas.microsoft.com/office/drawing/2014/main" val="20002"/>
                    </a:ext>
                  </a:extLst>
                </a:gridCol>
                <a:gridCol w="632309">
                  <a:extLst>
                    <a:ext uri="{9D8B030D-6E8A-4147-A177-3AD203B41FA5}">
                      <a16:colId xmlns:a16="http://schemas.microsoft.com/office/drawing/2014/main" val="20003"/>
                    </a:ext>
                  </a:extLst>
                </a:gridCol>
                <a:gridCol w="632309">
                  <a:extLst>
                    <a:ext uri="{9D8B030D-6E8A-4147-A177-3AD203B41FA5}">
                      <a16:colId xmlns:a16="http://schemas.microsoft.com/office/drawing/2014/main" val="20004"/>
                    </a:ext>
                  </a:extLst>
                </a:gridCol>
                <a:gridCol w="632309">
                  <a:extLst>
                    <a:ext uri="{9D8B030D-6E8A-4147-A177-3AD203B41FA5}">
                      <a16:colId xmlns:a16="http://schemas.microsoft.com/office/drawing/2014/main" val="20005"/>
                    </a:ext>
                  </a:extLst>
                </a:gridCol>
                <a:gridCol w="632309">
                  <a:extLst>
                    <a:ext uri="{9D8B030D-6E8A-4147-A177-3AD203B41FA5}">
                      <a16:colId xmlns:a16="http://schemas.microsoft.com/office/drawing/2014/main" val="20006"/>
                    </a:ext>
                  </a:extLst>
                </a:gridCol>
              </a:tblGrid>
              <a:tr h="710154">
                <a:tc>
                  <a:txBody>
                    <a:bodyPr/>
                    <a:lstStyle/>
                    <a:p>
                      <a:pPr algn="ctr" fontAlgn="ct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月</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火</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水</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木</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金</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ja-JP" altLang="en-US"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rPr>
                        <a:t>土</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ja-JP" altLang="en-US"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rPr>
                        <a:t>日</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710154">
                <a:tc>
                  <a:txBody>
                    <a:bodyPr/>
                    <a:lstStyle/>
                    <a:p>
                      <a:pPr algn="ctr" fontAlgn="ctr"/>
                      <a:r>
                        <a:rPr lang="ja-JP" altLang="en-US"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rPr>
                        <a:t>　</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1</a:t>
                      </a: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　</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2</a:t>
                      </a: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　</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3</a:t>
                      </a: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　</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4</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ja-JP"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rPr>
                        <a:t>5</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tc>
                  <a:txBody>
                    <a:bodyPr/>
                    <a:lstStyle/>
                    <a:p>
                      <a:pPr algn="ctr" fontAlgn="ctr"/>
                      <a:r>
                        <a:rPr lang="en-US" altLang="ja-JP"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rPr>
                        <a:t>6</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extLst>
                  <a:ext uri="{0D108BD9-81ED-4DB2-BD59-A6C34878D82A}">
                    <a16:rowId xmlns:a16="http://schemas.microsoft.com/office/drawing/2014/main" val="10001"/>
                  </a:ext>
                </a:extLst>
              </a:tr>
              <a:tr h="710154">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7</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8</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9</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10</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11</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558DD5"/>
                    </a:solidFill>
                  </a:tcPr>
                </a:tc>
                <a:tc>
                  <a:txBody>
                    <a:bodyPr/>
                    <a:lstStyle/>
                    <a:p>
                      <a:pPr algn="ctr"/>
                      <a:r>
                        <a:rPr lang="en-US" altLang="ja-JP"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rPr>
                        <a:t>12</a:t>
                      </a:r>
                      <a:endParaRPr lang="ja-JP" altLang="en-US"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tc>
                  <a:txBody>
                    <a:bodyPr/>
                    <a:lstStyle/>
                    <a:p>
                      <a:pPr algn="ctr" fontAlgn="ctr"/>
                      <a:r>
                        <a:rPr lang="en-US" altLang="ja-JP"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rPr>
                        <a:t>13</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extLst>
                  <a:ext uri="{0D108BD9-81ED-4DB2-BD59-A6C34878D82A}">
                    <a16:rowId xmlns:a16="http://schemas.microsoft.com/office/drawing/2014/main" val="10002"/>
                  </a:ext>
                </a:extLst>
              </a:tr>
              <a:tr h="710154">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14</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558DD5"/>
                    </a:solidFill>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15</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558DD5"/>
                    </a:solidFill>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16</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17</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18</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a:r>
                        <a:rPr lang="en-US" altLang="ja-JP"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rPr>
                        <a:t>19</a:t>
                      </a:r>
                      <a:endParaRPr lang="ja-JP" altLang="en-US"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tc>
                  <a:txBody>
                    <a:bodyPr/>
                    <a:lstStyle/>
                    <a:p>
                      <a:pPr algn="ctr" fontAlgn="ctr"/>
                      <a:r>
                        <a:rPr lang="en-US" altLang="ja-JP"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rPr>
                        <a:t>20</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extLst>
                  <a:ext uri="{0D108BD9-81ED-4DB2-BD59-A6C34878D82A}">
                    <a16:rowId xmlns:a16="http://schemas.microsoft.com/office/drawing/2014/main" val="10003"/>
                  </a:ext>
                </a:extLst>
              </a:tr>
              <a:tr h="710154">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21</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22</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23</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24</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25</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ja-JP"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rPr>
                        <a:t>26</a:t>
                      </a:r>
                      <a:endParaRPr lang="ja-JP" altLang="en-US"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tc>
                  <a:txBody>
                    <a:bodyPr/>
                    <a:lstStyle/>
                    <a:p>
                      <a:pPr algn="ctr" fontAlgn="ctr"/>
                      <a:r>
                        <a:rPr lang="en-US" altLang="ja-JP"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rPr>
                        <a:t>27</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extLst>
                  <a:ext uri="{0D108BD9-81ED-4DB2-BD59-A6C34878D82A}">
                    <a16:rowId xmlns:a16="http://schemas.microsoft.com/office/drawing/2014/main" val="10004"/>
                  </a:ext>
                </a:extLst>
              </a:tr>
              <a:tr h="710154">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28</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29</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30</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31</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ja-JP" altLang="en-US"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altLang="ja-JP"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5"/>
                  </a:ext>
                </a:extLst>
              </a:tr>
            </a:tbl>
          </a:graphicData>
        </a:graphic>
      </p:graphicFrame>
      <p:cxnSp>
        <p:nvCxnSpPr>
          <p:cNvPr id="8" name="直線コネクタ 7">
            <a:extLst>
              <a:ext uri="{FF2B5EF4-FFF2-40B4-BE49-F238E27FC236}">
                <a16:creationId xmlns:a16="http://schemas.microsoft.com/office/drawing/2014/main" id="{1A4D9A3B-5EB5-B3FC-8B8B-59030DD23144}"/>
              </a:ext>
            </a:extLst>
          </p:cNvPr>
          <p:cNvCxnSpPr>
            <a:cxnSpLocks/>
          </p:cNvCxnSpPr>
          <p:nvPr/>
        </p:nvCxnSpPr>
        <p:spPr>
          <a:xfrm>
            <a:off x="1410532" y="3811402"/>
            <a:ext cx="3125149" cy="0"/>
          </a:xfrm>
          <a:prstGeom prst="line">
            <a:avLst/>
          </a:prstGeom>
          <a:ln w="317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915214BE-DB8D-5C02-DD9B-DE1A93D61789}"/>
              </a:ext>
            </a:extLst>
          </p:cNvPr>
          <p:cNvCxnSpPr>
            <a:cxnSpLocks/>
          </p:cNvCxnSpPr>
          <p:nvPr/>
        </p:nvCxnSpPr>
        <p:spPr>
          <a:xfrm>
            <a:off x="4547793" y="3811402"/>
            <a:ext cx="1246801" cy="0"/>
          </a:xfrm>
          <a:prstGeom prst="line">
            <a:avLst/>
          </a:prstGeom>
          <a:ln w="31750">
            <a:solidFill>
              <a:srgbClr val="8A0F30"/>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727D57DC-1C3D-750C-F3F5-B9F1C64B573A}"/>
              </a:ext>
            </a:extLst>
          </p:cNvPr>
          <p:cNvCxnSpPr>
            <a:cxnSpLocks/>
          </p:cNvCxnSpPr>
          <p:nvPr/>
        </p:nvCxnSpPr>
        <p:spPr>
          <a:xfrm>
            <a:off x="1410532" y="4516052"/>
            <a:ext cx="3125149" cy="0"/>
          </a:xfrm>
          <a:prstGeom prst="line">
            <a:avLst/>
          </a:prstGeom>
          <a:ln w="317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DDCA1FF2-34A6-314A-0621-1FB25EC5D083}"/>
              </a:ext>
            </a:extLst>
          </p:cNvPr>
          <p:cNvCxnSpPr>
            <a:cxnSpLocks/>
          </p:cNvCxnSpPr>
          <p:nvPr/>
        </p:nvCxnSpPr>
        <p:spPr>
          <a:xfrm>
            <a:off x="1410532" y="5212014"/>
            <a:ext cx="1866274" cy="0"/>
          </a:xfrm>
          <a:prstGeom prst="line">
            <a:avLst/>
          </a:prstGeom>
          <a:ln w="317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2" name="グループ化 11">
            <a:extLst>
              <a:ext uri="{FF2B5EF4-FFF2-40B4-BE49-F238E27FC236}">
                <a16:creationId xmlns:a16="http://schemas.microsoft.com/office/drawing/2014/main" id="{EE0A93CF-1948-6859-88EF-C09D090B5910}"/>
              </a:ext>
            </a:extLst>
          </p:cNvPr>
          <p:cNvGrpSpPr/>
          <p:nvPr/>
        </p:nvGrpSpPr>
        <p:grpSpPr>
          <a:xfrm>
            <a:off x="3008858" y="5037876"/>
            <a:ext cx="565128" cy="565127"/>
            <a:chOff x="2743597" y="5250167"/>
            <a:chExt cx="736527" cy="736526"/>
          </a:xfrm>
        </p:grpSpPr>
        <p:sp>
          <p:nvSpPr>
            <p:cNvPr id="13" name="二等辺三角形 38">
              <a:extLst>
                <a:ext uri="{FF2B5EF4-FFF2-40B4-BE49-F238E27FC236}">
                  <a16:creationId xmlns:a16="http://schemas.microsoft.com/office/drawing/2014/main" id="{10579A86-1A8D-6AF6-65C3-ABA3271486A5}"/>
                </a:ext>
              </a:extLst>
            </p:cNvPr>
            <p:cNvSpPr/>
            <p:nvPr/>
          </p:nvSpPr>
          <p:spPr>
            <a:xfrm rot="19098326">
              <a:off x="2755736" y="5250782"/>
              <a:ext cx="216079" cy="258159"/>
            </a:xfrm>
            <a:prstGeom prst="triangl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grpSp>
          <p:nvGrpSpPr>
            <p:cNvPr id="14" name="グループ化 13">
              <a:extLst>
                <a:ext uri="{FF2B5EF4-FFF2-40B4-BE49-F238E27FC236}">
                  <a16:creationId xmlns:a16="http://schemas.microsoft.com/office/drawing/2014/main" id="{97BE848A-5641-FDE7-047D-DF3F957CE914}"/>
                </a:ext>
              </a:extLst>
            </p:cNvPr>
            <p:cNvGrpSpPr/>
            <p:nvPr/>
          </p:nvGrpSpPr>
          <p:grpSpPr>
            <a:xfrm>
              <a:off x="2743597" y="5250167"/>
              <a:ext cx="736527" cy="736526"/>
              <a:chOff x="1248353" y="3176845"/>
              <a:chExt cx="667909" cy="667909"/>
            </a:xfrm>
            <a:solidFill>
              <a:srgbClr val="404040"/>
            </a:solidFill>
          </p:grpSpPr>
          <p:sp>
            <p:nvSpPr>
              <p:cNvPr id="15" name="楕円 40">
                <a:extLst>
                  <a:ext uri="{FF2B5EF4-FFF2-40B4-BE49-F238E27FC236}">
                    <a16:creationId xmlns:a16="http://schemas.microsoft.com/office/drawing/2014/main" id="{FF3B8B57-703E-1A6A-87E5-46F8F200484D}"/>
                  </a:ext>
                </a:extLst>
              </p:cNvPr>
              <p:cNvSpPr/>
              <p:nvPr/>
            </p:nvSpPr>
            <p:spPr>
              <a:xfrm>
                <a:off x="1248353" y="3176845"/>
                <a:ext cx="667909" cy="6679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745FB6DF-ECF0-36C9-61F3-B72801452A97}"/>
                  </a:ext>
                </a:extLst>
              </p:cNvPr>
              <p:cNvSpPr txBox="1"/>
              <p:nvPr/>
            </p:nvSpPr>
            <p:spPr>
              <a:xfrm>
                <a:off x="1256794" y="3344412"/>
                <a:ext cx="640736" cy="327378"/>
              </a:xfrm>
              <a:prstGeom prst="rect">
                <a:avLst/>
              </a:prstGeom>
              <a:noFill/>
            </p:spPr>
            <p:txBody>
              <a:bodyPr wrap="none" rtlCol="0">
                <a:spAutoFit/>
              </a:bodyPr>
              <a:lstStyle/>
              <a:p>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仮押さえ</a:t>
                </a:r>
                <a:endParaRPr lang="en-US" altLang="ja-JP" sz="600" b="1">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期限切れ</a:t>
                </a:r>
              </a:p>
            </p:txBody>
          </p:sp>
        </p:grpSp>
      </p:grpSp>
      <p:cxnSp>
        <p:nvCxnSpPr>
          <p:cNvPr id="17" name="直線コネクタ 16">
            <a:extLst>
              <a:ext uri="{FF2B5EF4-FFF2-40B4-BE49-F238E27FC236}">
                <a16:creationId xmlns:a16="http://schemas.microsoft.com/office/drawing/2014/main" id="{7CECC4C0-235B-364E-1DAE-BFDA4B107267}"/>
              </a:ext>
            </a:extLst>
          </p:cNvPr>
          <p:cNvCxnSpPr>
            <a:cxnSpLocks/>
          </p:cNvCxnSpPr>
          <p:nvPr/>
        </p:nvCxnSpPr>
        <p:spPr>
          <a:xfrm>
            <a:off x="4543506" y="4503806"/>
            <a:ext cx="1246801" cy="0"/>
          </a:xfrm>
          <a:prstGeom prst="line">
            <a:avLst/>
          </a:prstGeom>
          <a:ln w="31750">
            <a:solidFill>
              <a:srgbClr val="8A0F30"/>
            </a:solidFill>
            <a:prstDash val="sysDot"/>
          </a:ln>
        </p:spPr>
        <p:style>
          <a:lnRef idx="1">
            <a:schemeClr val="accent1"/>
          </a:lnRef>
          <a:fillRef idx="0">
            <a:schemeClr val="accent1"/>
          </a:fillRef>
          <a:effectRef idx="0">
            <a:schemeClr val="accent1"/>
          </a:effectRef>
          <a:fontRef idx="minor">
            <a:schemeClr val="tx1"/>
          </a:fontRef>
        </p:style>
      </p:cxnSp>
      <p:grpSp>
        <p:nvGrpSpPr>
          <p:cNvPr id="18" name="グループ化 17">
            <a:extLst>
              <a:ext uri="{FF2B5EF4-FFF2-40B4-BE49-F238E27FC236}">
                <a16:creationId xmlns:a16="http://schemas.microsoft.com/office/drawing/2014/main" id="{08C74AEF-95E5-FCC3-E4D2-A9F5BF4F0616}"/>
              </a:ext>
            </a:extLst>
          </p:cNvPr>
          <p:cNvGrpSpPr/>
          <p:nvPr/>
        </p:nvGrpSpPr>
        <p:grpSpPr>
          <a:xfrm>
            <a:off x="1755395" y="3667423"/>
            <a:ext cx="587098" cy="565127"/>
            <a:chOff x="1109971" y="3640767"/>
            <a:chExt cx="765161" cy="736526"/>
          </a:xfrm>
        </p:grpSpPr>
        <p:sp>
          <p:nvSpPr>
            <p:cNvPr id="19" name="二等辺三角形 9">
              <a:extLst>
                <a:ext uri="{FF2B5EF4-FFF2-40B4-BE49-F238E27FC236}">
                  <a16:creationId xmlns:a16="http://schemas.microsoft.com/office/drawing/2014/main" id="{2FBEEC59-937C-63C5-CE6D-2FE130219884}"/>
                </a:ext>
              </a:extLst>
            </p:cNvPr>
            <p:cNvSpPr/>
            <p:nvPr/>
          </p:nvSpPr>
          <p:spPr>
            <a:xfrm rot="19098326">
              <a:off x="1122109" y="3641382"/>
              <a:ext cx="216079" cy="258159"/>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grpSp>
          <p:nvGrpSpPr>
            <p:cNvPr id="20" name="グループ化 19">
              <a:extLst>
                <a:ext uri="{FF2B5EF4-FFF2-40B4-BE49-F238E27FC236}">
                  <a16:creationId xmlns:a16="http://schemas.microsoft.com/office/drawing/2014/main" id="{8D8119A2-C881-F4AB-94DF-32E8E6E07FA6}"/>
                </a:ext>
              </a:extLst>
            </p:cNvPr>
            <p:cNvGrpSpPr/>
            <p:nvPr/>
          </p:nvGrpSpPr>
          <p:grpSpPr>
            <a:xfrm>
              <a:off x="1109971" y="3640767"/>
              <a:ext cx="765161" cy="736526"/>
              <a:chOff x="1248353" y="3176845"/>
              <a:chExt cx="693876" cy="667909"/>
            </a:xfrm>
            <a:solidFill>
              <a:srgbClr val="07B53B"/>
            </a:solidFill>
          </p:grpSpPr>
          <p:sp>
            <p:nvSpPr>
              <p:cNvPr id="21" name="楕円 11">
                <a:extLst>
                  <a:ext uri="{FF2B5EF4-FFF2-40B4-BE49-F238E27FC236}">
                    <a16:creationId xmlns:a16="http://schemas.microsoft.com/office/drawing/2014/main" id="{F5CE4890-B834-EBD1-982E-4C775C869F7F}"/>
                  </a:ext>
                </a:extLst>
              </p:cNvPr>
              <p:cNvSpPr/>
              <p:nvPr/>
            </p:nvSpPr>
            <p:spPr>
              <a:xfrm>
                <a:off x="1248353" y="3176845"/>
                <a:ext cx="667909" cy="667909"/>
              </a:xfrm>
              <a:prstGeom prst="ellipse">
                <a:avLst/>
              </a:prstGeom>
              <a:solidFill>
                <a:srgbClr val="03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sp>
            <p:nvSpPr>
              <p:cNvPr id="22" name="テキスト ボックス 21">
                <a:extLst>
                  <a:ext uri="{FF2B5EF4-FFF2-40B4-BE49-F238E27FC236}">
                    <a16:creationId xmlns:a16="http://schemas.microsoft.com/office/drawing/2014/main" id="{0840C1B8-3CAC-49B4-5ECB-4A1A8CEE0EF6}"/>
                  </a:ext>
                </a:extLst>
              </p:cNvPr>
              <p:cNvSpPr txBox="1"/>
              <p:nvPr/>
            </p:nvSpPr>
            <p:spPr>
              <a:xfrm>
                <a:off x="1284472" y="3435937"/>
                <a:ext cx="657757" cy="218252"/>
              </a:xfrm>
              <a:prstGeom prst="rect">
                <a:avLst/>
              </a:prstGeom>
              <a:noFill/>
            </p:spPr>
            <p:txBody>
              <a:bodyPr wrap="square" rtlCol="0">
                <a:spAutoFit/>
              </a:bodyPr>
              <a:lstStyle/>
              <a:p>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仮押さえ</a:t>
                </a:r>
              </a:p>
            </p:txBody>
          </p:sp>
        </p:grpSp>
      </p:grpSp>
      <p:grpSp>
        <p:nvGrpSpPr>
          <p:cNvPr id="23" name="グループ化 22">
            <a:extLst>
              <a:ext uri="{FF2B5EF4-FFF2-40B4-BE49-F238E27FC236}">
                <a16:creationId xmlns:a16="http://schemas.microsoft.com/office/drawing/2014/main" id="{EE00C041-27FD-30EB-770B-0D4DF1D7BBF0}"/>
              </a:ext>
            </a:extLst>
          </p:cNvPr>
          <p:cNvGrpSpPr/>
          <p:nvPr/>
        </p:nvGrpSpPr>
        <p:grpSpPr>
          <a:xfrm>
            <a:off x="2398916" y="4335361"/>
            <a:ext cx="565128" cy="565127"/>
            <a:chOff x="1925297" y="4439733"/>
            <a:chExt cx="736527" cy="736526"/>
          </a:xfrm>
        </p:grpSpPr>
        <p:sp>
          <p:nvSpPr>
            <p:cNvPr id="24" name="二等辺三角形 22">
              <a:extLst>
                <a:ext uri="{FF2B5EF4-FFF2-40B4-BE49-F238E27FC236}">
                  <a16:creationId xmlns:a16="http://schemas.microsoft.com/office/drawing/2014/main" id="{22D30C3B-B26E-5FFD-53F2-427ECD6D423B}"/>
                </a:ext>
              </a:extLst>
            </p:cNvPr>
            <p:cNvSpPr/>
            <p:nvPr/>
          </p:nvSpPr>
          <p:spPr>
            <a:xfrm rot="19098326">
              <a:off x="1937436" y="4440348"/>
              <a:ext cx="216079" cy="258159"/>
            </a:xfrm>
            <a:prstGeom prst="triangl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grpSp>
          <p:nvGrpSpPr>
            <p:cNvPr id="25" name="グループ化 24">
              <a:extLst>
                <a:ext uri="{FF2B5EF4-FFF2-40B4-BE49-F238E27FC236}">
                  <a16:creationId xmlns:a16="http://schemas.microsoft.com/office/drawing/2014/main" id="{7AFE9BCD-7DC8-C401-C74D-C7EDF4B1278B}"/>
                </a:ext>
              </a:extLst>
            </p:cNvPr>
            <p:cNvGrpSpPr/>
            <p:nvPr/>
          </p:nvGrpSpPr>
          <p:grpSpPr>
            <a:xfrm>
              <a:off x="1925297" y="4439733"/>
              <a:ext cx="736527" cy="736526"/>
              <a:chOff x="1248353" y="3176845"/>
              <a:chExt cx="667909" cy="667909"/>
            </a:xfrm>
            <a:solidFill>
              <a:srgbClr val="404040"/>
            </a:solidFill>
          </p:grpSpPr>
          <p:sp>
            <p:nvSpPr>
              <p:cNvPr id="26" name="楕円 24">
                <a:extLst>
                  <a:ext uri="{FF2B5EF4-FFF2-40B4-BE49-F238E27FC236}">
                    <a16:creationId xmlns:a16="http://schemas.microsoft.com/office/drawing/2014/main" id="{A443155B-6C23-1AED-9F7D-EFCC93EBD2D2}"/>
                  </a:ext>
                </a:extLst>
              </p:cNvPr>
              <p:cNvSpPr/>
              <p:nvPr/>
            </p:nvSpPr>
            <p:spPr>
              <a:xfrm>
                <a:off x="1248353" y="3176845"/>
                <a:ext cx="667909" cy="6679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sp>
            <p:nvSpPr>
              <p:cNvPr id="27" name="テキスト ボックス 26">
                <a:extLst>
                  <a:ext uri="{FF2B5EF4-FFF2-40B4-BE49-F238E27FC236}">
                    <a16:creationId xmlns:a16="http://schemas.microsoft.com/office/drawing/2014/main" id="{730C9052-134E-F360-D60C-6C46D427AE5E}"/>
                  </a:ext>
                </a:extLst>
              </p:cNvPr>
              <p:cNvSpPr txBox="1"/>
              <p:nvPr/>
            </p:nvSpPr>
            <p:spPr>
              <a:xfrm>
                <a:off x="1256794" y="3344412"/>
                <a:ext cx="640736" cy="327378"/>
              </a:xfrm>
              <a:prstGeom prst="rect">
                <a:avLst/>
              </a:prstGeom>
              <a:noFill/>
            </p:spPr>
            <p:txBody>
              <a:bodyPr wrap="none" rtlCol="0">
                <a:spAutoFit/>
              </a:bodyPr>
              <a:lstStyle/>
              <a:p>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仮押さえ</a:t>
                </a:r>
                <a:endParaRPr lang="en-US" altLang="ja-JP" sz="600" b="1">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期限切れ</a:t>
                </a:r>
              </a:p>
            </p:txBody>
          </p:sp>
        </p:grpSp>
      </p:grpSp>
      <p:grpSp>
        <p:nvGrpSpPr>
          <p:cNvPr id="28" name="グループ化 27">
            <a:extLst>
              <a:ext uri="{FF2B5EF4-FFF2-40B4-BE49-F238E27FC236}">
                <a16:creationId xmlns:a16="http://schemas.microsoft.com/office/drawing/2014/main" id="{D50211DF-2162-14A0-1DA8-21D5BC1CA785}"/>
              </a:ext>
            </a:extLst>
          </p:cNvPr>
          <p:cNvGrpSpPr/>
          <p:nvPr/>
        </p:nvGrpSpPr>
        <p:grpSpPr>
          <a:xfrm>
            <a:off x="3638735" y="3671477"/>
            <a:ext cx="565127" cy="565127"/>
            <a:chOff x="3564513" y="3646051"/>
            <a:chExt cx="736526" cy="736526"/>
          </a:xfrm>
        </p:grpSpPr>
        <p:sp>
          <p:nvSpPr>
            <p:cNvPr id="29" name="二等辺三角形 14">
              <a:extLst>
                <a:ext uri="{FF2B5EF4-FFF2-40B4-BE49-F238E27FC236}">
                  <a16:creationId xmlns:a16="http://schemas.microsoft.com/office/drawing/2014/main" id="{623D7FE8-D2A0-CFCA-1EC2-57B1EA069F38}"/>
                </a:ext>
              </a:extLst>
            </p:cNvPr>
            <p:cNvSpPr/>
            <p:nvPr/>
          </p:nvSpPr>
          <p:spPr>
            <a:xfrm rot="19098326">
              <a:off x="3565499" y="3646666"/>
              <a:ext cx="216079" cy="258159"/>
            </a:xfrm>
            <a:prstGeom prst="triangle">
              <a:avLst/>
            </a:prstGeom>
            <a:solidFill>
              <a:srgbClr val="476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grpSp>
          <p:nvGrpSpPr>
            <p:cNvPr id="30" name="グループ化 29">
              <a:extLst>
                <a:ext uri="{FF2B5EF4-FFF2-40B4-BE49-F238E27FC236}">
                  <a16:creationId xmlns:a16="http://schemas.microsoft.com/office/drawing/2014/main" id="{D83CBA79-E662-CCC7-66CD-9731780E5348}"/>
                </a:ext>
              </a:extLst>
            </p:cNvPr>
            <p:cNvGrpSpPr/>
            <p:nvPr/>
          </p:nvGrpSpPr>
          <p:grpSpPr>
            <a:xfrm>
              <a:off x="3564513" y="3646051"/>
              <a:ext cx="736526" cy="736526"/>
              <a:chOff x="1258467" y="3176845"/>
              <a:chExt cx="667909" cy="667909"/>
            </a:xfrm>
            <a:solidFill>
              <a:srgbClr val="476CCC"/>
            </a:solidFill>
          </p:grpSpPr>
          <p:sp>
            <p:nvSpPr>
              <p:cNvPr id="31" name="楕円 16">
                <a:extLst>
                  <a:ext uri="{FF2B5EF4-FFF2-40B4-BE49-F238E27FC236}">
                    <a16:creationId xmlns:a16="http://schemas.microsoft.com/office/drawing/2014/main" id="{BCAA1D54-4463-3F96-59CB-829336988A27}"/>
                  </a:ext>
                </a:extLst>
              </p:cNvPr>
              <p:cNvSpPr/>
              <p:nvPr/>
            </p:nvSpPr>
            <p:spPr>
              <a:xfrm>
                <a:off x="1258467" y="3176845"/>
                <a:ext cx="667909" cy="6679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sp>
            <p:nvSpPr>
              <p:cNvPr id="32" name="テキスト ボックス 31">
                <a:extLst>
                  <a:ext uri="{FF2B5EF4-FFF2-40B4-BE49-F238E27FC236}">
                    <a16:creationId xmlns:a16="http://schemas.microsoft.com/office/drawing/2014/main" id="{6EB2AAB1-17F4-E4D6-1CCD-027739396394}"/>
                  </a:ext>
                </a:extLst>
              </p:cNvPr>
              <p:cNvSpPr txBox="1"/>
              <p:nvPr/>
            </p:nvSpPr>
            <p:spPr>
              <a:xfrm>
                <a:off x="1393915" y="3412068"/>
                <a:ext cx="400128" cy="218252"/>
              </a:xfrm>
              <a:prstGeom prst="rect">
                <a:avLst/>
              </a:prstGeom>
              <a:grpFill/>
            </p:spPr>
            <p:txBody>
              <a:bodyPr wrap="none" rtlCol="0">
                <a:spAutoFit/>
              </a:bodyPr>
              <a:lstStyle/>
              <a:p>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延長</a:t>
                </a:r>
              </a:p>
            </p:txBody>
          </p:sp>
        </p:grpSp>
      </p:grpSp>
      <p:sp>
        <p:nvSpPr>
          <p:cNvPr id="33" name="テキスト ボックス 32">
            <a:extLst>
              <a:ext uri="{FF2B5EF4-FFF2-40B4-BE49-F238E27FC236}">
                <a16:creationId xmlns:a16="http://schemas.microsoft.com/office/drawing/2014/main" id="{3694AE88-AA50-3B45-878B-5BD65A14F9B0}"/>
              </a:ext>
            </a:extLst>
          </p:cNvPr>
          <p:cNvSpPr txBox="1"/>
          <p:nvPr/>
        </p:nvSpPr>
        <p:spPr>
          <a:xfrm>
            <a:off x="2740616" y="3696626"/>
            <a:ext cx="465038" cy="184666"/>
          </a:xfrm>
          <a:prstGeom prst="rect">
            <a:avLst/>
          </a:prstGeom>
          <a:solidFill>
            <a:srgbClr val="7EDD7E"/>
          </a:solidFill>
          <a:ln>
            <a:no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altLang="ja-JP" sz="6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6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営業日</a:t>
            </a:r>
          </a:p>
        </p:txBody>
      </p:sp>
      <p:sp>
        <p:nvSpPr>
          <p:cNvPr id="34" name="テキスト ボックス 33">
            <a:extLst>
              <a:ext uri="{FF2B5EF4-FFF2-40B4-BE49-F238E27FC236}">
                <a16:creationId xmlns:a16="http://schemas.microsoft.com/office/drawing/2014/main" id="{03AEB2D5-7DCF-F5F2-F6A0-2C0260316A33}"/>
              </a:ext>
            </a:extLst>
          </p:cNvPr>
          <p:cNvSpPr txBox="1"/>
          <p:nvPr/>
        </p:nvSpPr>
        <p:spPr>
          <a:xfrm>
            <a:off x="1475108" y="4427634"/>
            <a:ext cx="500277" cy="184666"/>
          </a:xfrm>
          <a:prstGeom prst="rect">
            <a:avLst/>
          </a:prstGeom>
          <a:solidFill>
            <a:srgbClr val="558DD5"/>
          </a:solidFill>
          <a:ln>
            <a:no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altLang="ja-JP" sz="6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6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営業日</a:t>
            </a:r>
          </a:p>
        </p:txBody>
      </p:sp>
      <p:sp>
        <p:nvSpPr>
          <p:cNvPr id="35" name="テキスト ボックス 34">
            <a:extLst>
              <a:ext uri="{FF2B5EF4-FFF2-40B4-BE49-F238E27FC236}">
                <a16:creationId xmlns:a16="http://schemas.microsoft.com/office/drawing/2014/main" id="{C55D63CB-A643-946D-B2FA-D01FF2636AF2}"/>
              </a:ext>
            </a:extLst>
          </p:cNvPr>
          <p:cNvSpPr txBox="1"/>
          <p:nvPr/>
        </p:nvSpPr>
        <p:spPr>
          <a:xfrm>
            <a:off x="2088941" y="5125252"/>
            <a:ext cx="521281" cy="184666"/>
          </a:xfrm>
          <a:prstGeom prst="rect">
            <a:avLst/>
          </a:prstGeom>
          <a:solidFill>
            <a:srgbClr val="7EDD7E"/>
          </a:solidFill>
          <a:ln>
            <a:no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altLang="ja-JP" sz="6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6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営業日</a:t>
            </a:r>
          </a:p>
        </p:txBody>
      </p:sp>
      <p:sp>
        <p:nvSpPr>
          <p:cNvPr id="36" name="テキスト ボックス 35">
            <a:extLst>
              <a:ext uri="{FF2B5EF4-FFF2-40B4-BE49-F238E27FC236}">
                <a16:creationId xmlns:a16="http://schemas.microsoft.com/office/drawing/2014/main" id="{CD5BA961-FF30-9F4D-9F9F-559582C62797}"/>
              </a:ext>
            </a:extLst>
          </p:cNvPr>
          <p:cNvSpPr txBox="1"/>
          <p:nvPr/>
        </p:nvSpPr>
        <p:spPr>
          <a:xfrm>
            <a:off x="1874147" y="3717719"/>
            <a:ext cx="260999" cy="261610"/>
          </a:xfrm>
          <a:prstGeom prst="rect">
            <a:avLst/>
          </a:prstGeom>
          <a:noFill/>
        </p:spPr>
        <p:txBody>
          <a:bodyPr wrap="square" rtlCol="0">
            <a:spAutoFit/>
          </a:bodyPr>
          <a:lstStyle/>
          <a:p>
            <a:r>
              <a:rPr lang="en-US" altLang="ja-JP" sz="1050" b="1">
                <a:solidFill>
                  <a:schemeClr val="bg1"/>
                </a:solidFill>
                <a:latin typeface="Meiryo" panose="020B0604030504040204" pitchFamily="34" charset="-128"/>
                <a:ea typeface="Meiryo" panose="020B0604030504040204" pitchFamily="34" charset="-128"/>
                <a:cs typeface="メイリオ" panose="020B0604030504040204" pitchFamily="50" charset="-128"/>
              </a:rPr>
              <a:t>①</a:t>
            </a:r>
            <a:endParaRPr lang="ja-JP" altLang="en-US" sz="1050" b="1">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grpSp>
        <p:nvGrpSpPr>
          <p:cNvPr id="37" name="グループ化 36">
            <a:extLst>
              <a:ext uri="{FF2B5EF4-FFF2-40B4-BE49-F238E27FC236}">
                <a16:creationId xmlns:a16="http://schemas.microsoft.com/office/drawing/2014/main" id="{354AC100-5FEB-D252-F21D-6A346AD4DF92}"/>
              </a:ext>
            </a:extLst>
          </p:cNvPr>
          <p:cNvGrpSpPr/>
          <p:nvPr/>
        </p:nvGrpSpPr>
        <p:grpSpPr>
          <a:xfrm>
            <a:off x="4262241" y="4325081"/>
            <a:ext cx="627949" cy="565128"/>
            <a:chOff x="4330387" y="4438019"/>
            <a:chExt cx="818401" cy="736527"/>
          </a:xfrm>
        </p:grpSpPr>
        <p:sp>
          <p:nvSpPr>
            <p:cNvPr id="38" name="二等辺三角形 9">
              <a:extLst>
                <a:ext uri="{FF2B5EF4-FFF2-40B4-BE49-F238E27FC236}">
                  <a16:creationId xmlns:a16="http://schemas.microsoft.com/office/drawing/2014/main" id="{4B63D6A9-3438-587C-8BEE-E018F3A9B9C9}"/>
                </a:ext>
              </a:extLst>
            </p:cNvPr>
            <p:cNvSpPr/>
            <p:nvPr/>
          </p:nvSpPr>
          <p:spPr>
            <a:xfrm rot="19098326">
              <a:off x="4384218" y="4438634"/>
              <a:ext cx="216078" cy="258159"/>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grpSp>
          <p:nvGrpSpPr>
            <p:cNvPr id="39" name="グループ化 38">
              <a:extLst>
                <a:ext uri="{FF2B5EF4-FFF2-40B4-BE49-F238E27FC236}">
                  <a16:creationId xmlns:a16="http://schemas.microsoft.com/office/drawing/2014/main" id="{BDE488AA-A0C5-28D6-4F9A-053B550307A7}"/>
                </a:ext>
              </a:extLst>
            </p:cNvPr>
            <p:cNvGrpSpPr/>
            <p:nvPr/>
          </p:nvGrpSpPr>
          <p:grpSpPr>
            <a:xfrm>
              <a:off x="4330387" y="4438019"/>
              <a:ext cx="818401" cy="736527"/>
              <a:chOff x="1210545" y="3176845"/>
              <a:chExt cx="742157" cy="667909"/>
            </a:xfrm>
            <a:solidFill>
              <a:srgbClr val="07B53B"/>
            </a:solidFill>
          </p:grpSpPr>
          <p:sp>
            <p:nvSpPr>
              <p:cNvPr id="40" name="楕円 11">
                <a:extLst>
                  <a:ext uri="{FF2B5EF4-FFF2-40B4-BE49-F238E27FC236}">
                    <a16:creationId xmlns:a16="http://schemas.microsoft.com/office/drawing/2014/main" id="{07394472-8A98-0C96-9D9F-0E3EF443CF23}"/>
                  </a:ext>
                </a:extLst>
              </p:cNvPr>
              <p:cNvSpPr/>
              <p:nvPr/>
            </p:nvSpPr>
            <p:spPr>
              <a:xfrm>
                <a:off x="1248353" y="3176845"/>
                <a:ext cx="667909" cy="667909"/>
              </a:xfrm>
              <a:prstGeom prst="ellipse">
                <a:avLst/>
              </a:prstGeom>
              <a:solidFill>
                <a:srgbClr val="03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sp>
            <p:nvSpPr>
              <p:cNvPr id="41" name="テキスト ボックス 40">
                <a:extLst>
                  <a:ext uri="{FF2B5EF4-FFF2-40B4-BE49-F238E27FC236}">
                    <a16:creationId xmlns:a16="http://schemas.microsoft.com/office/drawing/2014/main" id="{9A1742A2-E87E-F907-44BF-3FB4CFED8340}"/>
                  </a:ext>
                </a:extLst>
              </p:cNvPr>
              <p:cNvSpPr txBox="1"/>
              <p:nvPr/>
            </p:nvSpPr>
            <p:spPr>
              <a:xfrm>
                <a:off x="1210545" y="3435937"/>
                <a:ext cx="742157" cy="327377"/>
              </a:xfrm>
              <a:prstGeom prst="rect">
                <a:avLst/>
              </a:prstGeom>
              <a:noFill/>
            </p:spPr>
            <p:txBody>
              <a:bodyPr wrap="square" rtlCol="0">
                <a:spAutoFit/>
              </a:bodyPr>
              <a:lstStyle/>
              <a:p>
                <a:pPr algn="ctr"/>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再仮押さえ可能日</a:t>
                </a:r>
              </a:p>
            </p:txBody>
          </p:sp>
        </p:grpSp>
      </p:grpSp>
      <p:sp>
        <p:nvSpPr>
          <p:cNvPr id="42" name="テキスト ボックス 41">
            <a:extLst>
              <a:ext uri="{FF2B5EF4-FFF2-40B4-BE49-F238E27FC236}">
                <a16:creationId xmlns:a16="http://schemas.microsoft.com/office/drawing/2014/main" id="{A6D62AEC-8227-96AC-D1A8-43C8FAAA4BE1}"/>
              </a:ext>
            </a:extLst>
          </p:cNvPr>
          <p:cNvSpPr txBox="1"/>
          <p:nvPr/>
        </p:nvSpPr>
        <p:spPr>
          <a:xfrm>
            <a:off x="4410990" y="4369397"/>
            <a:ext cx="260999" cy="261610"/>
          </a:xfrm>
          <a:prstGeom prst="rect">
            <a:avLst/>
          </a:prstGeom>
          <a:noFill/>
        </p:spPr>
        <p:txBody>
          <a:bodyPr wrap="square" rtlCol="0">
            <a:spAutoFit/>
          </a:bodyPr>
          <a:lstStyle/>
          <a:p>
            <a:r>
              <a:rPr lang="ja-JP" altLang="en-US" sz="1050" b="1">
                <a:solidFill>
                  <a:schemeClr val="bg1"/>
                </a:solidFill>
                <a:latin typeface="Meiryo" panose="020B0604030504040204" pitchFamily="34" charset="-128"/>
                <a:ea typeface="Meiryo" panose="020B0604030504040204" pitchFamily="34" charset="-128"/>
                <a:cs typeface="メイリオ" panose="020B0604030504040204" pitchFamily="50" charset="-128"/>
              </a:rPr>
              <a:t>②</a:t>
            </a:r>
          </a:p>
        </p:txBody>
      </p:sp>
      <p:sp>
        <p:nvSpPr>
          <p:cNvPr id="43" name="object 3">
            <a:extLst>
              <a:ext uri="{FF2B5EF4-FFF2-40B4-BE49-F238E27FC236}">
                <a16:creationId xmlns:a16="http://schemas.microsoft.com/office/drawing/2014/main" id="{5C850AD1-E28C-592D-10CB-74BECB272AAE}"/>
              </a:ext>
            </a:extLst>
          </p:cNvPr>
          <p:cNvSpPr txBox="1"/>
          <p:nvPr/>
        </p:nvSpPr>
        <p:spPr>
          <a:xfrm>
            <a:off x="807715" y="6112367"/>
            <a:ext cx="8023577" cy="313766"/>
          </a:xfrm>
          <a:prstGeom prst="rect">
            <a:avLst/>
          </a:prstGeom>
        </p:spPr>
        <p:txBody>
          <a:bodyPr vert="horz" wrap="square" lIns="0" tIns="36412" rIns="0" bIns="0" rtlCol="0">
            <a:spAutoFit/>
          </a:bodyPr>
          <a:lstStyle/>
          <a:p>
            <a:pPr marL="225425" indent="-225425"/>
            <a:r>
              <a:rPr lang="en-US" altLang="ja-JP" sz="900">
                <a:solidFill>
                  <a:schemeClr val="bg1">
                    <a:lumMod val="65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900">
                <a:solidFill>
                  <a:schemeClr val="bg1">
                    <a:lumMod val="65000"/>
                  </a:schemeClr>
                </a:solidFill>
                <a:latin typeface="Meiryo" panose="020B0604030504040204" pitchFamily="34" charset="-128"/>
                <a:ea typeface="Meiryo" panose="020B0604030504040204" pitchFamily="34" charset="-128"/>
                <a:cs typeface="メイリオ" panose="020B0604030504040204" pitchFamily="50" charset="-128"/>
              </a:rPr>
              <a:t>：仮押さえするには、企業商材審査を通過していること、また可否判断シートをご送付いただいていることが条件です。</a:t>
            </a:r>
            <a:endParaRPr lang="en-US" altLang="ja-JP" sz="900">
              <a:solidFill>
                <a:schemeClr val="bg1">
                  <a:lumMod val="65000"/>
                </a:schemeClr>
              </a:solidFill>
              <a:latin typeface="Meiryo" panose="020B0604030504040204" pitchFamily="34" charset="-128"/>
              <a:ea typeface="Meiryo" panose="020B0604030504040204" pitchFamily="34" charset="-128"/>
              <a:cs typeface="メイリオ" panose="020B0604030504040204" pitchFamily="50" charset="-128"/>
            </a:endParaRPr>
          </a:p>
          <a:p>
            <a:r>
              <a:rPr lang="en-US" altLang="ja-JP" sz="900">
                <a:solidFill>
                  <a:schemeClr val="bg1">
                    <a:lumMod val="65000"/>
                  </a:schemeClr>
                </a:solidFill>
                <a:latin typeface="Meiryo" panose="020B0604030504040204" pitchFamily="34" charset="-128"/>
                <a:ea typeface="Meiryo" panose="020B0604030504040204" pitchFamily="34" charset="-128"/>
                <a:cs typeface="メイリオ" panose="020B0604030504040204" pitchFamily="50" charset="-128"/>
              </a:rPr>
              <a:t>※2</a:t>
            </a:r>
            <a:r>
              <a:rPr lang="ja-JP" altLang="en-US" sz="900">
                <a:solidFill>
                  <a:schemeClr val="bg1">
                    <a:lumMod val="65000"/>
                  </a:schemeClr>
                </a:solidFill>
                <a:latin typeface="Meiryo" panose="020B0604030504040204" pitchFamily="34" charset="-128"/>
                <a:ea typeface="Meiryo" panose="020B0604030504040204" pitchFamily="34" charset="-128"/>
                <a:cs typeface="メイリオ" panose="020B0604030504040204" pitchFamily="50" charset="-128"/>
              </a:rPr>
              <a:t>：空き枠の状況については都度営業担当までお問い合わせください。</a:t>
            </a:r>
          </a:p>
        </p:txBody>
      </p:sp>
    </p:spTree>
    <p:extLst>
      <p:ext uri="{BB962C8B-B14F-4D97-AF65-F5344CB8AC3E}">
        <p14:creationId xmlns:p14="http://schemas.microsoft.com/office/powerpoint/2010/main" val="2418021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33928" y="4786187"/>
            <a:ext cx="5943600" cy="543702"/>
          </a:xfrm>
        </p:spPr>
        <p:txBody>
          <a:bodyPr/>
          <a:lstStyle/>
          <a:p>
            <a:r>
              <a:rPr kumimoji="1" lang="ja-JP" altLang="en-US">
                <a:solidFill>
                  <a:srgbClr val="000048"/>
                </a:solidFill>
              </a:rPr>
              <a:t>その他・注意事項</a:t>
            </a:r>
          </a:p>
          <a:p>
            <a:endParaRPr kumimoji="1" lang="ja-JP" altLang="en-US">
              <a:solidFill>
                <a:srgbClr val="000048"/>
              </a:solidFill>
            </a:endParaRP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421652" y="1267880"/>
            <a:ext cx="1368152" cy="1057321"/>
          </a:xfrm>
        </p:spPr>
        <p:txBody>
          <a:bodyPr/>
          <a:lstStyle/>
          <a:p>
            <a:r>
              <a:rPr kumimoji="1" lang="en-US" altLang="ja-JP">
                <a:solidFill>
                  <a:srgbClr val="000048"/>
                </a:solidFill>
              </a:rPr>
              <a:t>07</a:t>
            </a:r>
            <a:endParaRPr kumimoji="1" lang="ja-JP" altLang="en-US">
              <a:solidFill>
                <a:srgbClr val="000048"/>
              </a:solidFill>
            </a:endParaRPr>
          </a:p>
        </p:txBody>
      </p:sp>
      <p:pic>
        <p:nvPicPr>
          <p:cNvPr id="2" name="図プレースホルダー 10" descr="アイコン&#10;&#10;自動的に生成された説明">
            <a:extLst>
              <a:ext uri="{FF2B5EF4-FFF2-40B4-BE49-F238E27FC236}">
                <a16:creationId xmlns:a16="http://schemas.microsoft.com/office/drawing/2014/main" id="{F3B6A470-FEDE-C29D-570F-B06E22EFE127}"/>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4981" y="3068316"/>
            <a:ext cx="1586282" cy="1464484"/>
          </a:xfrm>
        </p:spPr>
      </p:pic>
    </p:spTree>
    <p:extLst>
      <p:ext uri="{BB962C8B-B14F-4D97-AF65-F5344CB8AC3E}">
        <p14:creationId xmlns:p14="http://schemas.microsoft.com/office/powerpoint/2010/main" val="386288035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2466CF-70AA-4CDC-BA5E-1442A78189D2}"/>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AA3AC66-6FE4-C08D-3985-2B25788E3443}"/>
              </a:ext>
            </a:extLst>
          </p:cNvPr>
          <p:cNvSpPr>
            <a:spLocks noGrp="1"/>
          </p:cNvSpPr>
          <p:nvPr>
            <p:ph type="body" sz="quarter" idx="12"/>
          </p:nvPr>
        </p:nvSpPr>
        <p:spPr/>
        <p:txBody>
          <a:bodyPr/>
          <a:lstStyle/>
          <a:p>
            <a:pPr marL="0" indent="0">
              <a:buNone/>
            </a:pPr>
            <a:r>
              <a:rPr kumimoji="1" lang="ja-JP" altLang="en-US"/>
              <a:t>その他</a:t>
            </a:r>
            <a:br>
              <a:rPr kumimoji="1" lang="en-US" altLang="ja-JP"/>
            </a:br>
            <a:r>
              <a:rPr lang="ja-JP" altLang="en-US"/>
              <a:t>注意事項</a:t>
            </a:r>
            <a:endParaRPr kumimoji="1" lang="ja-JP" altLang="en-US"/>
          </a:p>
        </p:txBody>
      </p:sp>
      <p:pic>
        <p:nvPicPr>
          <p:cNvPr id="6" name="図プレースホルダー 8" descr="アイコン&#10;&#10;自動的に生成された説明">
            <a:extLst>
              <a:ext uri="{FF2B5EF4-FFF2-40B4-BE49-F238E27FC236}">
                <a16:creationId xmlns:a16="http://schemas.microsoft.com/office/drawing/2014/main" id="{A88A9A7A-D1B7-053B-D7BE-49578411767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39096A88-3D5C-306D-7143-BA0FD8D16263}"/>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48"/>
                </a:solidFill>
                <a:latin typeface="+mn-ea"/>
                <a:ea typeface="+mn-ea"/>
              </a:rPr>
              <a:t>販売制限カテゴリー</a:t>
            </a:r>
          </a:p>
        </p:txBody>
      </p:sp>
      <p:sp>
        <p:nvSpPr>
          <p:cNvPr id="8" name="Text Box 1031">
            <a:extLst>
              <a:ext uri="{FF2B5EF4-FFF2-40B4-BE49-F238E27FC236}">
                <a16:creationId xmlns:a16="http://schemas.microsoft.com/office/drawing/2014/main" id="{40BCD183-4D0B-BF13-C92C-6B55A7D770E7}"/>
              </a:ext>
            </a:extLst>
          </p:cNvPr>
          <p:cNvSpPr txBox="1">
            <a:spLocks noChangeArrowheads="1"/>
          </p:cNvSpPr>
          <p:nvPr/>
        </p:nvSpPr>
        <p:spPr bwMode="auto">
          <a:xfrm>
            <a:off x="479425" y="1657021"/>
            <a:ext cx="5590480" cy="420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宗教関連（魔除け関連、霊感商法霊視商法等）</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コンプレックス商材</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健康食品（特定保健用食品・機能性表示食品であれば審査受付可）</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ギャンブル関連（パチンコ等）　</a:t>
            </a:r>
            <a:r>
              <a:rPr lang="en-US" altLang="ja-JP" sz="1200" dirty="0">
                <a:solidFill>
                  <a:srgbClr val="545454"/>
                </a:solidFill>
                <a:latin typeface="Meiryo" panose="020B0604030504040204" pitchFamily="34" charset="-128"/>
              </a:rPr>
              <a:t>※</a:t>
            </a:r>
            <a:r>
              <a:rPr lang="ja-JP" altLang="en-US" sz="1200" dirty="0">
                <a:solidFill>
                  <a:srgbClr val="545454"/>
                </a:solidFill>
                <a:latin typeface="Meiryo" panose="020B0604030504040204" pitchFamily="34" charset="-128"/>
              </a:rPr>
              <a:t>一部公営くじ除く</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アダルト（</a:t>
            </a:r>
            <a:r>
              <a:rPr lang="en-US" altLang="ja-JP" sz="1200" dirty="0">
                <a:solidFill>
                  <a:srgbClr val="545454"/>
                </a:solidFill>
                <a:latin typeface="Meiryo" panose="020B0604030504040204" pitchFamily="34" charset="-128"/>
              </a:rPr>
              <a:t>※1</a:t>
            </a:r>
            <a:r>
              <a:rPr lang="ja-JP" altLang="en-US" sz="1200" dirty="0">
                <a:solidFill>
                  <a:srgbClr val="545454"/>
                </a:solidFill>
                <a:latin typeface="Meiryo" panose="020B0604030504040204" pitchFamily="34" charset="-128"/>
              </a:rPr>
              <a:t>）</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出会い系（インターネット異性紹介事業、結婚相談、お見合いパーティー等）</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年齢制限のある店舗（ホストクラブ、キャバクラ等）</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無限連鎖講・連鎖販売取引</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探偵業</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家事代行・家政婦派遣サービス</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たばこ</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産経用品（避妊具等）</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武器全般</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毒物劇物</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政党全て（団体、個人問わず）</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公益法人（</a:t>
            </a:r>
            <a:r>
              <a:rPr lang="en-US" altLang="ja-JP" sz="1200" dirty="0">
                <a:solidFill>
                  <a:srgbClr val="545454"/>
                </a:solidFill>
                <a:latin typeface="Meiryo" panose="020B0604030504040204" pitchFamily="34" charset="-128"/>
              </a:rPr>
              <a:t>NPO/NGO</a:t>
            </a:r>
            <a:r>
              <a:rPr lang="ja-JP" altLang="en-US" sz="1200" dirty="0">
                <a:solidFill>
                  <a:srgbClr val="545454"/>
                </a:solidFill>
                <a:latin typeface="Meiryo" panose="020B0604030504040204" pitchFamily="34" charset="-128"/>
              </a:rPr>
              <a:t>、社団法人）</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ペット生体販売</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古物販売（古物商免許、実店舗がある場合は可）</a:t>
            </a:r>
          </a:p>
          <a:p>
            <a:pPr>
              <a:lnSpc>
                <a:spcPct val="120000"/>
              </a:lnSpc>
              <a:spcBef>
                <a:spcPct val="0"/>
              </a:spcBef>
              <a:defRPr/>
            </a:pPr>
            <a:endParaRPr lang="ja-JP" altLang="en-US" sz="1200" dirty="0">
              <a:solidFill>
                <a:srgbClr val="545454"/>
              </a:solidFill>
              <a:latin typeface="Meiryo" panose="020B0604030504040204" pitchFamily="34" charset="-128"/>
            </a:endParaRPr>
          </a:p>
        </p:txBody>
      </p:sp>
      <p:sp>
        <p:nvSpPr>
          <p:cNvPr id="14" name="object 3">
            <a:extLst>
              <a:ext uri="{FF2B5EF4-FFF2-40B4-BE49-F238E27FC236}">
                <a16:creationId xmlns:a16="http://schemas.microsoft.com/office/drawing/2014/main" id="{B245F9EE-4ECB-0C11-3953-4888785E835C}"/>
              </a:ext>
            </a:extLst>
          </p:cNvPr>
          <p:cNvSpPr txBox="1"/>
          <p:nvPr/>
        </p:nvSpPr>
        <p:spPr>
          <a:xfrm>
            <a:off x="479425" y="6009867"/>
            <a:ext cx="10652102" cy="452266"/>
          </a:xfrm>
          <a:prstGeom prst="rect">
            <a:avLst/>
          </a:prstGeom>
        </p:spPr>
        <p:txBody>
          <a:bodyPr vert="horz" wrap="square" lIns="0" tIns="36412" rIns="0" bIns="0" rtlCol="0">
            <a:spAutoFit/>
          </a:bodyPr>
          <a:lstStyle/>
          <a:p>
            <a:r>
              <a:rPr lang="en-US" altLang="ja-JP" sz="900" spc="-11" dirty="0">
                <a:solidFill>
                  <a:srgbClr val="999999"/>
                </a:solidFill>
                <a:latin typeface="Meiryo" panose="020B0604030504040204" pitchFamily="34" charset="-128"/>
                <a:ea typeface="Meiryo" panose="020B0604030504040204" pitchFamily="34" charset="-128"/>
                <a:cs typeface="Arial Unicode MS"/>
              </a:rPr>
              <a:t>※ </a:t>
            </a:r>
            <a:r>
              <a:rPr lang="ja-JP" altLang="en-US" sz="900" spc="-11" dirty="0">
                <a:solidFill>
                  <a:srgbClr val="999999"/>
                </a:solidFill>
                <a:latin typeface="Meiryo" panose="020B0604030504040204" pitchFamily="34" charset="-128"/>
                <a:ea typeface="Meiryo" panose="020B0604030504040204" pitchFamily="34" charset="-128"/>
                <a:cs typeface="Arial Unicode MS"/>
              </a:rPr>
              <a:t>あくまで一例であり、記載のないケースにおいても、本サービスの利用をお断りすることがあります。あらかじめご了承ください。</a:t>
            </a:r>
          </a:p>
          <a:p>
            <a:r>
              <a:rPr lang="en-US" altLang="ja-JP" sz="900" spc="-11" dirty="0">
                <a:solidFill>
                  <a:srgbClr val="999999"/>
                </a:solidFill>
                <a:latin typeface="Meiryo" panose="020B0604030504040204" pitchFamily="34" charset="-128"/>
                <a:ea typeface="Meiryo" panose="020B0604030504040204" pitchFamily="34" charset="-128"/>
                <a:cs typeface="Arial Unicode MS"/>
              </a:rPr>
              <a:t>※ </a:t>
            </a:r>
            <a:r>
              <a:rPr lang="ja-JP" altLang="en-US" sz="900" spc="-11" dirty="0">
                <a:solidFill>
                  <a:srgbClr val="999999"/>
                </a:solidFill>
                <a:latin typeface="Meiryo" panose="020B0604030504040204" pitchFamily="34" charset="-128"/>
                <a:ea typeface="Meiryo" panose="020B0604030504040204" pitchFamily="34" charset="-128"/>
                <a:cs typeface="Arial Unicode MS"/>
              </a:rPr>
              <a:t>企業・商材可否、制作可否については都度審査が必須となります。</a:t>
            </a:r>
            <a:endParaRPr lang="en-US" altLang="ja-JP" sz="900" spc="-11" dirty="0">
              <a:solidFill>
                <a:srgbClr val="999999"/>
              </a:solidFill>
              <a:latin typeface="Meiryo" panose="020B0604030504040204" pitchFamily="34" charset="-128"/>
              <a:ea typeface="Meiryo" panose="020B0604030504040204" pitchFamily="34" charset="-128"/>
              <a:cs typeface="Arial Unicode MS"/>
            </a:endParaRPr>
          </a:p>
          <a:p>
            <a:r>
              <a:rPr lang="en-US" altLang="ja-JP" sz="900" spc="-11" dirty="0">
                <a:solidFill>
                  <a:srgbClr val="999999"/>
                </a:solidFill>
                <a:latin typeface="Meiryo" panose="020B0604030504040204" pitchFamily="34" charset="-128"/>
                <a:ea typeface="Meiryo" panose="020B0604030504040204" pitchFamily="34" charset="-128"/>
                <a:cs typeface="Arial Unicode MS"/>
              </a:rPr>
              <a:t>※1 </a:t>
            </a:r>
            <a:r>
              <a:rPr lang="ja-JP" altLang="en-US" sz="900" spc="-11" dirty="0">
                <a:solidFill>
                  <a:srgbClr val="999999"/>
                </a:solidFill>
                <a:latin typeface="Meiryo" panose="020B0604030504040204" pitchFamily="34" charset="-128"/>
                <a:ea typeface="Meiryo" panose="020B0604030504040204" pitchFamily="34" charset="-128"/>
                <a:cs typeface="Arial Unicode MS"/>
              </a:rPr>
              <a:t>成人対象の性的な商品サービス等のアダルト全般、性的表現が扱われている作品サービス、児童ポルノを連想させるもの等の青少年保護教育上好ましくない商品サービス、精力剤、危険ドラッグ等</a:t>
            </a:r>
          </a:p>
        </p:txBody>
      </p:sp>
      <p:sp>
        <p:nvSpPr>
          <p:cNvPr id="15" name="Text Box 1031">
            <a:extLst>
              <a:ext uri="{FF2B5EF4-FFF2-40B4-BE49-F238E27FC236}">
                <a16:creationId xmlns:a16="http://schemas.microsoft.com/office/drawing/2014/main" id="{E47702B1-FA1A-4A41-B402-17B5FA0ABC5B}"/>
              </a:ext>
            </a:extLst>
          </p:cNvPr>
          <p:cNvSpPr txBox="1">
            <a:spLocks noChangeArrowheads="1"/>
          </p:cNvSpPr>
          <p:nvPr/>
        </p:nvSpPr>
        <p:spPr bwMode="auto">
          <a:xfrm>
            <a:off x="479425" y="1227991"/>
            <a:ext cx="8689627" cy="21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200" dirty="0">
                <a:solidFill>
                  <a:srgbClr val="545454"/>
                </a:solidFill>
                <a:latin typeface="Meiryo" panose="020B0604030504040204" pitchFamily="34" charset="-128"/>
              </a:rPr>
              <a:t>以下に該当する業種、商品・サービスにつきましては、</a:t>
            </a:r>
            <a:r>
              <a:rPr lang="en-US" altLang="ja-JP" sz="1200" dirty="0">
                <a:solidFill>
                  <a:srgbClr val="545454"/>
                </a:solidFill>
                <a:latin typeface="Meiryo" panose="020B0604030504040204" pitchFamily="34" charset="-128"/>
                <a:ea typeface="Meiryo" panose="020B0604030504040204" pitchFamily="34" charset="-128"/>
              </a:rPr>
              <a:t>LINE NEWS DIGEST Spot</a:t>
            </a:r>
            <a:r>
              <a:rPr lang="ja-JP" altLang="en-US" sz="1200" dirty="0">
                <a:solidFill>
                  <a:srgbClr val="545454"/>
                </a:solidFill>
                <a:latin typeface="Meiryo" panose="020B0604030504040204" pitchFamily="34" charset="-128"/>
              </a:rPr>
              <a:t>の実施は原則不可となります。</a:t>
            </a:r>
            <a:endParaRPr lang="en-US" altLang="ja-JP" sz="1200" dirty="0">
              <a:solidFill>
                <a:srgbClr val="545454"/>
              </a:solidFill>
              <a:latin typeface="Meiryo" panose="020B0604030504040204" pitchFamily="34" charset="-128"/>
            </a:endParaRPr>
          </a:p>
        </p:txBody>
      </p:sp>
      <p:sp>
        <p:nvSpPr>
          <p:cNvPr id="16" name="Text Box 1031">
            <a:extLst>
              <a:ext uri="{FF2B5EF4-FFF2-40B4-BE49-F238E27FC236}">
                <a16:creationId xmlns:a16="http://schemas.microsoft.com/office/drawing/2014/main" id="{AF880BA8-FE8A-0279-F22D-29571A4C218E}"/>
              </a:ext>
            </a:extLst>
          </p:cNvPr>
          <p:cNvSpPr txBox="1">
            <a:spLocks noChangeArrowheads="1"/>
          </p:cNvSpPr>
          <p:nvPr/>
        </p:nvSpPr>
        <p:spPr bwMode="auto">
          <a:xfrm>
            <a:off x="6481480" y="1657021"/>
            <a:ext cx="5590480" cy="3757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葬儀葬祭業</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医療</a:t>
            </a:r>
            <a:r>
              <a:rPr lang="en-US" altLang="ja-JP" sz="1200" dirty="0">
                <a:solidFill>
                  <a:srgbClr val="545454"/>
                </a:solidFill>
                <a:latin typeface="Meiryo" panose="020B0604030504040204" pitchFamily="34" charset="-128"/>
              </a:rPr>
              <a:t>(</a:t>
            </a:r>
            <a:r>
              <a:rPr lang="ja-JP" altLang="en-US" sz="1200" dirty="0">
                <a:solidFill>
                  <a:srgbClr val="545454"/>
                </a:solidFill>
                <a:latin typeface="Meiryo" panose="020B0604030504040204" pitchFamily="34" charset="-128"/>
              </a:rPr>
              <a:t>自由診療、美容整形、インプラント等）、民間療法系</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医薬品、医療機器の場合で、</a:t>
            </a:r>
            <a:r>
              <a:rPr lang="en-US" altLang="ja-JP" sz="1200" dirty="0">
                <a:solidFill>
                  <a:srgbClr val="545454"/>
                </a:solidFill>
                <a:latin typeface="Meiryo" panose="020B0604030504040204" pitchFamily="34" charset="-128"/>
              </a:rPr>
              <a:t>LINE</a:t>
            </a:r>
            <a:r>
              <a:rPr lang="ja-JP" altLang="en-US" sz="1200" dirty="0">
                <a:solidFill>
                  <a:srgbClr val="545454"/>
                </a:solidFill>
                <a:latin typeface="Meiryo" panose="020B0604030504040204" pitchFamily="34" charset="-128"/>
              </a:rPr>
              <a:t>公式アカウントの</a:t>
            </a:r>
            <a:r>
              <a:rPr lang="en-US" altLang="ja-JP" sz="1200" dirty="0">
                <a:solidFill>
                  <a:srgbClr val="545454"/>
                </a:solidFill>
                <a:latin typeface="Meiryo" panose="020B0604030504040204" pitchFamily="34" charset="-128"/>
              </a:rPr>
              <a:t>NG</a:t>
            </a:r>
            <a:r>
              <a:rPr lang="ja-JP" altLang="en-US" sz="1200" dirty="0">
                <a:solidFill>
                  <a:srgbClr val="545454"/>
                </a:solidFill>
                <a:latin typeface="Meiryo" panose="020B0604030504040204" pitchFamily="34" charset="-128"/>
              </a:rPr>
              <a:t>商材にあたるもの</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消費者金融</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クレジットカード、信販（国際的なクレジットカードブランドは可）</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ローン、キャッシングサービス</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不動産投資</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金融投資、</a:t>
            </a:r>
            <a:r>
              <a:rPr lang="en-US" altLang="ja-JP" sz="1200" dirty="0">
                <a:solidFill>
                  <a:srgbClr val="545454"/>
                </a:solidFill>
                <a:latin typeface="Meiryo" panose="020B0604030504040204" pitchFamily="34" charset="-128"/>
              </a:rPr>
              <a:t>FX</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オークション（入札権購入型オークション含む）</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ポータルサイト</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情報比較サイト</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ポイントサイト（ポイントサービスを主体としたサイト）</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アフィリエイト、情報商材系</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アプリを主体とした弊社競合サービス</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法人向け商材全般</a:t>
            </a:r>
            <a:endParaRPr lang="en-US" altLang="ja-JP" sz="1200" dirty="0">
              <a:solidFill>
                <a:srgbClr val="545454"/>
              </a:solidFill>
              <a:latin typeface="Meiryo" panose="020B0604030504040204" pitchFamily="34" charset="-128"/>
            </a:endParaRP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治験</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その他弊社が適当とみなさない業種・商材</a:t>
            </a:r>
          </a:p>
        </p:txBody>
      </p:sp>
    </p:spTree>
    <p:extLst>
      <p:ext uri="{BB962C8B-B14F-4D97-AF65-F5344CB8AC3E}">
        <p14:creationId xmlns:p14="http://schemas.microsoft.com/office/powerpoint/2010/main" val="13740611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47330-659C-1F3F-2C8B-E8ECBA501560}"/>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3AB69EC8-2B08-B0FF-4F9F-36ADC8AD872D}"/>
              </a:ext>
            </a:extLst>
          </p:cNvPr>
          <p:cNvSpPr>
            <a:spLocks noGrp="1"/>
          </p:cNvSpPr>
          <p:nvPr>
            <p:ph type="body" sz="quarter" idx="12"/>
          </p:nvPr>
        </p:nvSpPr>
        <p:spPr/>
        <p:txBody>
          <a:bodyPr/>
          <a:lstStyle/>
          <a:p>
            <a:pPr marL="0" indent="0">
              <a:buNone/>
            </a:pPr>
            <a:r>
              <a:rPr kumimoji="1" lang="ja-JP" altLang="en-US"/>
              <a:t>その他</a:t>
            </a:r>
            <a:br>
              <a:rPr kumimoji="1" lang="en-US" altLang="ja-JP"/>
            </a:br>
            <a:r>
              <a:rPr lang="ja-JP" altLang="en-US"/>
              <a:t>注意事項</a:t>
            </a:r>
            <a:endParaRPr kumimoji="1" lang="ja-JP" altLang="en-US"/>
          </a:p>
        </p:txBody>
      </p:sp>
      <p:pic>
        <p:nvPicPr>
          <p:cNvPr id="6" name="図プレースホルダー 8" descr="アイコン&#10;&#10;自動的に生成された説明">
            <a:extLst>
              <a:ext uri="{FF2B5EF4-FFF2-40B4-BE49-F238E27FC236}">
                <a16:creationId xmlns:a16="http://schemas.microsoft.com/office/drawing/2014/main" id="{A3A5ECA5-C6CC-2016-4E97-B48C4DB3E863}"/>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5DCA961A-CB7D-7C78-4E03-ABD172B7788C}"/>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a:solidFill>
                  <a:srgbClr val="000048"/>
                </a:solidFill>
                <a:latin typeface="+mn-ea"/>
                <a:ea typeface="+mn-ea"/>
              </a:rPr>
              <a:t>制作可否基準　</a:t>
            </a:r>
            <a:r>
              <a:rPr lang="en-US" altLang="ja-JP">
                <a:solidFill>
                  <a:srgbClr val="000048"/>
                </a:solidFill>
                <a:latin typeface="+mn-ea"/>
                <a:ea typeface="+mn-ea"/>
              </a:rPr>
              <a:t>-</a:t>
            </a:r>
            <a:r>
              <a:rPr lang="ja-JP" altLang="en-US">
                <a:solidFill>
                  <a:srgbClr val="000048"/>
                </a:solidFill>
                <a:latin typeface="+mn-ea"/>
                <a:ea typeface="+mn-ea"/>
              </a:rPr>
              <a:t>昼刊・夕刊</a:t>
            </a:r>
            <a:r>
              <a:rPr lang="en-US" altLang="ja-JP">
                <a:solidFill>
                  <a:srgbClr val="000048"/>
                </a:solidFill>
                <a:latin typeface="+mn-ea"/>
                <a:ea typeface="+mn-ea"/>
              </a:rPr>
              <a:t>-</a:t>
            </a:r>
            <a:endParaRPr kumimoji="1" lang="ja-JP" altLang="en-US" b="1" i="0" u="none" strike="noStrike" kern="1200" cap="none" spc="0" normalizeH="0" baseline="0" noProof="0">
              <a:ln>
                <a:noFill/>
              </a:ln>
              <a:solidFill>
                <a:srgbClr val="000048"/>
              </a:solidFill>
              <a:effectLst/>
              <a:uLnTx/>
              <a:uFillTx/>
              <a:latin typeface="+mn-ea"/>
              <a:ea typeface="+mn-ea"/>
              <a:cs typeface="+mn-cs"/>
            </a:endParaRPr>
          </a:p>
        </p:txBody>
      </p:sp>
      <p:sp>
        <p:nvSpPr>
          <p:cNvPr id="2" name="object 3">
            <a:extLst>
              <a:ext uri="{FF2B5EF4-FFF2-40B4-BE49-F238E27FC236}">
                <a16:creationId xmlns:a16="http://schemas.microsoft.com/office/drawing/2014/main" id="{B71CCA4B-FD7C-32BE-F48F-E95351ABC3D3}"/>
              </a:ext>
            </a:extLst>
          </p:cNvPr>
          <p:cNvSpPr txBox="1"/>
          <p:nvPr/>
        </p:nvSpPr>
        <p:spPr>
          <a:xfrm>
            <a:off x="509286" y="1208471"/>
            <a:ext cx="6397490" cy="197490"/>
          </a:xfrm>
          <a:prstGeom prst="rect">
            <a:avLst/>
          </a:prstGeom>
        </p:spPr>
        <p:txBody>
          <a:bodyPr vert="horz" wrap="square" lIns="0" tIns="12700" rIns="0" bIns="0" rtlCol="0">
            <a:spAutoFit/>
          </a:bodyPr>
          <a:lstStyle/>
          <a:p>
            <a:pPr marL="12700">
              <a:spcBef>
                <a:spcPts val="100"/>
              </a:spcBef>
            </a:pP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HiraMinProN-W6"/>
              </a:rPr>
              <a:t>制作可否審査の際には「可否判断シート」をご提出ください。</a:t>
            </a:r>
          </a:p>
        </p:txBody>
      </p:sp>
      <p:sp>
        <p:nvSpPr>
          <p:cNvPr id="4" name="テキスト ボックス 5">
            <a:extLst>
              <a:ext uri="{FF2B5EF4-FFF2-40B4-BE49-F238E27FC236}">
                <a16:creationId xmlns:a16="http://schemas.microsoft.com/office/drawing/2014/main" id="{1E2BECCD-3DB5-C713-AC29-E550582B8E1F}"/>
              </a:ext>
            </a:extLst>
          </p:cNvPr>
          <p:cNvSpPr txBox="1"/>
          <p:nvPr/>
        </p:nvSpPr>
        <p:spPr>
          <a:xfrm>
            <a:off x="782975" y="1522162"/>
            <a:ext cx="5029200" cy="2929394"/>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新商品発売、キャンペーン訴求の場合</a:t>
            </a: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新商品発売やキャンペーン開始から掲載日まで、</a:t>
            </a:r>
            <a:endPar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目安として</a:t>
            </a:r>
            <a:r>
              <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1</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週間以上経過するものは不可となります。</a:t>
            </a:r>
          </a:p>
        </p:txBody>
      </p:sp>
      <p:sp>
        <p:nvSpPr>
          <p:cNvPr id="9" name="テキスト ボックス 5">
            <a:extLst>
              <a:ext uri="{FF2B5EF4-FFF2-40B4-BE49-F238E27FC236}">
                <a16:creationId xmlns:a16="http://schemas.microsoft.com/office/drawing/2014/main" id="{033BC32C-0E63-CC34-1360-449CE6D420A9}"/>
              </a:ext>
            </a:extLst>
          </p:cNvPr>
          <p:cNvSpPr txBox="1"/>
          <p:nvPr/>
        </p:nvSpPr>
        <p:spPr>
          <a:xfrm>
            <a:off x="793511" y="2660031"/>
            <a:ext cx="5029200" cy="1156831"/>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既存商品訴求の場合</a:t>
            </a: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色展開やサイズ展開の追加など、マイナーアップデートのみの場合は、</a:t>
            </a:r>
            <a:endPar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掲載不可となる可能性があります。</a:t>
            </a:r>
          </a:p>
          <a:p>
            <a:pPr latinLnBrk="1">
              <a:lnSpc>
                <a:spcPct val="150000"/>
              </a:lnSpc>
              <a:buClr>
                <a:srgbClr val="0AC200"/>
              </a:buClr>
            </a:pPr>
            <a:endParaRPr lang="ja-JP" altLang="en-US" sz="1200">
              <a:solidFill>
                <a:srgbClr val="00B90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0" name="テキスト ボックス 5">
            <a:extLst>
              <a:ext uri="{FF2B5EF4-FFF2-40B4-BE49-F238E27FC236}">
                <a16:creationId xmlns:a16="http://schemas.microsoft.com/office/drawing/2014/main" id="{3A8B187A-71AF-A95E-C349-BC95D56A2C3E}"/>
              </a:ext>
            </a:extLst>
          </p:cNvPr>
          <p:cNvSpPr txBox="1"/>
          <p:nvPr/>
        </p:nvSpPr>
        <p:spPr>
          <a:xfrm>
            <a:off x="6574969" y="1518873"/>
            <a:ext cx="5029200" cy="1137785"/>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モニターキャンペーン訴求の場合</a:t>
            </a: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モニターキャンペーン訴求は原則掲載不可となります。それ以外に</a:t>
            </a:r>
            <a:endPar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ニュース性のある訴求軸がある場合、この限りではありません。</a:t>
            </a:r>
          </a:p>
        </p:txBody>
      </p:sp>
      <p:sp>
        <p:nvSpPr>
          <p:cNvPr id="12" name="テキスト ボックス 5">
            <a:extLst>
              <a:ext uri="{FF2B5EF4-FFF2-40B4-BE49-F238E27FC236}">
                <a16:creationId xmlns:a16="http://schemas.microsoft.com/office/drawing/2014/main" id="{BF6CC2BF-BEA5-CE97-1085-50D2B780F233}"/>
              </a:ext>
            </a:extLst>
          </p:cNvPr>
          <p:cNvSpPr txBox="1"/>
          <p:nvPr/>
        </p:nvSpPr>
        <p:spPr>
          <a:xfrm>
            <a:off x="6585505" y="2656742"/>
            <a:ext cx="5029200" cy="1156831"/>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アプリの告知の場合</a:t>
            </a: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同時期に全国規模でのマス実績、スポンサードスタンプ、ダイレクトスタンプの実施、もしくは</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公式アカウントの友だち追加訴求が絡んでいる場合は掲載可となります。その他のアプリ内イベント訴求のみでは不可となります。</a:t>
            </a:r>
          </a:p>
          <a:p>
            <a:pPr latinLnBrk="1">
              <a:lnSpc>
                <a:spcPct val="15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3" name="object 3">
            <a:extLst>
              <a:ext uri="{FF2B5EF4-FFF2-40B4-BE49-F238E27FC236}">
                <a16:creationId xmlns:a16="http://schemas.microsoft.com/office/drawing/2014/main" id="{3FBAD3E6-70DC-EB38-7A31-5610BE95A3C9}"/>
              </a:ext>
            </a:extLst>
          </p:cNvPr>
          <p:cNvSpPr txBox="1"/>
          <p:nvPr/>
        </p:nvSpPr>
        <p:spPr>
          <a:xfrm>
            <a:off x="768628" y="6025359"/>
            <a:ext cx="10652102" cy="313766"/>
          </a:xfrm>
          <a:prstGeom prst="rect">
            <a:avLst/>
          </a:prstGeom>
        </p:spPr>
        <p:txBody>
          <a:bodyPr vert="horz" wrap="square" lIns="0" tIns="36412" rIns="0" bIns="0" rtlCol="0">
            <a:spAutoFit/>
          </a:bodyPr>
          <a:lstStyle/>
          <a:p>
            <a:r>
              <a:rPr lang="en-US" altLang="ja-JP" sz="900" spc="-11">
                <a:solidFill>
                  <a:srgbClr val="999999"/>
                </a:solidFill>
                <a:latin typeface="Meiryo" panose="020B0604030504040204" pitchFamily="34" charset="-128"/>
                <a:ea typeface="Meiryo" panose="020B0604030504040204" pitchFamily="34" charset="-128"/>
                <a:cs typeface="Arial Unicode MS"/>
              </a:rPr>
              <a:t>※ </a:t>
            </a:r>
            <a:r>
              <a:rPr lang="ja-JP" altLang="en-US" sz="900" spc="-11">
                <a:solidFill>
                  <a:srgbClr val="999999"/>
                </a:solidFill>
                <a:latin typeface="Meiryo" panose="020B0604030504040204" pitchFamily="34" charset="-128"/>
                <a:ea typeface="Meiryo" panose="020B0604030504040204" pitchFamily="34" charset="-128"/>
                <a:cs typeface="Arial Unicode MS"/>
              </a:rPr>
              <a:t>あくまで一例であり、記載のないケースにおいても、本サービスの利用をお断りすることがあります。あらかじめご了承ください。</a:t>
            </a:r>
          </a:p>
          <a:p>
            <a:r>
              <a:rPr lang="en-US" altLang="ja-JP" sz="900" spc="-11">
                <a:solidFill>
                  <a:srgbClr val="999999"/>
                </a:solidFill>
                <a:latin typeface="Meiryo" panose="020B0604030504040204" pitchFamily="34" charset="-128"/>
                <a:ea typeface="Meiryo" panose="020B0604030504040204" pitchFamily="34" charset="-128"/>
                <a:cs typeface="Arial Unicode MS"/>
              </a:rPr>
              <a:t>※ </a:t>
            </a:r>
            <a:r>
              <a:rPr lang="ja-JP" altLang="en-US" sz="900" spc="-11">
                <a:solidFill>
                  <a:srgbClr val="999999"/>
                </a:solidFill>
                <a:latin typeface="Meiryo" panose="020B0604030504040204" pitchFamily="34" charset="-128"/>
                <a:ea typeface="Meiryo" panose="020B0604030504040204" pitchFamily="34" charset="-128"/>
                <a:cs typeface="Arial Unicode MS"/>
              </a:rPr>
              <a:t>企業・商材可否、制作可否については都度審査が必須となります。</a:t>
            </a:r>
          </a:p>
        </p:txBody>
      </p:sp>
    </p:spTree>
    <p:extLst>
      <p:ext uri="{BB962C8B-B14F-4D97-AF65-F5344CB8AC3E}">
        <p14:creationId xmlns:p14="http://schemas.microsoft.com/office/powerpoint/2010/main" val="32565748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3CC4B-5871-DEE0-C691-CF7EACF85122}"/>
            </a:ext>
          </a:extLst>
        </p:cNvPr>
        <p:cNvGrpSpPr/>
        <p:nvPr/>
      </p:nvGrpSpPr>
      <p:grpSpPr>
        <a:xfrm>
          <a:off x="0" y="0"/>
          <a:ext cx="0" cy="0"/>
          <a:chOff x="0" y="0"/>
          <a:chExt cx="0" cy="0"/>
        </a:xfrm>
      </p:grpSpPr>
      <p:sp>
        <p:nvSpPr>
          <p:cNvPr id="14" name="正方形/長方形 13">
            <a:extLst>
              <a:ext uri="{FF2B5EF4-FFF2-40B4-BE49-F238E27FC236}">
                <a16:creationId xmlns:a16="http://schemas.microsoft.com/office/drawing/2014/main" id="{2C3B38C3-02A7-4B4B-14B6-BB50075EB0EE}"/>
              </a:ext>
            </a:extLst>
          </p:cNvPr>
          <p:cNvSpPr/>
          <p:nvPr/>
        </p:nvSpPr>
        <p:spPr>
          <a:xfrm>
            <a:off x="509286" y="1497607"/>
            <a:ext cx="5220586" cy="2183820"/>
          </a:xfrm>
          <a:prstGeom prst="rect">
            <a:avLst/>
          </a:prstGeom>
          <a:solidFill>
            <a:srgbClr val="F1F1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
            <a:extLst>
              <a:ext uri="{FF2B5EF4-FFF2-40B4-BE49-F238E27FC236}">
                <a16:creationId xmlns:a16="http://schemas.microsoft.com/office/drawing/2014/main" id="{FC572D7B-1EA8-54EF-80A0-9085A8CAB10D}"/>
              </a:ext>
            </a:extLst>
          </p:cNvPr>
          <p:cNvSpPr>
            <a:spLocks noGrp="1"/>
          </p:cNvSpPr>
          <p:nvPr>
            <p:ph type="body" sz="quarter" idx="12"/>
          </p:nvPr>
        </p:nvSpPr>
        <p:spPr/>
        <p:txBody>
          <a:bodyPr/>
          <a:lstStyle/>
          <a:p>
            <a:pPr marL="0" indent="0">
              <a:buNone/>
            </a:pPr>
            <a:r>
              <a:rPr kumimoji="1" lang="ja-JP" altLang="en-US"/>
              <a:t>その他</a:t>
            </a:r>
            <a:br>
              <a:rPr kumimoji="1" lang="en-US" altLang="ja-JP"/>
            </a:br>
            <a:r>
              <a:rPr lang="ja-JP" altLang="en-US"/>
              <a:t>注意事項</a:t>
            </a:r>
            <a:endParaRPr kumimoji="1" lang="ja-JP" altLang="en-US"/>
          </a:p>
        </p:txBody>
      </p:sp>
      <p:pic>
        <p:nvPicPr>
          <p:cNvPr id="6" name="図プレースホルダー 8" descr="アイコン&#10;&#10;自動的に生成された説明">
            <a:extLst>
              <a:ext uri="{FF2B5EF4-FFF2-40B4-BE49-F238E27FC236}">
                <a16:creationId xmlns:a16="http://schemas.microsoft.com/office/drawing/2014/main" id="{57907474-44C2-CC4A-52DF-FFF6DB2B3B7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DBF3C626-3952-9DEA-A65E-D6EF9987E2D8}"/>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a:solidFill>
                  <a:srgbClr val="000048"/>
                </a:solidFill>
                <a:latin typeface="+mn-ea"/>
                <a:ea typeface="+mn-ea"/>
              </a:rPr>
              <a:t>制作可否基準　</a:t>
            </a:r>
            <a:r>
              <a:rPr lang="en-US" altLang="ja-JP">
                <a:solidFill>
                  <a:srgbClr val="000048"/>
                </a:solidFill>
                <a:latin typeface="+mn-ea"/>
                <a:ea typeface="+mn-ea"/>
              </a:rPr>
              <a:t>–</a:t>
            </a:r>
            <a:r>
              <a:rPr lang="ja-JP" altLang="en-US">
                <a:solidFill>
                  <a:srgbClr val="000048"/>
                </a:solidFill>
                <a:latin typeface="+mn-ea"/>
                <a:ea typeface="+mn-ea"/>
              </a:rPr>
              <a:t>夜刊</a:t>
            </a:r>
            <a:r>
              <a:rPr lang="en-US" altLang="ja-JP">
                <a:solidFill>
                  <a:srgbClr val="000048"/>
                </a:solidFill>
                <a:latin typeface="+mn-ea"/>
                <a:ea typeface="+mn-ea"/>
              </a:rPr>
              <a:t>-</a:t>
            </a:r>
            <a:endParaRPr kumimoji="1" lang="ja-JP" altLang="en-US" b="1" i="0" u="none" strike="noStrike" kern="1200" cap="none" spc="0" normalizeH="0" baseline="0" noProof="0">
              <a:ln>
                <a:noFill/>
              </a:ln>
              <a:solidFill>
                <a:srgbClr val="000048"/>
              </a:solidFill>
              <a:effectLst/>
              <a:uLnTx/>
              <a:uFillTx/>
              <a:latin typeface="+mn-ea"/>
              <a:ea typeface="+mn-ea"/>
              <a:cs typeface="+mn-cs"/>
            </a:endParaRPr>
          </a:p>
        </p:txBody>
      </p:sp>
      <p:sp>
        <p:nvSpPr>
          <p:cNvPr id="2" name="object 3">
            <a:extLst>
              <a:ext uri="{FF2B5EF4-FFF2-40B4-BE49-F238E27FC236}">
                <a16:creationId xmlns:a16="http://schemas.microsoft.com/office/drawing/2014/main" id="{DEA9AF2D-B08A-863A-576F-C3ABE276263E}"/>
              </a:ext>
            </a:extLst>
          </p:cNvPr>
          <p:cNvSpPr txBox="1"/>
          <p:nvPr/>
        </p:nvSpPr>
        <p:spPr>
          <a:xfrm>
            <a:off x="509286" y="1208471"/>
            <a:ext cx="6397490" cy="394980"/>
          </a:xfrm>
          <a:prstGeom prst="rect">
            <a:avLst/>
          </a:prstGeom>
        </p:spPr>
        <p:txBody>
          <a:bodyPr vert="horz" wrap="square" lIns="0" tIns="12700" rIns="0" bIns="0" rtlCol="0">
            <a:spAutoFit/>
          </a:bodyPr>
          <a:lstStyle/>
          <a:p>
            <a:pPr marL="12700">
              <a:spcBef>
                <a:spcPts val="100"/>
              </a:spcBef>
            </a:pP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HiraMinProN-W6"/>
              </a:rPr>
              <a:t>制作可否審査の際には「可否判断シート」をご提出ください。</a:t>
            </a:r>
            <a:endParaRPr lang="en-US" altLang="ja-JP" sz="1200">
              <a:solidFill>
                <a:schemeClr val="tx1">
                  <a:lumMod val="75000"/>
                  <a:lumOff val="25000"/>
                </a:schemeClr>
              </a:solidFill>
              <a:latin typeface="Meiryo" panose="020B0604030504040204" pitchFamily="34" charset="-128"/>
              <a:ea typeface="Meiryo" panose="020B0604030504040204" pitchFamily="34" charset="-128"/>
              <a:cs typeface="HiraMinProN-W6"/>
            </a:endParaRPr>
          </a:p>
          <a:p>
            <a:pPr marL="12700">
              <a:spcBef>
                <a:spcPts val="100"/>
              </a:spcBef>
            </a:pPr>
            <a:endParaRPr lang="ja-JP" altLang="en-US" sz="1200">
              <a:solidFill>
                <a:schemeClr val="tx1">
                  <a:lumMod val="75000"/>
                  <a:lumOff val="25000"/>
                </a:schemeClr>
              </a:solidFill>
              <a:latin typeface="Meiryo" panose="020B0604030504040204" pitchFamily="34" charset="-128"/>
              <a:ea typeface="Meiryo" panose="020B0604030504040204" pitchFamily="34" charset="-128"/>
              <a:cs typeface="HiraMinProN-W6"/>
            </a:endParaRPr>
          </a:p>
        </p:txBody>
      </p:sp>
      <p:sp>
        <p:nvSpPr>
          <p:cNvPr id="4" name="テキスト ボックス 5">
            <a:extLst>
              <a:ext uri="{FF2B5EF4-FFF2-40B4-BE49-F238E27FC236}">
                <a16:creationId xmlns:a16="http://schemas.microsoft.com/office/drawing/2014/main" id="{265118AC-4769-3E12-1CE7-0E69314CC665}"/>
              </a:ext>
            </a:extLst>
          </p:cNvPr>
          <p:cNvSpPr txBox="1"/>
          <p:nvPr/>
        </p:nvSpPr>
        <p:spPr>
          <a:xfrm>
            <a:off x="782975" y="1522162"/>
            <a:ext cx="5029200" cy="2929394"/>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新商品発売、キャンペーン訴求の場合</a:t>
            </a:r>
          </a:p>
          <a:p>
            <a:pPr latinLnBrk="1">
              <a:lnSpc>
                <a:spcPct val="150000"/>
              </a:lnSpc>
              <a:buClr>
                <a:srgbClr val="0AC200"/>
              </a:buClr>
            </a:pPr>
            <a:r>
              <a:rPr lang="ja-JP" altLang="en-US" sz="1100">
                <a:solidFill>
                  <a:srgbClr val="444444"/>
                </a:solidFill>
                <a:latin typeface="Meiryo" panose="020B0604030504040204" pitchFamily="34" charset="-128"/>
                <a:ea typeface="Meiryo" panose="020B0604030504040204" pitchFamily="34" charset="-128"/>
              </a:rPr>
              <a:t>「一定のニュース性、または話題性がある」と判断できない場合は、</a:t>
            </a:r>
            <a:br>
              <a:rPr lang="en-US" altLang="ja-JP" sz="1100">
                <a:solidFill>
                  <a:srgbClr val="444444"/>
                </a:solidFill>
                <a:latin typeface="Meiryo" panose="020B0604030504040204" pitchFamily="34" charset="-128"/>
                <a:ea typeface="Meiryo" panose="020B0604030504040204" pitchFamily="34" charset="-128"/>
              </a:rPr>
            </a:br>
            <a:r>
              <a:rPr lang="ja-JP" altLang="en-US" sz="1100">
                <a:solidFill>
                  <a:srgbClr val="444444"/>
                </a:solidFill>
                <a:latin typeface="Meiryo" panose="020B0604030504040204" pitchFamily="34" charset="-128"/>
                <a:ea typeface="Meiryo" panose="020B0604030504040204" pitchFamily="34" charset="-128"/>
              </a:rPr>
              <a:t>掲載不可</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となる可能性があります。</a:t>
            </a:r>
          </a:p>
        </p:txBody>
      </p:sp>
      <p:sp>
        <p:nvSpPr>
          <p:cNvPr id="9" name="テキスト ボックス 5">
            <a:extLst>
              <a:ext uri="{FF2B5EF4-FFF2-40B4-BE49-F238E27FC236}">
                <a16:creationId xmlns:a16="http://schemas.microsoft.com/office/drawing/2014/main" id="{86D1A58D-03DA-6623-21FE-FA33A60042FC}"/>
              </a:ext>
            </a:extLst>
          </p:cNvPr>
          <p:cNvSpPr txBox="1"/>
          <p:nvPr/>
        </p:nvSpPr>
        <p:spPr>
          <a:xfrm>
            <a:off x="793511" y="2660031"/>
            <a:ext cx="5029200" cy="1156831"/>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既存商品訴求の場合</a:t>
            </a:r>
          </a:p>
          <a:p>
            <a:pPr latinLnBrk="1">
              <a:lnSpc>
                <a:spcPct val="150000"/>
              </a:lnSpc>
              <a:buClr>
                <a:srgbClr val="0AC200"/>
              </a:buClr>
            </a:pPr>
            <a:r>
              <a:rPr lang="ja-JP" altLang="en-US" sz="1100">
                <a:solidFill>
                  <a:srgbClr val="444444"/>
                </a:solidFill>
                <a:latin typeface="Meiryo" panose="020B0604030504040204" pitchFamily="34" charset="-128"/>
                <a:ea typeface="Meiryo" panose="020B0604030504040204" pitchFamily="34" charset="-128"/>
              </a:rPr>
              <a:t>「一定のニュース性、または話題性がある」と判断できない場合は、</a:t>
            </a:r>
            <a:br>
              <a:rPr lang="en-US" altLang="ja-JP" sz="1100">
                <a:solidFill>
                  <a:srgbClr val="444444"/>
                </a:solidFill>
                <a:latin typeface="Meiryo" panose="020B0604030504040204" pitchFamily="34" charset="-128"/>
                <a:ea typeface="Meiryo" panose="020B0604030504040204" pitchFamily="34" charset="-128"/>
              </a:rPr>
            </a:br>
            <a:r>
              <a:rPr lang="ja-JP" altLang="en-US" sz="1100">
                <a:solidFill>
                  <a:srgbClr val="444444"/>
                </a:solidFill>
                <a:latin typeface="Meiryo" panose="020B0604030504040204" pitchFamily="34" charset="-128"/>
                <a:ea typeface="Meiryo" panose="020B0604030504040204" pitchFamily="34" charset="-128"/>
              </a:rPr>
              <a:t>掲載不可</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となる可能性があります。</a:t>
            </a:r>
          </a:p>
          <a:p>
            <a:pPr latinLnBrk="1">
              <a:lnSpc>
                <a:spcPct val="150000"/>
              </a:lnSpc>
              <a:buClr>
                <a:srgbClr val="0AC200"/>
              </a:buClr>
            </a:pPr>
            <a:endParaRPr lang="ja-JP" altLang="en-US" sz="1200">
              <a:solidFill>
                <a:srgbClr val="00B90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0" name="テキスト ボックス 5">
            <a:extLst>
              <a:ext uri="{FF2B5EF4-FFF2-40B4-BE49-F238E27FC236}">
                <a16:creationId xmlns:a16="http://schemas.microsoft.com/office/drawing/2014/main" id="{F9F22F22-0574-B0E8-D9F2-86907CF6BAB4}"/>
              </a:ext>
            </a:extLst>
          </p:cNvPr>
          <p:cNvSpPr txBox="1"/>
          <p:nvPr/>
        </p:nvSpPr>
        <p:spPr>
          <a:xfrm>
            <a:off x="6574969" y="1518873"/>
            <a:ext cx="5029200" cy="1137785"/>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モニターキャンペーン訴求の場合</a:t>
            </a: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モニターキャンペーン訴求は原則掲載不可となります。それ以外に</a:t>
            </a:r>
            <a:endPar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ニュース性のある訴求軸がある場合、この限りではありません。</a:t>
            </a:r>
          </a:p>
        </p:txBody>
      </p:sp>
      <p:sp>
        <p:nvSpPr>
          <p:cNvPr id="12" name="テキスト ボックス 5">
            <a:extLst>
              <a:ext uri="{FF2B5EF4-FFF2-40B4-BE49-F238E27FC236}">
                <a16:creationId xmlns:a16="http://schemas.microsoft.com/office/drawing/2014/main" id="{A9555C1B-55FB-1371-9CFF-32DBD2D34BF6}"/>
              </a:ext>
            </a:extLst>
          </p:cNvPr>
          <p:cNvSpPr txBox="1"/>
          <p:nvPr/>
        </p:nvSpPr>
        <p:spPr>
          <a:xfrm>
            <a:off x="6585505" y="2656742"/>
            <a:ext cx="5029200" cy="1156831"/>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アプリの告知の場合</a:t>
            </a: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同時期に全国規模でのマス実績、スポンサードスタンプ、ダイレクトスタンプの実施、もしくは</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公式アカウントの友だち追加訴求が絡んでいる場合は掲載可となります。その他のアプリ内イベント訴求のみでは不可となります。</a:t>
            </a:r>
          </a:p>
          <a:p>
            <a:pPr latinLnBrk="1">
              <a:lnSpc>
                <a:spcPct val="15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3" name="object 3">
            <a:extLst>
              <a:ext uri="{FF2B5EF4-FFF2-40B4-BE49-F238E27FC236}">
                <a16:creationId xmlns:a16="http://schemas.microsoft.com/office/drawing/2014/main" id="{F00797E2-1A44-B9C5-EE51-4B7155F13052}"/>
              </a:ext>
            </a:extLst>
          </p:cNvPr>
          <p:cNvSpPr txBox="1"/>
          <p:nvPr/>
        </p:nvSpPr>
        <p:spPr>
          <a:xfrm>
            <a:off x="768628" y="6025359"/>
            <a:ext cx="10652102" cy="313766"/>
          </a:xfrm>
          <a:prstGeom prst="rect">
            <a:avLst/>
          </a:prstGeom>
        </p:spPr>
        <p:txBody>
          <a:bodyPr vert="horz" wrap="square" lIns="0" tIns="36412" rIns="0" bIns="0" rtlCol="0">
            <a:spAutoFit/>
          </a:bodyPr>
          <a:lstStyle/>
          <a:p>
            <a:r>
              <a:rPr lang="en-US" altLang="ja-JP" sz="900" spc="-11">
                <a:solidFill>
                  <a:srgbClr val="999999"/>
                </a:solidFill>
                <a:latin typeface="Meiryo" panose="020B0604030504040204" pitchFamily="34" charset="-128"/>
                <a:ea typeface="Meiryo" panose="020B0604030504040204" pitchFamily="34" charset="-128"/>
                <a:cs typeface="Arial Unicode MS"/>
              </a:rPr>
              <a:t>※ </a:t>
            </a:r>
            <a:r>
              <a:rPr lang="ja-JP" altLang="en-US" sz="900" spc="-11">
                <a:solidFill>
                  <a:srgbClr val="999999"/>
                </a:solidFill>
                <a:latin typeface="Meiryo" panose="020B0604030504040204" pitchFamily="34" charset="-128"/>
                <a:ea typeface="Meiryo" panose="020B0604030504040204" pitchFamily="34" charset="-128"/>
                <a:cs typeface="Arial Unicode MS"/>
              </a:rPr>
              <a:t>あくまで一例であり、記載のないケースにおいても、本サービスの利用をお断りすることがあります。あらかじめご了承ください。</a:t>
            </a:r>
          </a:p>
          <a:p>
            <a:r>
              <a:rPr lang="en-US" altLang="ja-JP" sz="900" spc="-11">
                <a:solidFill>
                  <a:srgbClr val="999999"/>
                </a:solidFill>
                <a:latin typeface="Meiryo" panose="020B0604030504040204" pitchFamily="34" charset="-128"/>
                <a:ea typeface="Meiryo" panose="020B0604030504040204" pitchFamily="34" charset="-128"/>
                <a:cs typeface="Arial Unicode MS"/>
              </a:rPr>
              <a:t>※ </a:t>
            </a:r>
            <a:r>
              <a:rPr lang="ja-JP" altLang="en-US" sz="900" spc="-11">
                <a:solidFill>
                  <a:srgbClr val="999999"/>
                </a:solidFill>
                <a:latin typeface="Meiryo" panose="020B0604030504040204" pitchFamily="34" charset="-128"/>
                <a:ea typeface="Meiryo" panose="020B0604030504040204" pitchFamily="34" charset="-128"/>
                <a:cs typeface="Arial Unicode MS"/>
              </a:rPr>
              <a:t>企業・商材可否、制作可否については都度審査が必須となります。</a:t>
            </a:r>
          </a:p>
        </p:txBody>
      </p:sp>
      <p:sp>
        <p:nvSpPr>
          <p:cNvPr id="8" name="テキスト ボックス 7">
            <a:extLst>
              <a:ext uri="{FF2B5EF4-FFF2-40B4-BE49-F238E27FC236}">
                <a16:creationId xmlns:a16="http://schemas.microsoft.com/office/drawing/2014/main" id="{7AD9D5A1-E1EF-65A8-C479-CEEC9155490B}"/>
              </a:ext>
            </a:extLst>
          </p:cNvPr>
          <p:cNvSpPr txBox="1"/>
          <p:nvPr/>
        </p:nvSpPr>
        <p:spPr>
          <a:xfrm>
            <a:off x="4725967" y="1180137"/>
            <a:ext cx="4829450" cy="261610"/>
          </a:xfrm>
          <a:prstGeom prst="rect">
            <a:avLst/>
          </a:prstGeom>
          <a:noFill/>
        </p:spPr>
        <p:txBody>
          <a:bodyPr wrap="square">
            <a:spAutoFit/>
          </a:bodyPr>
          <a:lstStyle/>
          <a:p>
            <a:r>
              <a:rPr lang="en-US" altLang="ja-JP" sz="1100" b="1">
                <a:solidFill>
                  <a:srgbClr val="F7790F"/>
                </a:solidFill>
                <a:latin typeface="Meiryo" panose="020B0604030504040204" pitchFamily="34" charset="-128"/>
                <a:ea typeface="Meiryo" panose="020B0604030504040204" pitchFamily="34" charset="-128"/>
                <a:cs typeface="Arial" charset="0"/>
              </a:rPr>
              <a:t>※</a:t>
            </a:r>
            <a:r>
              <a:rPr lang="ja-JP" altLang="en-US" sz="1100" b="1">
                <a:solidFill>
                  <a:srgbClr val="F7790F"/>
                </a:solidFill>
                <a:latin typeface="Meiryo" panose="020B0604030504040204" pitchFamily="34" charset="-128"/>
                <a:ea typeface="Meiryo" panose="020B0604030504040204" pitchFamily="34" charset="-128"/>
                <a:cs typeface="Arial" charset="0"/>
              </a:rPr>
              <a:t>昼刊・夕刊とは異なる制作可否基準となります（グレーマーカー部分）</a:t>
            </a:r>
            <a:endParaRPr lang="ja-JP" altLang="en-US" sz="1100">
              <a:solidFill>
                <a:srgbClr val="F7790F"/>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11246901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D6B0E8-2B24-3EDA-02AF-0C92D8483835}"/>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7F0272B-E879-8BAC-4C5A-0F7BC1B5DB5E}"/>
              </a:ext>
            </a:extLst>
          </p:cNvPr>
          <p:cNvSpPr>
            <a:spLocks noGrp="1"/>
          </p:cNvSpPr>
          <p:nvPr>
            <p:ph type="body" sz="quarter" idx="12"/>
          </p:nvPr>
        </p:nvSpPr>
        <p:spPr/>
        <p:txBody>
          <a:bodyPr/>
          <a:lstStyle/>
          <a:p>
            <a:pPr marL="0" indent="0">
              <a:buNone/>
            </a:pPr>
            <a:r>
              <a:rPr kumimoji="1" lang="ja-JP" altLang="en-US"/>
              <a:t>その他</a:t>
            </a:r>
            <a:br>
              <a:rPr kumimoji="1" lang="en-US" altLang="ja-JP"/>
            </a:br>
            <a:r>
              <a:rPr lang="ja-JP" altLang="en-US"/>
              <a:t>注意事項</a:t>
            </a:r>
            <a:endParaRPr kumimoji="1" lang="ja-JP" altLang="en-US"/>
          </a:p>
        </p:txBody>
      </p:sp>
      <p:pic>
        <p:nvPicPr>
          <p:cNvPr id="6" name="図プレースホルダー 8" descr="アイコン&#10;&#10;自動的に生成された説明">
            <a:extLst>
              <a:ext uri="{FF2B5EF4-FFF2-40B4-BE49-F238E27FC236}">
                <a16:creationId xmlns:a16="http://schemas.microsoft.com/office/drawing/2014/main" id="{69D0ACB6-9428-818E-B67F-59ABB13E0F44}"/>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EEAFA25B-A9EE-21A3-7323-D825E64C1096}"/>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よくあるお問い合わせ</a:t>
            </a:r>
          </a:p>
        </p:txBody>
      </p:sp>
      <p:sp>
        <p:nvSpPr>
          <p:cNvPr id="2" name="テキスト ボックス 5">
            <a:extLst>
              <a:ext uri="{FF2B5EF4-FFF2-40B4-BE49-F238E27FC236}">
                <a16:creationId xmlns:a16="http://schemas.microsoft.com/office/drawing/2014/main" id="{7B9D5FE4-C85B-DB26-3874-E8FAD2A42666}"/>
              </a:ext>
            </a:extLst>
          </p:cNvPr>
          <p:cNvSpPr txBox="1"/>
          <p:nvPr/>
        </p:nvSpPr>
        <p:spPr>
          <a:xfrm>
            <a:off x="607518" y="1119593"/>
            <a:ext cx="5088078" cy="1413519"/>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dirty="0">
                <a:solidFill>
                  <a:srgbClr val="002060"/>
                </a:solidFill>
                <a:latin typeface="Meiryo" panose="020B0604030504040204" pitchFamily="34" charset="-128"/>
                <a:ea typeface="Meiryo" panose="020B0604030504040204" pitchFamily="34" charset="-128"/>
                <a:cs typeface="Arial" charset="0"/>
              </a:rPr>
              <a:t>制作可否の審査は何営業日かかりますか？</a:t>
            </a:r>
            <a:endParaRPr lang="en-US" altLang="ja-JP" sz="1200" b="1" dirty="0">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可否審査に必要な制作可否判断シート、商材情報を全てご送付いただいてから、</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3</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5</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営業日程度で結果をご連絡いたします。別途、企業商材可否の審査も必要となりますため、あわせて</a:t>
            </a:r>
            <a:r>
              <a:rPr lang="en"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P</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36-39</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の「お申込みから掲載までのフロー」もご確認ください。</a:t>
            </a:r>
          </a:p>
        </p:txBody>
      </p:sp>
      <p:sp>
        <p:nvSpPr>
          <p:cNvPr id="4" name="テキスト ボックス 5">
            <a:extLst>
              <a:ext uri="{FF2B5EF4-FFF2-40B4-BE49-F238E27FC236}">
                <a16:creationId xmlns:a16="http://schemas.microsoft.com/office/drawing/2014/main" id="{53828864-0F83-281E-0E4D-87478000EF9B}"/>
              </a:ext>
            </a:extLst>
          </p:cNvPr>
          <p:cNvSpPr txBox="1"/>
          <p:nvPr/>
        </p:nvSpPr>
        <p:spPr>
          <a:xfrm>
            <a:off x="595671" y="2643476"/>
            <a:ext cx="4878260" cy="889683"/>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曜日別、また昼刊・夕刊・夜刊による、</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en" altLang="ja-JP" sz="1200" b="1">
                <a:solidFill>
                  <a:srgbClr val="002060"/>
                </a:solidFill>
                <a:latin typeface="Meiryo" panose="020B0604030504040204" pitchFamily="34" charset="-128"/>
                <a:ea typeface="Meiryo" panose="020B0604030504040204" pitchFamily="34" charset="-128"/>
                <a:cs typeface="Arial" charset="0"/>
              </a:rPr>
              <a:t>DIGEST Spot</a:t>
            </a:r>
            <a:r>
              <a:rPr lang="ja-JP" altLang="en-US" sz="1200" b="1">
                <a:solidFill>
                  <a:srgbClr val="002060"/>
                </a:solidFill>
                <a:latin typeface="Meiryo" panose="020B0604030504040204" pitchFamily="34" charset="-128"/>
                <a:ea typeface="Meiryo" panose="020B0604030504040204" pitchFamily="34" charset="-128"/>
                <a:cs typeface="Arial" charset="0"/>
              </a:rPr>
              <a:t>の</a:t>
            </a:r>
            <a:r>
              <a:rPr lang="en-US" altLang="ja-JP" sz="1200" b="1">
                <a:solidFill>
                  <a:srgbClr val="002060"/>
                </a:solidFill>
                <a:latin typeface="Meiryo" panose="020B0604030504040204" pitchFamily="34" charset="-128"/>
                <a:ea typeface="Meiryo" panose="020B0604030504040204" pitchFamily="34" charset="-128"/>
                <a:cs typeface="Arial" charset="0"/>
              </a:rPr>
              <a:t>PV</a:t>
            </a:r>
            <a:r>
              <a:rPr lang="ja-JP" altLang="en-US" sz="1200" b="1">
                <a:solidFill>
                  <a:srgbClr val="002060"/>
                </a:solidFill>
                <a:latin typeface="Meiryo" panose="020B0604030504040204" pitchFamily="34" charset="-128"/>
                <a:ea typeface="Meiryo" panose="020B0604030504040204" pitchFamily="34" charset="-128"/>
                <a:cs typeface="Arial" charset="0"/>
              </a:rPr>
              <a:t>・</a:t>
            </a:r>
            <a:r>
              <a:rPr lang="en-US" altLang="ja-JP" sz="1200" b="1">
                <a:solidFill>
                  <a:srgbClr val="002060"/>
                </a:solidFill>
                <a:latin typeface="Meiryo" panose="020B0604030504040204" pitchFamily="34" charset="-128"/>
                <a:ea typeface="Meiryo" panose="020B0604030504040204" pitchFamily="34" charset="-128"/>
                <a:cs typeface="Arial" charset="0"/>
              </a:rPr>
              <a:t>CTR</a:t>
            </a:r>
            <a:r>
              <a:rPr lang="ja-JP" altLang="en-US" sz="1200" b="1">
                <a:solidFill>
                  <a:srgbClr val="002060"/>
                </a:solidFill>
                <a:latin typeface="Meiryo" panose="020B0604030504040204" pitchFamily="34" charset="-128"/>
                <a:ea typeface="Meiryo" panose="020B0604030504040204" pitchFamily="34" charset="-128"/>
                <a:cs typeface="Arial" charset="0"/>
              </a:rPr>
              <a:t>の傾向はありますか？</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曜日や時間（昼刊・夕刊・夜刊）による数値の差異はありません。</a:t>
            </a:r>
          </a:p>
        </p:txBody>
      </p:sp>
      <p:sp>
        <p:nvSpPr>
          <p:cNvPr id="5" name="テキスト ボックス 5">
            <a:extLst>
              <a:ext uri="{FF2B5EF4-FFF2-40B4-BE49-F238E27FC236}">
                <a16:creationId xmlns:a16="http://schemas.microsoft.com/office/drawing/2014/main" id="{EF3F10BC-39D8-FC88-26E8-0BBA760F501D}"/>
              </a:ext>
            </a:extLst>
          </p:cNvPr>
          <p:cNvSpPr txBox="1"/>
          <p:nvPr/>
        </p:nvSpPr>
        <p:spPr>
          <a:xfrm>
            <a:off x="607518" y="3643522"/>
            <a:ext cx="5029200" cy="895976"/>
          </a:xfrm>
          <a:prstGeom prst="rect">
            <a:avLst/>
          </a:prstGeom>
          <a:noFill/>
        </p:spPr>
        <p:txBody>
          <a:bodyPr wrap="square" lIns="0" tIns="36000" rIns="0" bIns="0" rtlCol="0" anchor="t">
            <a:noAutofit/>
          </a:bodyPr>
          <a:lstStyle/>
          <a:p>
            <a:pPr latinLnBrk="1">
              <a:lnSpc>
                <a:spcPct val="150000"/>
              </a:lnSpc>
              <a:buClr>
                <a:srgbClr val="0AC200"/>
              </a:buClr>
            </a:pPr>
            <a:r>
              <a:rPr lang="en" altLang="ja-JP" sz="1200" b="1">
                <a:solidFill>
                  <a:srgbClr val="002060"/>
                </a:solidFill>
                <a:latin typeface="Meiryo" panose="020B0604030504040204" pitchFamily="34" charset="-128"/>
                <a:ea typeface="Meiryo" panose="020B0604030504040204" pitchFamily="34" charset="-128"/>
                <a:cs typeface="Arial" charset="0"/>
              </a:rPr>
              <a:t>DIGEST Spot</a:t>
            </a:r>
            <a:r>
              <a:rPr lang="ja-JP" altLang="en-US" sz="1200" b="1">
                <a:solidFill>
                  <a:srgbClr val="002060"/>
                </a:solidFill>
                <a:latin typeface="Meiryo" panose="020B0604030504040204" pitchFamily="34" charset="-128"/>
                <a:ea typeface="Meiryo" panose="020B0604030504040204" pitchFamily="34" charset="-128"/>
                <a:cs typeface="Arial" charset="0"/>
              </a:rPr>
              <a:t>のリッチメッセージ内の見出しを、</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200" b="1">
                <a:solidFill>
                  <a:srgbClr val="002060"/>
                </a:solidFill>
                <a:latin typeface="Meiryo"/>
                <a:ea typeface="Meiryo"/>
                <a:cs typeface="Arial"/>
              </a:rPr>
              <a:t>配信前に確認することは可能ですか？</a:t>
            </a:r>
            <a:br>
              <a:rPr lang="en-US" altLang="ja-JP" sz="1200">
                <a:latin typeface="Meiryo" panose="020B0604030504040204" pitchFamily="34" charset="-128"/>
                <a:ea typeface="Meiryo" panose="020B0604030504040204" pitchFamily="34" charset="-128"/>
                <a:cs typeface="Arial" charset="0"/>
              </a:rPr>
            </a:br>
            <a:r>
              <a:rPr lang="ja-JP" altLang="en-US" sz="1100">
                <a:solidFill>
                  <a:schemeClr val="tx1">
                    <a:lumMod val="75000"/>
                    <a:lumOff val="25000"/>
                  </a:schemeClr>
                </a:solidFill>
                <a:latin typeface="Meiryo"/>
                <a:ea typeface="Meiryo"/>
                <a:cs typeface="Arial"/>
              </a:rPr>
              <a:t>編集権は当社に帰属しており、事前開示は不可です。</a:t>
            </a:r>
          </a:p>
        </p:txBody>
      </p:sp>
      <p:sp>
        <p:nvSpPr>
          <p:cNvPr id="8" name="テキスト ボックス 7">
            <a:extLst>
              <a:ext uri="{FF2B5EF4-FFF2-40B4-BE49-F238E27FC236}">
                <a16:creationId xmlns:a16="http://schemas.microsoft.com/office/drawing/2014/main" id="{8334CC5F-1943-C496-B676-F3122778069C}"/>
              </a:ext>
            </a:extLst>
          </p:cNvPr>
          <p:cNvSpPr txBox="1"/>
          <p:nvPr/>
        </p:nvSpPr>
        <p:spPr>
          <a:xfrm>
            <a:off x="595671" y="5709150"/>
            <a:ext cx="5029200" cy="887117"/>
          </a:xfrm>
          <a:prstGeom prst="rect">
            <a:avLst/>
          </a:prstGeom>
          <a:noFill/>
        </p:spPr>
        <p:txBody>
          <a:bodyPr wrap="square" lIns="0" tIns="36000" rIns="0" bIns="0" rtlCol="0" anchor="t">
            <a:noAutofit/>
          </a:bodyPr>
          <a:lstStyle/>
          <a:p>
            <a:pPr latinLnBrk="1">
              <a:lnSpc>
                <a:spcPct val="150000"/>
              </a:lnSpc>
              <a:buClr>
                <a:srgbClr val="0AC200"/>
              </a:buClr>
            </a:pPr>
            <a:r>
              <a:rPr lang="en" altLang="ja-JP" sz="1200" b="1">
                <a:solidFill>
                  <a:srgbClr val="002060"/>
                </a:solidFill>
                <a:latin typeface="Meiryo" panose="020B0604030504040204" pitchFamily="34" charset="-128"/>
                <a:ea typeface="Meiryo" panose="020B0604030504040204" pitchFamily="34" charset="-128"/>
                <a:cs typeface="Arial" charset="0"/>
              </a:rPr>
              <a:t>DIGEST Spot</a:t>
            </a:r>
            <a:r>
              <a:rPr lang="ja-JP" altLang="en-US" sz="1200" b="1">
                <a:solidFill>
                  <a:srgbClr val="002060"/>
                </a:solidFill>
                <a:latin typeface="Meiryo" panose="020B0604030504040204" pitchFamily="34" charset="-128"/>
                <a:ea typeface="Meiryo" panose="020B0604030504040204" pitchFamily="34" charset="-128"/>
                <a:cs typeface="Arial" charset="0"/>
              </a:rPr>
              <a:t>の記事内に、計測タグを埋め込むことは可能ですか？</a:t>
            </a:r>
            <a:br>
              <a:rPr lang="en-US" altLang="ja-JP" sz="1200">
                <a:solidFill>
                  <a:srgbClr val="00B900"/>
                </a:solidFill>
                <a:latin typeface="Meiryo" panose="020B0604030504040204" pitchFamily="34" charset="-128"/>
                <a:ea typeface="Meiryo" panose="020B0604030504040204" pitchFamily="34" charset="-128"/>
                <a:cs typeface="Arial" charset="0"/>
              </a:rPr>
            </a:b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不可です。</a:t>
            </a:r>
          </a:p>
        </p:txBody>
      </p:sp>
      <p:sp>
        <p:nvSpPr>
          <p:cNvPr id="9" name="テキスト ボックス 5">
            <a:extLst>
              <a:ext uri="{FF2B5EF4-FFF2-40B4-BE49-F238E27FC236}">
                <a16:creationId xmlns:a16="http://schemas.microsoft.com/office/drawing/2014/main" id="{653E6384-3877-1E92-4F04-BD79D8149A20}"/>
              </a:ext>
            </a:extLst>
          </p:cNvPr>
          <p:cNvSpPr txBox="1"/>
          <p:nvPr/>
        </p:nvSpPr>
        <p:spPr>
          <a:xfrm>
            <a:off x="595671" y="4649862"/>
            <a:ext cx="5029200" cy="1059288"/>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dirty="0">
                <a:solidFill>
                  <a:srgbClr val="002060"/>
                </a:solidFill>
                <a:latin typeface="Meiryo" panose="020B0604030504040204" pitchFamily="34" charset="-128"/>
                <a:ea typeface="Meiryo" panose="020B0604030504040204" pitchFamily="34" charset="-128"/>
                <a:cs typeface="Arial" charset="0"/>
              </a:rPr>
              <a:t>初稿・修正稿の戻し以外で原稿の修正などを伝えることは可能ですか？</a:t>
            </a:r>
            <a:endParaRPr lang="en-US" altLang="ja-JP" sz="1200" b="1" dirty="0">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原稿のお戻しは期日までにまとめて提出してください。</a:t>
            </a: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五月雨でのお戻しは受け付けません。</a:t>
            </a:r>
            <a:b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br>
            <a:endPar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0" name="テキスト ボックス 5">
            <a:extLst>
              <a:ext uri="{FF2B5EF4-FFF2-40B4-BE49-F238E27FC236}">
                <a16:creationId xmlns:a16="http://schemas.microsoft.com/office/drawing/2014/main" id="{6E7B32D1-7B69-140F-5B81-6BAD6B971035}"/>
              </a:ext>
            </a:extLst>
          </p:cNvPr>
          <p:cNvSpPr txBox="1"/>
          <p:nvPr/>
        </p:nvSpPr>
        <p:spPr>
          <a:xfrm>
            <a:off x="6496406" y="2473871"/>
            <a:ext cx="5029200" cy="1059288"/>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記事からの遷移先として、</a:t>
            </a:r>
            <a:r>
              <a:rPr lang="en" altLang="ja-JP" sz="1200" b="1">
                <a:solidFill>
                  <a:srgbClr val="002060"/>
                </a:solidFill>
                <a:latin typeface="Meiryo" panose="020B0604030504040204" pitchFamily="34" charset="-128"/>
                <a:ea typeface="Meiryo" panose="020B0604030504040204" pitchFamily="34" charset="-128"/>
                <a:cs typeface="Arial" charset="0"/>
              </a:rPr>
              <a:t>App Store</a:t>
            </a:r>
            <a:r>
              <a:rPr lang="ja-JP" altLang="en-US" sz="1200" b="1">
                <a:solidFill>
                  <a:srgbClr val="002060"/>
                </a:solidFill>
                <a:latin typeface="Meiryo" panose="020B0604030504040204" pitchFamily="34" charset="-128"/>
                <a:ea typeface="Meiryo" panose="020B0604030504040204" pitchFamily="34" charset="-128"/>
                <a:cs typeface="Arial" charset="0"/>
              </a:rPr>
              <a:t>や</a:t>
            </a:r>
            <a:r>
              <a:rPr lang="en" altLang="ja-JP" sz="1200" b="1">
                <a:solidFill>
                  <a:srgbClr val="002060"/>
                </a:solidFill>
                <a:latin typeface="Meiryo" panose="020B0604030504040204" pitchFamily="34" charset="-128"/>
                <a:ea typeface="Meiryo" panose="020B0604030504040204" pitchFamily="34" charset="-128"/>
                <a:cs typeface="Arial" charset="0"/>
              </a:rPr>
              <a:t>Google Play</a:t>
            </a:r>
            <a:r>
              <a:rPr lang="ja-JP" altLang="en-US" sz="1200" b="1">
                <a:solidFill>
                  <a:srgbClr val="002060"/>
                </a:solidFill>
                <a:latin typeface="Meiryo" panose="020B0604030504040204" pitchFamily="34" charset="-128"/>
                <a:ea typeface="Meiryo" panose="020B0604030504040204" pitchFamily="34" charset="-128"/>
                <a:cs typeface="Arial" charset="0"/>
              </a:rPr>
              <a:t>などの</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アプリダウンロードページの</a:t>
            </a:r>
            <a:r>
              <a:rPr lang="en" altLang="ja-JP" sz="1200" b="1">
                <a:solidFill>
                  <a:srgbClr val="002060"/>
                </a:solidFill>
                <a:latin typeface="Meiryo" panose="020B0604030504040204" pitchFamily="34" charset="-128"/>
                <a:ea typeface="Meiryo" panose="020B0604030504040204" pitchFamily="34" charset="-128"/>
                <a:cs typeface="Arial" charset="0"/>
              </a:rPr>
              <a:t>URL</a:t>
            </a:r>
            <a:r>
              <a:rPr lang="ja-JP" altLang="en-US" sz="1200" b="1">
                <a:solidFill>
                  <a:srgbClr val="002060"/>
                </a:solidFill>
                <a:latin typeface="Meiryo" panose="020B0604030504040204" pitchFamily="34" charset="-128"/>
                <a:ea typeface="Meiryo" panose="020B0604030504040204" pitchFamily="34" charset="-128"/>
                <a:cs typeface="Arial" charset="0"/>
              </a:rPr>
              <a:t>を指定しても良いですか？</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原則として不可です。</a:t>
            </a:r>
          </a:p>
        </p:txBody>
      </p:sp>
      <p:sp>
        <p:nvSpPr>
          <p:cNvPr id="11" name="テキスト ボックス 5">
            <a:extLst>
              <a:ext uri="{FF2B5EF4-FFF2-40B4-BE49-F238E27FC236}">
                <a16:creationId xmlns:a16="http://schemas.microsoft.com/office/drawing/2014/main" id="{23049895-B183-4DD1-766C-34736628D29D}"/>
              </a:ext>
            </a:extLst>
          </p:cNvPr>
          <p:cNvSpPr txBox="1"/>
          <p:nvPr/>
        </p:nvSpPr>
        <p:spPr>
          <a:xfrm>
            <a:off x="6496406" y="1119593"/>
            <a:ext cx="5029200" cy="1059288"/>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記事からの遷移先の</a:t>
            </a:r>
            <a:r>
              <a:rPr lang="en-US" altLang="ja-JP" sz="1200" b="1">
                <a:solidFill>
                  <a:srgbClr val="002060"/>
                </a:solidFill>
                <a:latin typeface="Meiryo" panose="020B0604030504040204" pitchFamily="34" charset="-128"/>
                <a:ea typeface="Meiryo" panose="020B0604030504040204" pitchFamily="34" charset="-128"/>
                <a:cs typeface="Arial" charset="0"/>
              </a:rPr>
              <a:t>URL</a:t>
            </a:r>
            <a:r>
              <a:rPr lang="ja-JP" altLang="en-US" sz="1200" b="1">
                <a:solidFill>
                  <a:srgbClr val="002060"/>
                </a:solidFill>
                <a:latin typeface="Meiryo" panose="020B0604030504040204" pitchFamily="34" charset="-128"/>
                <a:ea typeface="Meiryo" panose="020B0604030504040204" pitchFamily="34" charset="-128"/>
                <a:cs typeface="Arial" charset="0"/>
              </a:rPr>
              <a:t>は、入稿時に公開されていなくても</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問題ないですか？</a:t>
            </a:r>
            <a:br>
              <a:rPr lang="en-US" altLang="ja-JP" sz="1200" b="1">
                <a:solidFill>
                  <a:srgbClr val="00B900"/>
                </a:solidFill>
                <a:latin typeface="Meiryo" panose="020B0604030504040204" pitchFamily="34" charset="-128"/>
                <a:ea typeface="Meiryo" panose="020B0604030504040204" pitchFamily="34" charset="-128"/>
                <a:cs typeface="Arial" charset="0"/>
              </a:rPr>
            </a:b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諸般の事情により、ご入稿時に遷移先が公開されていない場合には、テストサイトを事前にご送付いただきますようお願いいたします。</a:t>
            </a:r>
            <a:br>
              <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b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2" name="テキスト ボックス 5">
            <a:extLst>
              <a:ext uri="{FF2B5EF4-FFF2-40B4-BE49-F238E27FC236}">
                <a16:creationId xmlns:a16="http://schemas.microsoft.com/office/drawing/2014/main" id="{6B3B70D8-79FD-5D2F-0832-9BA63BB86E9E}"/>
              </a:ext>
            </a:extLst>
          </p:cNvPr>
          <p:cNvSpPr txBox="1"/>
          <p:nvPr/>
        </p:nvSpPr>
        <p:spPr>
          <a:xfrm>
            <a:off x="6496406" y="3643522"/>
            <a:ext cx="5029200" cy="1283654"/>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記事からの遷移先として、</a:t>
            </a:r>
            <a:r>
              <a:rPr lang="en-US" altLang="ja-JP" sz="1200" b="1">
                <a:solidFill>
                  <a:srgbClr val="002060"/>
                </a:solidFill>
                <a:latin typeface="Meiryo" panose="020B0604030504040204" pitchFamily="34" charset="-128"/>
                <a:ea typeface="Meiryo" panose="020B0604030504040204" pitchFamily="34" charset="-128"/>
                <a:cs typeface="Arial" charset="0"/>
              </a:rPr>
              <a:t>LINE</a:t>
            </a:r>
            <a:r>
              <a:rPr lang="ja-JP" altLang="en-US" sz="1200" b="1">
                <a:solidFill>
                  <a:srgbClr val="002060"/>
                </a:solidFill>
                <a:latin typeface="Meiryo" panose="020B0604030504040204" pitchFamily="34" charset="-128"/>
                <a:ea typeface="Meiryo" panose="020B0604030504040204" pitchFamily="34" charset="-128"/>
                <a:cs typeface="Arial" charset="0"/>
              </a:rPr>
              <a:t>公式アカウントの友だち追加ページや、スタンプのダウンロードページの</a:t>
            </a:r>
            <a:r>
              <a:rPr lang="en" altLang="ja-JP" sz="1200" b="1">
                <a:solidFill>
                  <a:srgbClr val="002060"/>
                </a:solidFill>
                <a:latin typeface="Meiryo" panose="020B0604030504040204" pitchFamily="34" charset="-128"/>
                <a:ea typeface="Meiryo" panose="020B0604030504040204" pitchFamily="34" charset="-128"/>
                <a:cs typeface="Arial" charset="0"/>
              </a:rPr>
              <a:t>URL</a:t>
            </a:r>
            <a:r>
              <a:rPr lang="ja-JP" altLang="en-US" sz="1200" b="1">
                <a:solidFill>
                  <a:srgbClr val="002060"/>
                </a:solidFill>
                <a:latin typeface="Meiryo" panose="020B0604030504040204" pitchFamily="34" charset="-128"/>
                <a:ea typeface="Meiryo" panose="020B0604030504040204" pitchFamily="34" charset="-128"/>
                <a:cs typeface="Arial" charset="0"/>
              </a:rPr>
              <a:t>を指定しても良いですか？</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原則として、ランディングページを経由する遷移を推奨いたします。</a:t>
            </a:r>
          </a:p>
        </p:txBody>
      </p:sp>
      <p:sp>
        <p:nvSpPr>
          <p:cNvPr id="15" name="テキスト ボックス 5">
            <a:extLst>
              <a:ext uri="{FF2B5EF4-FFF2-40B4-BE49-F238E27FC236}">
                <a16:creationId xmlns:a16="http://schemas.microsoft.com/office/drawing/2014/main" id="{25F7DCBF-D27A-4E28-DF92-FDD8202D5E25}"/>
              </a:ext>
            </a:extLst>
          </p:cNvPr>
          <p:cNvSpPr txBox="1"/>
          <p:nvPr/>
        </p:nvSpPr>
        <p:spPr>
          <a:xfrm>
            <a:off x="6496406" y="4711019"/>
            <a:ext cx="5128042" cy="1752600"/>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記事からの遷移先として、自社サイト以外のサイトを</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指定しても良いですか？</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広告主が提供しているサイトであることが冒頭（ファーストビュー）で明示されていれば掲載可です。ただし、競合媒体や信用性に欠ける媒体の場合は、提供が明示されていても不可にすることもございます。また、</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SNS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、動画サイト、個別商品ページへの直接遷移は原則不可となります。</a:t>
            </a:r>
          </a:p>
        </p:txBody>
      </p:sp>
      <p:sp>
        <p:nvSpPr>
          <p:cNvPr id="16" name="object 19">
            <a:extLst>
              <a:ext uri="{FF2B5EF4-FFF2-40B4-BE49-F238E27FC236}">
                <a16:creationId xmlns:a16="http://schemas.microsoft.com/office/drawing/2014/main" id="{032DB445-F19B-C303-CDA3-673E1C563927}"/>
              </a:ext>
            </a:extLst>
          </p:cNvPr>
          <p:cNvSpPr/>
          <p:nvPr/>
        </p:nvSpPr>
        <p:spPr>
          <a:xfrm>
            <a:off x="509286" y="2556015"/>
            <a:ext cx="5257801" cy="6455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17" name="object 19">
            <a:extLst>
              <a:ext uri="{FF2B5EF4-FFF2-40B4-BE49-F238E27FC236}">
                <a16:creationId xmlns:a16="http://schemas.microsoft.com/office/drawing/2014/main" id="{3E672D2F-047D-B503-CDBB-A853249F4C31}"/>
              </a:ext>
            </a:extLst>
          </p:cNvPr>
          <p:cNvSpPr/>
          <p:nvPr/>
        </p:nvSpPr>
        <p:spPr>
          <a:xfrm>
            <a:off x="509285" y="3643522"/>
            <a:ext cx="5257801" cy="6455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18" name="object 19">
            <a:extLst>
              <a:ext uri="{FF2B5EF4-FFF2-40B4-BE49-F238E27FC236}">
                <a16:creationId xmlns:a16="http://schemas.microsoft.com/office/drawing/2014/main" id="{F8287EAE-CA0B-662D-785D-8DDC1875D47C}"/>
              </a:ext>
            </a:extLst>
          </p:cNvPr>
          <p:cNvSpPr/>
          <p:nvPr/>
        </p:nvSpPr>
        <p:spPr>
          <a:xfrm>
            <a:off x="509285" y="4588640"/>
            <a:ext cx="5257801" cy="6455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19" name="object 19">
            <a:extLst>
              <a:ext uri="{FF2B5EF4-FFF2-40B4-BE49-F238E27FC236}">
                <a16:creationId xmlns:a16="http://schemas.microsoft.com/office/drawing/2014/main" id="{819BAFD1-211D-015D-A8DC-263525D3ADDE}"/>
              </a:ext>
            </a:extLst>
          </p:cNvPr>
          <p:cNvSpPr/>
          <p:nvPr/>
        </p:nvSpPr>
        <p:spPr>
          <a:xfrm>
            <a:off x="6421975" y="2363508"/>
            <a:ext cx="5257801" cy="6455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20" name="object 19">
            <a:extLst>
              <a:ext uri="{FF2B5EF4-FFF2-40B4-BE49-F238E27FC236}">
                <a16:creationId xmlns:a16="http://schemas.microsoft.com/office/drawing/2014/main" id="{D860D604-8BEA-C1AC-9BCE-40BEB2B6B812}"/>
              </a:ext>
            </a:extLst>
          </p:cNvPr>
          <p:cNvSpPr/>
          <p:nvPr/>
        </p:nvSpPr>
        <p:spPr>
          <a:xfrm>
            <a:off x="6421975" y="3533159"/>
            <a:ext cx="5257801" cy="6455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21" name="object 19">
            <a:extLst>
              <a:ext uri="{FF2B5EF4-FFF2-40B4-BE49-F238E27FC236}">
                <a16:creationId xmlns:a16="http://schemas.microsoft.com/office/drawing/2014/main" id="{F98DD32E-E2C6-8688-E544-09CFB8FDA332}"/>
              </a:ext>
            </a:extLst>
          </p:cNvPr>
          <p:cNvSpPr/>
          <p:nvPr/>
        </p:nvSpPr>
        <p:spPr>
          <a:xfrm>
            <a:off x="6421975" y="4649862"/>
            <a:ext cx="5257801" cy="6455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22" name="object 19">
            <a:extLst>
              <a:ext uri="{FF2B5EF4-FFF2-40B4-BE49-F238E27FC236}">
                <a16:creationId xmlns:a16="http://schemas.microsoft.com/office/drawing/2014/main" id="{75267F75-CCE4-2FFC-CC53-1BE073B2346F}"/>
              </a:ext>
            </a:extLst>
          </p:cNvPr>
          <p:cNvSpPr/>
          <p:nvPr/>
        </p:nvSpPr>
        <p:spPr>
          <a:xfrm>
            <a:off x="509285" y="5615090"/>
            <a:ext cx="5257801" cy="6455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0049621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6C08E4-9B3C-6591-2D64-72F445D3C35E}"/>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46EF380-D969-B87F-63CA-E9303A9E2D11}"/>
              </a:ext>
            </a:extLst>
          </p:cNvPr>
          <p:cNvSpPr>
            <a:spLocks noGrp="1"/>
          </p:cNvSpPr>
          <p:nvPr>
            <p:ph type="body" sz="quarter" idx="12"/>
          </p:nvPr>
        </p:nvSpPr>
        <p:spPr/>
        <p:txBody>
          <a:bodyPr/>
          <a:lstStyle/>
          <a:p>
            <a:pPr marL="0" indent="0">
              <a:buNone/>
            </a:pPr>
            <a:r>
              <a:rPr kumimoji="1" lang="ja-JP" altLang="en-US"/>
              <a:t>その他</a:t>
            </a:r>
            <a:br>
              <a:rPr kumimoji="1" lang="en-US" altLang="ja-JP"/>
            </a:br>
            <a:r>
              <a:rPr lang="ja-JP" altLang="en-US"/>
              <a:t>注意事項</a:t>
            </a:r>
            <a:endParaRPr kumimoji="1" lang="ja-JP" altLang="en-US"/>
          </a:p>
        </p:txBody>
      </p:sp>
      <p:pic>
        <p:nvPicPr>
          <p:cNvPr id="6" name="図プレースホルダー 8" descr="アイコン&#10;&#10;自動的に生成された説明">
            <a:extLst>
              <a:ext uri="{FF2B5EF4-FFF2-40B4-BE49-F238E27FC236}">
                <a16:creationId xmlns:a16="http://schemas.microsoft.com/office/drawing/2014/main" id="{A6A89460-DEA5-810D-9ED0-FCD62CA54A24}"/>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91654216-3305-1348-793E-8D639AC516C1}"/>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a:ln>
                  <a:noFill/>
                </a:ln>
                <a:solidFill>
                  <a:srgbClr val="000048"/>
                </a:solidFill>
                <a:effectLst/>
                <a:uLnTx/>
                <a:uFillTx/>
                <a:latin typeface="+mn-ea"/>
                <a:ea typeface="+mn-ea"/>
                <a:cs typeface="+mn-cs"/>
              </a:rPr>
              <a:t>各種規定</a:t>
            </a:r>
          </a:p>
        </p:txBody>
      </p:sp>
      <p:sp>
        <p:nvSpPr>
          <p:cNvPr id="14" name="テキスト ボックス 5">
            <a:extLst>
              <a:ext uri="{FF2B5EF4-FFF2-40B4-BE49-F238E27FC236}">
                <a16:creationId xmlns:a16="http://schemas.microsoft.com/office/drawing/2014/main" id="{9A9957ED-9AB6-82D2-A961-DC4A8FDEDFD1}"/>
              </a:ext>
            </a:extLst>
          </p:cNvPr>
          <p:cNvSpPr txBox="1"/>
          <p:nvPr/>
        </p:nvSpPr>
        <p:spPr>
          <a:xfrm>
            <a:off x="595671" y="1026974"/>
            <a:ext cx="6115624" cy="4687820"/>
          </a:xfrm>
          <a:prstGeom prst="rect">
            <a:avLst/>
          </a:prstGeom>
          <a:noFill/>
        </p:spPr>
        <p:txBody>
          <a:bodyPr wrap="square" lIns="0" tIns="43776" rIns="0" bIns="0" rtlCol="0" anchor="t">
            <a:noAutofit/>
          </a:bodyPr>
          <a:lstStyle/>
          <a:p>
            <a:pPr latinLnBrk="1">
              <a:lnSpc>
                <a:spcPct val="150000"/>
              </a:lnSpc>
              <a:buClr>
                <a:srgbClr val="0AC200"/>
              </a:buClr>
            </a:pPr>
            <a:r>
              <a:rPr lang="ja-JP" altLang="en-US" sz="1200" b="1" dirty="0">
                <a:solidFill>
                  <a:srgbClr val="002060"/>
                </a:solidFill>
                <a:latin typeface="Meiryo" panose="020B0604030504040204" pitchFamily="34" charset="-128"/>
                <a:ea typeface="Meiryo" panose="020B0604030504040204" pitchFamily="34" charset="-128"/>
                <a:cs typeface="Arial" charset="0"/>
              </a:rPr>
              <a:t>お申し込み方法</a:t>
            </a:r>
          </a:p>
          <a:p>
            <a:pPr latinLnBrk="1">
              <a:lnSpc>
                <a:spcPct val="150000"/>
              </a:lnSpc>
              <a:buClr>
                <a:srgbClr val="0AC200"/>
              </a:buClr>
            </a:pPr>
            <a:r>
              <a:rPr lang="ja-JP" altLang="en-US" sz="1200" dirty="0">
                <a:solidFill>
                  <a:schemeClr val="tx1">
                    <a:lumMod val="75000"/>
                    <a:lumOff val="25000"/>
                  </a:schemeClr>
                </a:solidFill>
                <a:latin typeface="Meiryo" panose="020B0604030504040204" pitchFamily="34" charset="-128"/>
                <a:ea typeface="Meiryo" panose="020B0604030504040204" pitchFamily="34" charset="-128"/>
                <a:cs typeface="Arial" charset="0"/>
              </a:rPr>
              <a:t>事前に以下の内容をご確認の上、お申し込みください。</a:t>
            </a:r>
          </a:p>
          <a:p>
            <a:pPr marL="208474" indent="-208474" latinLnBrk="1">
              <a:lnSpc>
                <a:spcPct val="150000"/>
              </a:lnSpc>
              <a:buClr>
                <a:srgbClr val="002060"/>
              </a:buClr>
              <a:buFont typeface="Arial" panose="020B0604020202020204" pitchFamily="34" charset="0"/>
              <a:buChar char="•"/>
            </a:pPr>
            <a:r>
              <a:rPr lang="en"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t>LINE </a:t>
            </a:r>
            <a:r>
              <a:rPr lang="ja-JP" altLang="en-US" sz="1200" dirty="0">
                <a:solidFill>
                  <a:schemeClr val="tx1">
                    <a:lumMod val="75000"/>
                    <a:lumOff val="25000"/>
                  </a:schemeClr>
                </a:solidFill>
                <a:latin typeface="Meiryo" panose="020B0604030504040204" pitchFamily="34" charset="-128"/>
                <a:ea typeface="Meiryo" panose="020B0604030504040204" pitchFamily="34" charset="-128"/>
                <a:cs typeface="Arial" charset="0"/>
              </a:rPr>
              <a:t>法人向けサービス基本約款</a:t>
            </a:r>
            <a:br>
              <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br>
            <a:r>
              <a:rPr lang="en"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hlinkClick r:id="rId3"/>
              </a:rPr>
              <a:t>https://www.lycbiz.com/jp/terms-and-policies/</a:t>
            </a:r>
            <a:endParaRPr lang="en"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en"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marL="208474" indent="-208474" latinLnBrk="1">
              <a:lnSpc>
                <a:spcPct val="150000"/>
              </a:lnSpc>
              <a:buClr>
                <a:srgbClr val="002060"/>
              </a:buClr>
              <a:buFont typeface="Arial" panose="020B0604020202020204" pitchFamily="34" charset="0"/>
              <a:buChar char="•"/>
            </a:pPr>
            <a:r>
              <a:rPr lang="ja-JP" altLang="en-US" sz="1200" dirty="0">
                <a:solidFill>
                  <a:schemeClr val="tx1">
                    <a:lumMod val="75000"/>
                    <a:lumOff val="25000"/>
                  </a:schemeClr>
                </a:solidFill>
                <a:latin typeface="Meiryo" panose="020B0604030504040204" pitchFamily="34" charset="-128"/>
                <a:ea typeface="Meiryo" panose="020B0604030504040204" pitchFamily="34" charset="-128"/>
                <a:cs typeface="Arial" charset="0"/>
              </a:rPr>
              <a:t>企業・商材に関する掲載可否確認フォーム</a:t>
            </a:r>
            <a:br>
              <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br>
            <a:r>
              <a:rPr lang="en" altLang="ja-JP" sz="950" dirty="0">
                <a:solidFill>
                  <a:srgbClr val="DCA10D"/>
                </a:solidFill>
                <a:effectLst/>
                <a:latin typeface="Meiryo" panose="020B0604030504040204" pitchFamily="34" charset="-128"/>
                <a:ea typeface="Meiryo" panose="020B0604030504040204" pitchFamily="34" charset="-128"/>
                <a:hlinkClick r:id="rId4"/>
              </a:rPr>
              <a:t>https://form-business.yahoo.co.jp/claris/enqueteForm?inquiry_type=review_lnds</a:t>
            </a:r>
            <a:br>
              <a:rPr lang="en" altLang="ja-JP" sz="950" dirty="0">
                <a:solidFill>
                  <a:srgbClr val="DCA10D"/>
                </a:solidFill>
                <a:effectLst/>
                <a:latin typeface="Meiryo" panose="020B0604030504040204" pitchFamily="34" charset="-128"/>
                <a:ea typeface="Meiryo" panose="020B0604030504040204" pitchFamily="34" charset="-128"/>
              </a:rPr>
            </a:br>
            <a:endParaRPr lang="en" altLang="ja-JP" sz="95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marL="208474" indent="-208474" latinLnBrk="1">
              <a:lnSpc>
                <a:spcPct val="150000"/>
              </a:lnSpc>
              <a:buClr>
                <a:srgbClr val="002060"/>
              </a:buClr>
              <a:buFont typeface="Arial" panose="020B0604020202020204" pitchFamily="34" charset="0"/>
              <a:buChar char="•"/>
            </a:pPr>
            <a:r>
              <a:rPr lang="ja-JP" altLang="en-US" sz="1200" dirty="0">
                <a:solidFill>
                  <a:schemeClr val="tx1">
                    <a:lumMod val="75000"/>
                    <a:lumOff val="25000"/>
                  </a:schemeClr>
                </a:solidFill>
                <a:latin typeface="Meiryo" panose="020B0604030504040204" pitchFamily="34" charset="-128"/>
                <a:ea typeface="Meiryo" panose="020B0604030504040204" pitchFamily="34" charset="-128"/>
                <a:cs typeface="Arial" charset="0"/>
              </a:rPr>
              <a:t>お問い合わせ用メールアドレス</a:t>
            </a:r>
            <a:br>
              <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br>
            <a:r>
              <a:rPr lang="en" altLang="ja-JP" sz="1000" u="sng" dirty="0">
                <a:latin typeface="Meiryo" panose="020B0604030504040204" pitchFamily="34" charset="-128"/>
                <a:ea typeface="Meiryo" panose="020B0604030504040204" pitchFamily="34" charset="-128"/>
                <a:hlinkClick r:id="rId5"/>
              </a:rPr>
              <a:t>ml-sales-media-req@lycorp.co.jp</a:t>
            </a:r>
            <a:br>
              <a:rPr lang="en" altLang="ja-JP" sz="1000" u="sng" dirty="0">
                <a:latin typeface="Meiryo" panose="020B0604030504040204" pitchFamily="34" charset="-128"/>
                <a:ea typeface="Meiryo" panose="020B0604030504040204" pitchFamily="34" charset="-128"/>
              </a:rPr>
            </a:br>
            <a:endParaRPr lang="en"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marL="208474" indent="-208474" latinLnBrk="1">
              <a:lnSpc>
                <a:spcPct val="150000"/>
              </a:lnSpc>
              <a:buClr>
                <a:srgbClr val="002060"/>
              </a:buClr>
              <a:buFont typeface="Arial" panose="020B0604020202020204" pitchFamily="34" charset="0"/>
              <a:buChar char="•"/>
            </a:pP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Arial" charset="0"/>
              </a:rPr>
              <a:t>ブランドリフトサーベイお申し込み用メールアドレス</a:t>
            </a:r>
            <a:br>
              <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br>
            <a:r>
              <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t> </a:t>
            </a:r>
            <a:r>
              <a:rPr lang="en-US" altLang="ja-JP" sz="1000" dirty="0">
                <a:latin typeface="Meiryo" panose="020B0604030504040204" pitchFamily="34" charset="-128"/>
                <a:ea typeface="Meiryo" panose="020B0604030504040204" pitchFamily="34" charset="-128"/>
                <a:cs typeface="メイリオ" panose="020B0604030504040204" pitchFamily="50" charset="-128"/>
                <a:hlinkClick r:id="rId6"/>
              </a:rPr>
              <a:t>ml-sales-media-order@lycorp.co.jp</a:t>
            </a:r>
            <a:endParaRPr lang="en"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en" altLang="ja-JP" sz="1459"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5" name="テキスト ボックス 5">
            <a:extLst>
              <a:ext uri="{FF2B5EF4-FFF2-40B4-BE49-F238E27FC236}">
                <a16:creationId xmlns:a16="http://schemas.microsoft.com/office/drawing/2014/main" id="{5D882208-EA20-64FA-4B1F-83F100005397}"/>
              </a:ext>
            </a:extLst>
          </p:cNvPr>
          <p:cNvSpPr txBox="1"/>
          <p:nvPr/>
        </p:nvSpPr>
        <p:spPr>
          <a:xfrm>
            <a:off x="6033714" y="1026974"/>
            <a:ext cx="5661872" cy="4373249"/>
          </a:xfrm>
          <a:prstGeom prst="rect">
            <a:avLst/>
          </a:prstGeom>
          <a:noFill/>
        </p:spPr>
        <p:txBody>
          <a:bodyPr wrap="square" lIns="0" tIns="39698"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入稿方法</a:t>
            </a:r>
          </a:p>
          <a:p>
            <a:pPr latinLnBrk="1">
              <a:lnSpc>
                <a:spcPct val="150000"/>
              </a:lnSpc>
              <a:buClr>
                <a:srgbClr val="0AC200"/>
              </a:buClr>
            </a:pPr>
            <a:r>
              <a:rPr lang="ja-JP" altLang="en-US" sz="1200">
                <a:solidFill>
                  <a:schemeClr val="tx1">
                    <a:lumMod val="75000"/>
                    <a:lumOff val="25000"/>
                  </a:schemeClr>
                </a:solidFill>
                <a:latin typeface="Meiryo"/>
                <a:ea typeface="Meiryo"/>
                <a:cs typeface="Arial"/>
              </a:rPr>
              <a:t>広告原稿（各種素材、リンク先</a:t>
            </a:r>
            <a:r>
              <a:rPr lang="en" altLang="ja-JP" sz="1200" dirty="0">
                <a:solidFill>
                  <a:schemeClr val="tx1">
                    <a:lumMod val="75000"/>
                    <a:lumOff val="25000"/>
                  </a:schemeClr>
                </a:solidFill>
                <a:latin typeface="Meiryo"/>
                <a:ea typeface="Meiryo"/>
                <a:cs typeface="Arial"/>
              </a:rPr>
              <a:t>URL</a:t>
            </a:r>
            <a:r>
              <a:rPr lang="ja-JP" altLang="en" sz="1200">
                <a:solidFill>
                  <a:schemeClr val="tx1">
                    <a:lumMod val="75000"/>
                    <a:lumOff val="25000"/>
                  </a:schemeClr>
                </a:solidFill>
                <a:latin typeface="Meiryo"/>
                <a:ea typeface="Meiryo"/>
                <a:cs typeface="Arial"/>
              </a:rPr>
              <a:t>）</a:t>
            </a:r>
            <a:r>
              <a:rPr lang="ja-JP" altLang="en-US" sz="1200">
                <a:solidFill>
                  <a:schemeClr val="tx1">
                    <a:lumMod val="75000"/>
                    <a:lumOff val="25000"/>
                  </a:schemeClr>
                </a:solidFill>
                <a:latin typeface="Meiryo"/>
                <a:ea typeface="Meiryo"/>
                <a:cs typeface="Arial"/>
              </a:rPr>
              <a:t>は、電子メールにデータを添付し、</a:t>
            </a:r>
            <a:endParaRPr lang="en-US" altLang="ja-JP" sz="1200" dirty="0">
              <a:solidFill>
                <a:schemeClr val="tx1">
                  <a:lumMod val="75000"/>
                  <a:lumOff val="25000"/>
                </a:schemeClr>
              </a:solidFill>
              <a:latin typeface="Meiryo"/>
              <a:ea typeface="Meiryo"/>
              <a:cs typeface="Arial"/>
            </a:endParaRPr>
          </a:p>
          <a:p>
            <a:pPr latinLnBrk="1">
              <a:lnSpc>
                <a:spcPct val="150000"/>
              </a:lnSpc>
              <a:buClr>
                <a:srgbClr val="0AC200"/>
              </a:buClr>
            </a:pP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Arial" charset="0"/>
              </a:rPr>
              <a:t>下記のメールアドレスまでご入稿願います。</a:t>
            </a:r>
          </a:p>
          <a:p>
            <a:pPr marL="188595" indent="-188595" latinLnBrk="1">
              <a:lnSpc>
                <a:spcPct val="150000"/>
              </a:lnSpc>
              <a:buClr>
                <a:srgbClr val="002060"/>
              </a:buClr>
              <a:buFont typeface="Arial" panose="020B0604020202020204" pitchFamily="34" charset="0"/>
              <a:buChar char="•"/>
            </a:pP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Arial" charset="0"/>
              </a:rPr>
              <a:t>入稿用メールアドレス</a:t>
            </a:r>
            <a:br>
              <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br>
            <a:r>
              <a:rPr lang="en" altLang="ja-JP" sz="1000" u="sng" dirty="0">
                <a:latin typeface="Meiryo" panose="020B0604030504040204" pitchFamily="34" charset="-128"/>
                <a:ea typeface="Meiryo" panose="020B0604030504040204" pitchFamily="34" charset="-128"/>
                <a:hlinkClick r:id="rId5"/>
              </a:rPr>
              <a:t>ml-sales-media-req@lycorp.co.jp</a:t>
            </a:r>
            <a:endParaRPr lang="en"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02060"/>
              </a:buClr>
            </a:pPr>
            <a:endParaRPr lang="ja-JP" altLang="en-US" sz="900" dirty="0">
              <a:solidFill>
                <a:schemeClr val="bg1">
                  <a:lumMod val="65000"/>
                </a:schemeClr>
              </a:solidFill>
              <a:latin typeface="Meiryo"/>
              <a:ea typeface="Meiryo"/>
              <a:cs typeface="Arial"/>
            </a:endParaRPr>
          </a:p>
          <a:p>
            <a:pPr latinLnBrk="1">
              <a:lnSpc>
                <a:spcPct val="150000"/>
              </a:lnSpc>
              <a:buClr>
                <a:srgbClr val="0AC200"/>
              </a:buClr>
            </a:pPr>
            <a:endParaRPr lang="en" altLang="ja-JP" sz="1323"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6" name="テキスト ボックス 5">
            <a:extLst>
              <a:ext uri="{FF2B5EF4-FFF2-40B4-BE49-F238E27FC236}">
                <a16:creationId xmlns:a16="http://schemas.microsoft.com/office/drawing/2014/main" id="{641F2A1D-8F6B-83F0-E735-3FE911354F1D}"/>
              </a:ext>
            </a:extLst>
          </p:cNvPr>
          <p:cNvSpPr txBox="1"/>
          <p:nvPr/>
        </p:nvSpPr>
        <p:spPr>
          <a:xfrm>
            <a:off x="6033714" y="2800161"/>
            <a:ext cx="5592557" cy="1569328"/>
          </a:xfrm>
          <a:prstGeom prst="rect">
            <a:avLst/>
          </a:prstGeom>
          <a:noFill/>
        </p:spPr>
        <p:txBody>
          <a:bodyPr wrap="square" lIns="0" tIns="43776"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レポートについて</a:t>
            </a:r>
          </a:p>
          <a:p>
            <a:pPr latinLnBrk="1">
              <a:lnSpc>
                <a:spcPct val="150000"/>
              </a:lnSpc>
              <a:buClr>
                <a:srgbClr val="0AC200"/>
              </a:buClr>
            </a:pPr>
            <a:r>
              <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t>DIGEST</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Arial" charset="0"/>
              </a:rPr>
              <a:t> </a:t>
            </a:r>
            <a:r>
              <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t>Spot</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Arial" charset="0"/>
              </a:rPr>
              <a:t>広告掲載レポートは掲載開始日から</a:t>
            </a:r>
            <a:r>
              <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t>10</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Arial" charset="0"/>
              </a:rPr>
              <a:t>営業日以内に送付、</a:t>
            </a:r>
            <a:endPar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Arial" charset="0"/>
              </a:rPr>
              <a:t>ブランドリフトサーベイレポートは、</a:t>
            </a:r>
            <a:r>
              <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t> DIGEST</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Arial" charset="0"/>
              </a:rPr>
              <a:t> </a:t>
            </a:r>
            <a:r>
              <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t>Spot</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Arial" charset="0"/>
              </a:rPr>
              <a:t>掲載開始日の翌営業日から数えて、</a:t>
            </a:r>
            <a:r>
              <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t>25</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Arial" charset="0"/>
              </a:rPr>
              <a:t>営業日目に納品させていただきます。</a:t>
            </a:r>
          </a:p>
        </p:txBody>
      </p:sp>
      <p:sp>
        <p:nvSpPr>
          <p:cNvPr id="2" name="テキスト ボックス 5">
            <a:extLst>
              <a:ext uri="{FF2B5EF4-FFF2-40B4-BE49-F238E27FC236}">
                <a16:creationId xmlns:a16="http://schemas.microsoft.com/office/drawing/2014/main" id="{95AD804F-D601-88B7-9502-B009F75FB8FD}"/>
              </a:ext>
            </a:extLst>
          </p:cNvPr>
          <p:cNvSpPr txBox="1"/>
          <p:nvPr/>
        </p:nvSpPr>
        <p:spPr>
          <a:xfrm>
            <a:off x="6033849" y="4375848"/>
            <a:ext cx="5592421" cy="3474870"/>
          </a:xfrm>
          <a:prstGeom prst="rect">
            <a:avLst/>
          </a:prstGeom>
          <a:noFill/>
        </p:spPr>
        <p:txBody>
          <a:bodyPr wrap="square" lIns="0" tIns="39698" rIns="0" bIns="0" rtlCol="0" anchor="t">
            <a:noAutofit/>
          </a:bodyPr>
          <a:lstStyle/>
          <a:p>
            <a:pPr latinLnBrk="1">
              <a:lnSpc>
                <a:spcPct val="150000"/>
              </a:lnSpc>
              <a:buClr>
                <a:srgbClr val="0AC200"/>
              </a:buClr>
            </a:pPr>
            <a:r>
              <a:rPr lang="ja-JP" altLang="en-US" sz="1200" b="1" dirty="0">
                <a:solidFill>
                  <a:srgbClr val="002060"/>
                </a:solidFill>
                <a:latin typeface="Meiryo" panose="020B0604030504040204" pitchFamily="34" charset="-128"/>
                <a:ea typeface="Meiryo" panose="020B0604030504040204" pitchFamily="34" charset="-128"/>
                <a:cs typeface="Arial" charset="0"/>
              </a:rPr>
              <a:t>その他</a:t>
            </a:r>
            <a:endParaRPr lang="en-US" altLang="ja-JP" sz="1200" b="1" dirty="0">
              <a:solidFill>
                <a:srgbClr val="002060"/>
              </a:solidFill>
              <a:latin typeface="Meiryo" panose="020B0604030504040204" pitchFamily="34" charset="-128"/>
              <a:ea typeface="Meiryo" panose="020B0604030504040204" pitchFamily="34" charset="-128"/>
              <a:cs typeface="Arial" charset="0"/>
            </a:endParaRPr>
          </a:p>
          <a:p>
            <a:pPr marL="189058" indent="-189058">
              <a:lnSpc>
                <a:spcPct val="150000"/>
              </a:lnSpc>
              <a:buClr>
                <a:srgbClr val="002060"/>
              </a:buClr>
              <a:buFont typeface="Arial" panose="020B0604020202020204" pitchFamily="34" charset="0"/>
              <a:buChar char="•"/>
            </a:pPr>
            <a:r>
              <a:rPr lang="ja-JP" altLang="en-US" sz="1200" dirty="0">
                <a:solidFill>
                  <a:schemeClr val="tx1">
                    <a:lumMod val="75000"/>
                    <a:lumOff val="25000"/>
                  </a:schemeClr>
                </a:solidFill>
                <a:latin typeface="Meiryo" panose="020B0604030504040204" pitchFamily="34" charset="-128"/>
                <a:ea typeface="Meiryo" panose="020B0604030504040204" pitchFamily="34" charset="-128"/>
                <a:cs typeface="Arial" charset="0"/>
              </a:rPr>
              <a:t>ページデザインおよびメニュー概要を予告なく変更する場合がございますので、詳しくは担当営業にお問い合わせください。</a:t>
            </a:r>
            <a:endPar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marL="189058" indent="-189058">
              <a:lnSpc>
                <a:spcPct val="150000"/>
              </a:lnSpc>
              <a:buClr>
                <a:srgbClr val="002060"/>
              </a:buClr>
              <a:buFont typeface="Arial" panose="020B0604020202020204" pitchFamily="34" charset="0"/>
              <a:buChar char="•"/>
            </a:pPr>
            <a:r>
              <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t>LINE </a:t>
            </a:r>
            <a:r>
              <a:rPr lang="ja-JP" altLang="en-US" sz="1200" dirty="0">
                <a:solidFill>
                  <a:schemeClr val="tx1">
                    <a:lumMod val="75000"/>
                    <a:lumOff val="25000"/>
                  </a:schemeClr>
                </a:solidFill>
                <a:latin typeface="Meiryo" panose="020B0604030504040204" pitchFamily="34" charset="-128"/>
                <a:ea typeface="Meiryo" panose="020B0604030504040204" pitchFamily="34" charset="-128"/>
                <a:cs typeface="Arial" charset="0"/>
              </a:rPr>
              <a:t>法人向けサービス基本約款と本媒体資料の内容に齟齬がある場合は、本媒体資料の内容が優先して適用されるものとします。</a:t>
            </a:r>
            <a:endPar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marL="189058" indent="-189058">
              <a:lnSpc>
                <a:spcPct val="150000"/>
              </a:lnSpc>
              <a:buClr>
                <a:srgbClr val="002060"/>
              </a:buClr>
              <a:buFont typeface="Arial" panose="020B0604020202020204" pitchFamily="34" charset="0"/>
              <a:buChar char="•"/>
            </a:pPr>
            <a:r>
              <a:rPr kumimoji="0" lang="ja-JP" altLang="en-US" sz="1200" kern="0" dirty="0">
                <a:solidFill>
                  <a:srgbClr val="0D0D0D"/>
                </a:solidFill>
                <a:latin typeface="メイリオ" panose="020B0604030504040204" pitchFamily="50" charset="-128"/>
                <a:ea typeface="メイリオ" panose="020B0604030504040204" pitchFamily="50" charset="-128"/>
              </a:rPr>
              <a:t>資料やツールに明示されている場合を除き、表示金額は消費税を含んでおりません。</a:t>
            </a:r>
            <a:endParaRPr kumimoji="0" lang="en-US" altLang="ja-JP" sz="1200" kern="0" dirty="0">
              <a:solidFill>
                <a:srgbClr val="0D0D0D"/>
              </a:solidFill>
              <a:latin typeface="メイリオ" panose="020B0604030504040204" pitchFamily="50" charset="-128"/>
              <a:ea typeface="メイリオ" panose="020B0604030504040204" pitchFamily="50" charset="-128"/>
            </a:endParaRPr>
          </a:p>
          <a:p>
            <a:pPr>
              <a:lnSpc>
                <a:spcPct val="150000"/>
              </a:lnSpc>
              <a:buClr>
                <a:srgbClr val="002060"/>
              </a:buClr>
            </a:pPr>
            <a:endPar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marL="171450" indent="-171450">
              <a:lnSpc>
                <a:spcPct val="150000"/>
              </a:lnSpc>
              <a:buClr>
                <a:srgbClr val="002060"/>
              </a:buClr>
              <a:buFont typeface="Arial" panose="020B0604020202020204" pitchFamily="34" charset="0"/>
              <a:buChar char="•"/>
            </a:pPr>
            <a:endParaRPr lang="ja-JP" altLang="en-US" sz="12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en"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Tree>
    <p:extLst>
      <p:ext uri="{BB962C8B-B14F-4D97-AF65-F5344CB8AC3E}">
        <p14:creationId xmlns:p14="http://schemas.microsoft.com/office/powerpoint/2010/main" val="32317488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3F9C5-7B0E-81B7-84F4-C6D2FE524ED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858D60E-5105-E270-A04A-D9151B58AE4E}"/>
              </a:ext>
            </a:extLst>
          </p:cNvPr>
          <p:cNvSpPr>
            <a:spLocks noGrp="1"/>
          </p:cNvSpPr>
          <p:nvPr>
            <p:ph type="body" sz="quarter" idx="12"/>
          </p:nvPr>
        </p:nvSpPr>
        <p:spPr/>
        <p:txBody>
          <a:bodyPr/>
          <a:lstStyle/>
          <a:p>
            <a:pPr marL="0" indent="0">
              <a:buNone/>
            </a:pPr>
            <a:r>
              <a:rPr kumimoji="1" lang="ja-JP" altLang="en-US"/>
              <a:t>その他</a:t>
            </a:r>
            <a:br>
              <a:rPr kumimoji="1" lang="en-US" altLang="ja-JP"/>
            </a:br>
            <a:r>
              <a:rPr lang="ja-JP" altLang="en-US"/>
              <a:t>注意事項</a:t>
            </a:r>
            <a:endParaRPr kumimoji="1" lang="ja-JP" altLang="en-US"/>
          </a:p>
        </p:txBody>
      </p:sp>
      <p:pic>
        <p:nvPicPr>
          <p:cNvPr id="6" name="図プレースホルダー 8" descr="アイコン&#10;&#10;自動的に生成された説明">
            <a:extLst>
              <a:ext uri="{FF2B5EF4-FFF2-40B4-BE49-F238E27FC236}">
                <a16:creationId xmlns:a16="http://schemas.microsoft.com/office/drawing/2014/main" id="{B463605F-39A3-1DAD-0A9E-ABB3662CB6CA}"/>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D8C69716-3487-E713-2897-01EA8F6087F0}"/>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a:ln>
                  <a:noFill/>
                </a:ln>
                <a:solidFill>
                  <a:srgbClr val="000048"/>
                </a:solidFill>
                <a:effectLst/>
                <a:uLnTx/>
                <a:uFillTx/>
                <a:latin typeface="+mn-ea"/>
                <a:ea typeface="+mn-ea"/>
                <a:cs typeface="+mn-cs"/>
              </a:rPr>
              <a:t>免責事項</a:t>
            </a:r>
          </a:p>
        </p:txBody>
      </p:sp>
      <p:sp>
        <p:nvSpPr>
          <p:cNvPr id="2" name="テキスト ボックス 5">
            <a:extLst>
              <a:ext uri="{FF2B5EF4-FFF2-40B4-BE49-F238E27FC236}">
                <a16:creationId xmlns:a16="http://schemas.microsoft.com/office/drawing/2014/main" id="{E3C22940-F20A-D650-4BFA-85F7F20A36E1}"/>
              </a:ext>
            </a:extLst>
          </p:cNvPr>
          <p:cNvSpPr txBox="1"/>
          <p:nvPr/>
        </p:nvSpPr>
        <p:spPr>
          <a:xfrm>
            <a:off x="509286" y="1139038"/>
            <a:ext cx="5029200" cy="798182"/>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著作権について</a:t>
            </a:r>
          </a:p>
          <a:p>
            <a:pPr latinLnBrk="1">
              <a:lnSpc>
                <a:spcPct val="150000"/>
              </a:lnSpc>
              <a:buClr>
                <a:srgbClr val="0AC200"/>
              </a:buClr>
            </a:pP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に掲載された記事の著作権は</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ヤフー株式会社に帰属するものとします。広告主様は、法律で認められた範囲を超えた転載、引用等してはならないものとします。</a:t>
            </a:r>
          </a:p>
        </p:txBody>
      </p:sp>
      <p:sp>
        <p:nvSpPr>
          <p:cNvPr id="4" name="テキスト ボックス 5">
            <a:extLst>
              <a:ext uri="{FF2B5EF4-FFF2-40B4-BE49-F238E27FC236}">
                <a16:creationId xmlns:a16="http://schemas.microsoft.com/office/drawing/2014/main" id="{F19FE7C6-00C5-5F3C-2B27-5397408BE647}"/>
              </a:ext>
            </a:extLst>
          </p:cNvPr>
          <p:cNvSpPr txBox="1"/>
          <p:nvPr/>
        </p:nvSpPr>
        <p:spPr>
          <a:xfrm>
            <a:off x="509286" y="2330748"/>
            <a:ext cx="5029200" cy="1524000"/>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掲載画像および動画の権利処理について</a:t>
            </a:r>
          </a:p>
          <a:p>
            <a:pPr latinLnBrk="1">
              <a:lnSpc>
                <a:spcPct val="150000"/>
              </a:lnSpc>
              <a:buClr>
                <a:srgbClr val="0AC200"/>
              </a:buClr>
            </a:pP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に掲載する画像および動画に関する権利処理は、広告主様にて対応していただきます。広告主様は当社に対して、</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において当該画像および動画を利用するために必要な権利を無期限かつ無償にて付与するものとします。</a:t>
            </a:r>
          </a:p>
        </p:txBody>
      </p:sp>
      <p:sp>
        <p:nvSpPr>
          <p:cNvPr id="5" name="テキスト ボックス 5">
            <a:extLst>
              <a:ext uri="{FF2B5EF4-FFF2-40B4-BE49-F238E27FC236}">
                <a16:creationId xmlns:a16="http://schemas.microsoft.com/office/drawing/2014/main" id="{C3B30BC5-3965-A583-69D8-E0D338D499BD}"/>
              </a:ext>
            </a:extLst>
          </p:cNvPr>
          <p:cNvSpPr txBox="1"/>
          <p:nvPr/>
        </p:nvSpPr>
        <p:spPr>
          <a:xfrm>
            <a:off x="519822" y="3778546"/>
            <a:ext cx="5029200" cy="1156831"/>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掲載時期について</a:t>
            </a:r>
          </a:p>
          <a:p>
            <a:pPr latinLnBrk="1">
              <a:lnSpc>
                <a:spcPct val="150000"/>
              </a:lnSpc>
              <a:buClr>
                <a:srgbClr val="0AC200"/>
              </a:buClr>
            </a:pP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掲載の画像および記事については、掲載保証期間（掲載開始日を含めた</a:t>
            </a:r>
            <a:r>
              <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7</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日間）経過後も継続して</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に掲載することができるものとします。掲載期間の終了時期については当社の裁量にて決定いたします。</a:t>
            </a:r>
          </a:p>
          <a:p>
            <a:pPr latinLnBrk="1">
              <a:lnSpc>
                <a:spcPct val="15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8" name="テキスト ボックス 7">
            <a:extLst>
              <a:ext uri="{FF2B5EF4-FFF2-40B4-BE49-F238E27FC236}">
                <a16:creationId xmlns:a16="http://schemas.microsoft.com/office/drawing/2014/main" id="{CFACF595-7BD4-6C55-EF6D-5808E9F830F9}"/>
              </a:ext>
            </a:extLst>
          </p:cNvPr>
          <p:cNvSpPr txBox="1"/>
          <p:nvPr/>
        </p:nvSpPr>
        <p:spPr>
          <a:xfrm>
            <a:off x="6156255" y="1139037"/>
            <a:ext cx="5466043" cy="2599565"/>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掲載画像および動画の審査について</a:t>
            </a:r>
          </a:p>
          <a:p>
            <a:pPr latinLnBrk="1">
              <a:lnSpc>
                <a:spcPct val="150000"/>
              </a:lnSpc>
              <a:buClr>
                <a:srgbClr val="0AC200"/>
              </a:buClr>
            </a:pP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掲載の画像および動画については当社所定の審査がありますが、適法性をなんら担保するものではありません。画像および動画に関して第三者よりクレーム、不掲載の請求等を当社が受けた場合、当社の裁量にて当該画像又は記事そのものの掲載を中止することが出来るものとします。また、</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に掲載した画像および動画に関連して当社が損害を被った場合は、広告主様は当該損害（逸失利益、特別損害、合理的な範囲での弁護士費用などを含みますがこれらに限られません）を当社に対して速やかに賠償するものとします。</a:t>
            </a:r>
          </a:p>
        </p:txBody>
      </p:sp>
      <p:sp>
        <p:nvSpPr>
          <p:cNvPr id="9" name="テキスト ボックス 5">
            <a:extLst>
              <a:ext uri="{FF2B5EF4-FFF2-40B4-BE49-F238E27FC236}">
                <a16:creationId xmlns:a16="http://schemas.microsoft.com/office/drawing/2014/main" id="{F0D7AABE-E324-EE21-94EA-87CC0ED0158C}"/>
              </a:ext>
            </a:extLst>
          </p:cNvPr>
          <p:cNvSpPr txBox="1"/>
          <p:nvPr/>
        </p:nvSpPr>
        <p:spPr>
          <a:xfrm>
            <a:off x="6156256" y="3327495"/>
            <a:ext cx="5466041" cy="2602258"/>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当社の不具合時における 掲載対応について</a:t>
            </a: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当社のシステムの不具合等により、配信予定日に記事を配信もしくは動画を掲載できなかった場合については、可能となり次第、配信もしくは掲載させていただきます。この際、記事に掲載されている事実情報に変更が必要な場合は、当社の裁量にて文言の変更を行います。なお、配信日の遅滞、配信の不具合が生じたとしても、当該遅滞または不具合が当社の故意によるものではない限り、当社は一切損害賠償、その他広告主様に生じた不利益について責任を負わないものとします。一部の方のみ記事の配信が出来なかった場合、その後の対応については広告主様と協議のうえ決定させていただきます。</a:t>
            </a:r>
          </a:p>
        </p:txBody>
      </p:sp>
      <p:sp>
        <p:nvSpPr>
          <p:cNvPr id="10" name="テキスト ボックス 5">
            <a:extLst>
              <a:ext uri="{FF2B5EF4-FFF2-40B4-BE49-F238E27FC236}">
                <a16:creationId xmlns:a16="http://schemas.microsoft.com/office/drawing/2014/main" id="{A0B9266C-D28D-D3F6-223F-D205F26DD044}"/>
              </a:ext>
            </a:extLst>
          </p:cNvPr>
          <p:cNvSpPr txBox="1"/>
          <p:nvPr/>
        </p:nvSpPr>
        <p:spPr>
          <a:xfrm>
            <a:off x="519822" y="5021625"/>
            <a:ext cx="5124462" cy="1156831"/>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基本約款と本媒体資料の扱いについて</a:t>
            </a:r>
          </a:p>
          <a:p>
            <a:pPr latinLnBrk="1">
              <a:lnSpc>
                <a:spcPct val="150000"/>
              </a:lnSpc>
              <a:buClr>
                <a:srgbClr val="0AC200"/>
              </a:buClr>
            </a:pP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ヤフー</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 </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法人向けサービス基本約款と本媒体資料の内容に齟齬がある場合は、本媒体資料の内容が優先して適用されるものとします。</a:t>
            </a:r>
          </a:p>
        </p:txBody>
      </p:sp>
      <p:sp>
        <p:nvSpPr>
          <p:cNvPr id="11" name="テキスト ボックス 5">
            <a:extLst>
              <a:ext uri="{FF2B5EF4-FFF2-40B4-BE49-F238E27FC236}">
                <a16:creationId xmlns:a16="http://schemas.microsoft.com/office/drawing/2014/main" id="{02BCABBF-8FF5-06E7-3C0A-ACB829CAE86B}"/>
              </a:ext>
            </a:extLst>
          </p:cNvPr>
          <p:cNvSpPr txBox="1"/>
          <p:nvPr/>
        </p:nvSpPr>
        <p:spPr>
          <a:xfrm>
            <a:off x="6156255" y="5525448"/>
            <a:ext cx="5367016" cy="578416"/>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災害時や大規模な事件・事故発生時の掲載について</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effectLst/>
                <a:latin typeface="Meiryo" panose="020B0604030504040204" pitchFamily="34" charset="-128"/>
                <a:ea typeface="Meiryo" panose="020B0604030504040204" pitchFamily="34" charset="-128"/>
              </a:rPr>
              <a:t>災害時や大規模な事件・事故発生時など、国民・ユーザーに対して発信すべき情報があると当社が判断した場合、</a:t>
            </a:r>
            <a:r>
              <a:rPr lang="en" altLang="ja-JP" sz="1100">
                <a:solidFill>
                  <a:schemeClr val="tx1">
                    <a:lumMod val="75000"/>
                    <a:lumOff val="25000"/>
                  </a:schemeClr>
                </a:solidFill>
                <a:effectLst/>
                <a:latin typeface="Meiryo" panose="020B0604030504040204" pitchFamily="34" charset="-128"/>
                <a:ea typeface="Meiryo" panose="020B0604030504040204" pitchFamily="34" charset="-128"/>
              </a:rPr>
              <a:t>DIGEST Spot</a:t>
            </a:r>
            <a:r>
              <a:rPr lang="ja-JP" altLang="en-US" sz="1100">
                <a:solidFill>
                  <a:schemeClr val="tx1">
                    <a:lumMod val="75000"/>
                    <a:lumOff val="25000"/>
                  </a:schemeClr>
                </a:solidFill>
                <a:effectLst/>
                <a:latin typeface="Meiryo" panose="020B0604030504040204" pitchFamily="34" charset="-128"/>
                <a:ea typeface="Meiryo" panose="020B0604030504040204" pitchFamily="34" charset="-128"/>
              </a:rPr>
              <a:t>の配信を見送る可能性がございます。</a:t>
            </a:r>
          </a:p>
          <a:p>
            <a:pPr latinLnBrk="1">
              <a:lnSpc>
                <a:spcPct val="150000"/>
              </a:lnSpc>
              <a:buClr>
                <a:srgbClr val="0AC200"/>
              </a:buClr>
            </a:pPr>
            <a:endParaRPr lang="ja-JP" altLang="en-US" sz="1200" b="1">
              <a:solidFill>
                <a:srgbClr val="03C755"/>
              </a:solidFill>
              <a:latin typeface="Meiryo" panose="020B0604030504040204" pitchFamily="34" charset="-128"/>
              <a:ea typeface="Meiryo" panose="020B0604030504040204" pitchFamily="34" charset="-128"/>
              <a:cs typeface="Arial" charset="0"/>
            </a:endParaRPr>
          </a:p>
        </p:txBody>
      </p:sp>
    </p:spTree>
    <p:extLst>
      <p:ext uri="{BB962C8B-B14F-4D97-AF65-F5344CB8AC3E}">
        <p14:creationId xmlns:p14="http://schemas.microsoft.com/office/powerpoint/2010/main" val="318645002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DF8D3D-D28F-BDB0-E50D-DDC75E1A33FC}"/>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21CCA94-3609-EA0D-CE75-EE970D5F999F}"/>
              </a:ext>
            </a:extLst>
          </p:cNvPr>
          <p:cNvSpPr>
            <a:spLocks noGrp="1"/>
          </p:cNvSpPr>
          <p:nvPr>
            <p:ph type="body" sz="quarter" idx="12"/>
          </p:nvPr>
        </p:nvSpPr>
        <p:spPr>
          <a:xfrm>
            <a:off x="587922" y="67514"/>
            <a:ext cx="968503" cy="410840"/>
          </a:xfrm>
        </p:spPr>
        <p:txBody>
          <a:bodyPr/>
          <a:lstStyle/>
          <a:p>
            <a:pPr marL="0" indent="0">
              <a:buNone/>
            </a:pPr>
            <a:r>
              <a:rPr lang="ja-JP" altLang="en-US" dirty="0"/>
              <a:t>トライアル販売の</a:t>
            </a:r>
            <a:br>
              <a:rPr lang="en-US" altLang="ja-JP" dirty="0"/>
            </a:br>
            <a:r>
              <a:rPr lang="ja-JP" altLang="en-US" dirty="0"/>
              <a:t>ご案内</a:t>
            </a:r>
          </a:p>
        </p:txBody>
      </p:sp>
      <p:pic>
        <p:nvPicPr>
          <p:cNvPr id="6" name="図プレースホルダー 8" descr="アイコン&#10;&#10;自動的に生成された説明">
            <a:extLst>
              <a:ext uri="{FF2B5EF4-FFF2-40B4-BE49-F238E27FC236}">
                <a16:creationId xmlns:a16="http://schemas.microsoft.com/office/drawing/2014/main" id="{D557ED50-43BB-3D47-D93B-D165115521A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878E1FB3-16C6-8E28-2001-AF09DA2A9635}"/>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i="0" dirty="0">
                <a:solidFill>
                  <a:srgbClr val="000048"/>
                </a:solidFill>
                <a:effectLst/>
                <a:latin typeface="+mj-ea"/>
                <a:ea typeface="+mj-ea"/>
              </a:rPr>
              <a:t>トライアル販売期間の</a:t>
            </a:r>
            <a:r>
              <a:rPr lang="ja-JP" altLang="en-US" sz="2000" dirty="0">
                <a:solidFill>
                  <a:srgbClr val="000048"/>
                </a:solidFill>
                <a:latin typeface="+mj-ea"/>
                <a:ea typeface="+mj-ea"/>
              </a:rPr>
              <a:t>提供</a:t>
            </a:r>
            <a:r>
              <a:rPr lang="ja-JP" altLang="en-US" sz="2000" i="0" dirty="0">
                <a:solidFill>
                  <a:srgbClr val="000048"/>
                </a:solidFill>
                <a:effectLst/>
                <a:latin typeface="+mj-ea"/>
                <a:ea typeface="+mj-ea"/>
              </a:rPr>
              <a:t>価格について</a:t>
            </a:r>
          </a:p>
        </p:txBody>
      </p:sp>
      <p:sp>
        <p:nvSpPr>
          <p:cNvPr id="2" name="テキスト プレースホルダー 2">
            <a:extLst>
              <a:ext uri="{FF2B5EF4-FFF2-40B4-BE49-F238E27FC236}">
                <a16:creationId xmlns:a16="http://schemas.microsoft.com/office/drawing/2014/main" id="{0B31F1FA-4994-DBF0-F288-91D2588760B9}"/>
              </a:ext>
            </a:extLst>
          </p:cNvPr>
          <p:cNvSpPr>
            <a:spLocks noGrp="1"/>
          </p:cNvSpPr>
          <p:nvPr>
            <p:ph type="body" sz="quarter" idx="10"/>
          </p:nvPr>
        </p:nvSpPr>
        <p:spPr>
          <a:xfrm>
            <a:off x="587374" y="1098189"/>
            <a:ext cx="11014609" cy="459517"/>
          </a:xfrm>
        </p:spPr>
        <p:txBody>
          <a:bodyPr/>
          <a:lstStyle/>
          <a:p>
            <a:r>
              <a:rPr kumimoji="1" lang="ja-JP" altLang="en-US"/>
              <a:t>トライアル販売期間中、</a:t>
            </a:r>
            <a:r>
              <a:rPr kumimoji="1" lang="ja-JP" altLang="en-US" sz="2000" b="1">
                <a:solidFill>
                  <a:srgbClr val="C00000"/>
                </a:solidFill>
              </a:rPr>
              <a:t>通常金額から</a:t>
            </a:r>
            <a:r>
              <a:rPr kumimoji="1" lang="en-US" altLang="ja-JP" sz="2000" b="1">
                <a:solidFill>
                  <a:srgbClr val="C00000"/>
                </a:solidFill>
              </a:rPr>
              <a:t>20</a:t>
            </a:r>
            <a:r>
              <a:rPr kumimoji="1" lang="ja-JP" altLang="en-US" sz="2000" b="1">
                <a:solidFill>
                  <a:srgbClr val="C00000"/>
                </a:solidFill>
              </a:rPr>
              <a:t>％割引</a:t>
            </a:r>
            <a:r>
              <a:rPr kumimoji="1" lang="ja-JP" altLang="en-US"/>
              <a:t>にて商品をご提供いたします。</a:t>
            </a:r>
            <a:endParaRPr kumimoji="1" lang="en-US" altLang="ja-JP"/>
          </a:p>
        </p:txBody>
      </p:sp>
      <p:grpSp>
        <p:nvGrpSpPr>
          <p:cNvPr id="12" name="グループ化 11">
            <a:extLst>
              <a:ext uri="{FF2B5EF4-FFF2-40B4-BE49-F238E27FC236}">
                <a16:creationId xmlns:a16="http://schemas.microsoft.com/office/drawing/2014/main" id="{59908436-1E3C-03B2-8FF6-0024FA35343B}"/>
              </a:ext>
            </a:extLst>
          </p:cNvPr>
          <p:cNvGrpSpPr/>
          <p:nvPr/>
        </p:nvGrpSpPr>
        <p:grpSpPr>
          <a:xfrm>
            <a:off x="671631" y="2673611"/>
            <a:ext cx="2028986" cy="3848878"/>
            <a:chOff x="587374" y="1944337"/>
            <a:chExt cx="2229996" cy="4422287"/>
          </a:xfrm>
        </p:grpSpPr>
        <p:pic>
          <p:nvPicPr>
            <p:cNvPr id="13" name="図 12" descr="グラフィカル ユーザー インターフェイス, Web サイト&#10;&#10;自動的に生成された説明">
              <a:extLst>
                <a:ext uri="{FF2B5EF4-FFF2-40B4-BE49-F238E27FC236}">
                  <a16:creationId xmlns:a16="http://schemas.microsoft.com/office/drawing/2014/main" id="{4D1B5CBE-3C71-62A4-6C80-1A4C0C7B529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7374" y="1944337"/>
              <a:ext cx="2229996" cy="4422287"/>
            </a:xfrm>
            <a:prstGeom prst="rect">
              <a:avLst/>
            </a:prstGeom>
            <a:ln>
              <a:solidFill>
                <a:schemeClr val="bg1">
                  <a:lumMod val="50000"/>
                </a:schemeClr>
              </a:solidFill>
            </a:ln>
          </p:spPr>
        </p:pic>
        <p:sp>
          <p:nvSpPr>
            <p:cNvPr id="14" name="正方形/長方形 13">
              <a:extLst>
                <a:ext uri="{FF2B5EF4-FFF2-40B4-BE49-F238E27FC236}">
                  <a16:creationId xmlns:a16="http://schemas.microsoft.com/office/drawing/2014/main" id="{7915A8F4-2450-1C10-19F4-D554A0A19277}"/>
                </a:ext>
              </a:extLst>
            </p:cNvPr>
            <p:cNvSpPr/>
            <p:nvPr/>
          </p:nvSpPr>
          <p:spPr>
            <a:xfrm>
              <a:off x="587374" y="4145957"/>
              <a:ext cx="815778" cy="792089"/>
            </a:xfrm>
            <a:prstGeom prst="rect">
              <a:avLst/>
            </a:prstGeom>
            <a:solidFill>
              <a:srgbClr val="002060"/>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kumimoji="1" lang="ja-JP" altLang="en-US" sz="1400" b="1"/>
                <a:t>広告枠</a:t>
              </a:r>
            </a:p>
          </p:txBody>
        </p:sp>
      </p:grpSp>
      <p:sp>
        <p:nvSpPr>
          <p:cNvPr id="15" name="object 13">
            <a:extLst>
              <a:ext uri="{FF2B5EF4-FFF2-40B4-BE49-F238E27FC236}">
                <a16:creationId xmlns:a16="http://schemas.microsoft.com/office/drawing/2014/main" id="{14A523F6-7A9F-95CC-60DF-4887ED74F569}"/>
              </a:ext>
            </a:extLst>
          </p:cNvPr>
          <p:cNvSpPr txBox="1"/>
          <p:nvPr/>
        </p:nvSpPr>
        <p:spPr>
          <a:xfrm>
            <a:off x="2694555" y="3880974"/>
            <a:ext cx="1797310" cy="303929"/>
          </a:xfrm>
          <a:prstGeom prst="rect">
            <a:avLst/>
          </a:prstGeom>
        </p:spPr>
        <p:txBody>
          <a:bodyPr vert="horz" wrap="square" lIns="0" tIns="11430" rIns="0" bIns="0" rtlCol="0">
            <a:spAutoFit/>
          </a:bodyPr>
          <a:lstStyle/>
          <a:p>
            <a:pPr marL="131445" marR="5080" indent="-119380">
              <a:lnSpc>
                <a:spcPct val="134000"/>
              </a:lnSpc>
              <a:spcBef>
                <a:spcPts val="90"/>
              </a:spcBef>
            </a:pPr>
            <a:r>
              <a:rPr sz="700" spc="25">
                <a:solidFill>
                  <a:srgbClr val="999999"/>
                </a:solidFill>
                <a:latin typeface="Meiryo" panose="020B0604030504040204" pitchFamily="34" charset="-128"/>
                <a:ea typeface="Meiryo" panose="020B0604030504040204" pitchFamily="34" charset="-128"/>
                <a:cs typeface="Arial Unicode MS"/>
              </a:rPr>
              <a:t>※</a:t>
            </a:r>
            <a:r>
              <a:rPr lang="en-US" altLang="ja-JP" sz="700" spc="25">
                <a:solidFill>
                  <a:srgbClr val="999999"/>
                </a:solidFill>
                <a:latin typeface="Meiryo" panose="020B0604030504040204" pitchFamily="34" charset="-128"/>
                <a:ea typeface="Meiryo" panose="020B0604030504040204" pitchFamily="34" charset="-128"/>
                <a:cs typeface="Arial Unicode MS"/>
              </a:rPr>
              <a:t> </a:t>
            </a:r>
            <a:r>
              <a:rPr sz="700" spc="55">
                <a:solidFill>
                  <a:srgbClr val="999999"/>
                </a:solidFill>
                <a:latin typeface="Meiryo" panose="020B0604030504040204" pitchFamily="34" charset="-128"/>
                <a:ea typeface="Meiryo" panose="020B0604030504040204" pitchFamily="34" charset="-128"/>
                <a:cs typeface="Arial Unicode MS"/>
              </a:rPr>
              <a:t>昼</a:t>
            </a:r>
            <a:r>
              <a:rPr sz="700" spc="25">
                <a:solidFill>
                  <a:srgbClr val="999999"/>
                </a:solidFill>
                <a:latin typeface="Meiryo" panose="020B0604030504040204" pitchFamily="34" charset="-128"/>
                <a:ea typeface="Meiryo" panose="020B0604030504040204" pitchFamily="34" charset="-128"/>
                <a:cs typeface="Arial Unicode MS"/>
              </a:rPr>
              <a:t>刊</a:t>
            </a:r>
            <a:r>
              <a:rPr lang="ja-JP" altLang="en-US" sz="700" spc="-45">
                <a:solidFill>
                  <a:srgbClr val="999999"/>
                </a:solidFill>
                <a:latin typeface="Meiryo" panose="020B0604030504040204" pitchFamily="34" charset="-128"/>
                <a:ea typeface="Meiryo" panose="020B0604030504040204" pitchFamily="34" charset="-128"/>
                <a:cs typeface="Arial Unicode MS"/>
              </a:rPr>
              <a:t>、</a:t>
            </a:r>
            <a:r>
              <a:rPr sz="700" spc="10">
                <a:solidFill>
                  <a:srgbClr val="999999"/>
                </a:solidFill>
                <a:latin typeface="Meiryo" panose="020B0604030504040204" pitchFamily="34" charset="-128"/>
                <a:ea typeface="Meiryo" panose="020B0604030504040204" pitchFamily="34" charset="-128"/>
                <a:cs typeface="Arial Unicode MS"/>
              </a:rPr>
              <a:t>夕</a:t>
            </a:r>
            <a:r>
              <a:rPr sz="700" spc="30">
                <a:solidFill>
                  <a:srgbClr val="999999"/>
                </a:solidFill>
                <a:latin typeface="Meiryo" panose="020B0604030504040204" pitchFamily="34" charset="-128"/>
                <a:ea typeface="Meiryo" panose="020B0604030504040204" pitchFamily="34" charset="-128"/>
                <a:cs typeface="Arial Unicode MS"/>
              </a:rPr>
              <a:t>刊</a:t>
            </a:r>
            <a:r>
              <a:rPr lang="ja-JP" altLang="en-US" sz="700" spc="30">
                <a:solidFill>
                  <a:srgbClr val="999999"/>
                </a:solidFill>
                <a:latin typeface="Meiryo" panose="020B0604030504040204" pitchFamily="34" charset="-128"/>
                <a:ea typeface="Meiryo" panose="020B0604030504040204" pitchFamily="34" charset="-128"/>
                <a:cs typeface="Arial Unicode MS"/>
              </a:rPr>
              <a:t>、夜刊</a:t>
            </a:r>
            <a:r>
              <a:rPr sz="700" spc="30">
                <a:solidFill>
                  <a:srgbClr val="999999"/>
                </a:solidFill>
                <a:latin typeface="Meiryo" panose="020B0604030504040204" pitchFamily="34" charset="-128"/>
                <a:ea typeface="Meiryo" panose="020B0604030504040204" pitchFamily="34" charset="-128"/>
                <a:cs typeface="Arial Unicode MS"/>
              </a:rPr>
              <a:t>の</a:t>
            </a:r>
            <a:r>
              <a:rPr sz="700" spc="55">
                <a:solidFill>
                  <a:srgbClr val="999999"/>
                </a:solidFill>
                <a:latin typeface="Meiryo" panose="020B0604030504040204" pitchFamily="34" charset="-128"/>
                <a:ea typeface="Meiryo" panose="020B0604030504040204" pitchFamily="34" charset="-128"/>
                <a:cs typeface="Arial Unicode MS"/>
              </a:rPr>
              <a:t>指</a:t>
            </a:r>
            <a:r>
              <a:rPr sz="700" spc="40">
                <a:solidFill>
                  <a:srgbClr val="999999"/>
                </a:solidFill>
                <a:latin typeface="Meiryo" panose="020B0604030504040204" pitchFamily="34" charset="-128"/>
                <a:ea typeface="Meiryo" panose="020B0604030504040204" pitchFamily="34" charset="-128"/>
                <a:cs typeface="Arial Unicode MS"/>
              </a:rPr>
              <a:t>定</a:t>
            </a:r>
            <a:r>
              <a:rPr sz="700" spc="50">
                <a:solidFill>
                  <a:srgbClr val="999999"/>
                </a:solidFill>
                <a:latin typeface="Meiryo" panose="020B0604030504040204" pitchFamily="34" charset="-128"/>
                <a:ea typeface="Meiryo" panose="020B0604030504040204" pitchFamily="34" charset="-128"/>
                <a:cs typeface="Arial Unicode MS"/>
              </a:rPr>
              <a:t>が</a:t>
            </a:r>
            <a:r>
              <a:rPr sz="700" spc="55">
                <a:solidFill>
                  <a:srgbClr val="999999"/>
                </a:solidFill>
                <a:latin typeface="Meiryo" panose="020B0604030504040204" pitchFamily="34" charset="-128"/>
                <a:ea typeface="Meiryo" panose="020B0604030504040204" pitchFamily="34" charset="-128"/>
                <a:cs typeface="Arial Unicode MS"/>
              </a:rPr>
              <a:t>可能 </a:t>
            </a:r>
            <a:endParaRPr lang="en-US" sz="700" spc="55">
              <a:solidFill>
                <a:srgbClr val="999999"/>
              </a:solidFill>
              <a:latin typeface="Meiryo" panose="020B0604030504040204" pitchFamily="34" charset="-128"/>
              <a:ea typeface="Meiryo" panose="020B0604030504040204" pitchFamily="34" charset="-128"/>
              <a:cs typeface="Arial Unicode MS"/>
            </a:endParaRPr>
          </a:p>
          <a:p>
            <a:pPr marL="131445" marR="5080" indent="-119380">
              <a:lnSpc>
                <a:spcPct val="134000"/>
              </a:lnSpc>
              <a:spcBef>
                <a:spcPts val="90"/>
              </a:spcBef>
            </a:pPr>
            <a:r>
              <a:rPr sz="700" spc="114">
                <a:solidFill>
                  <a:srgbClr val="999999"/>
                </a:solidFill>
                <a:latin typeface="Meiryo" panose="020B0604030504040204" pitchFamily="34" charset="-128"/>
                <a:ea typeface="Meiryo" panose="020B0604030504040204" pitchFamily="34" charset="-128"/>
                <a:cs typeface="Arial Unicode MS"/>
              </a:rPr>
              <a:t>昼刊</a:t>
            </a:r>
            <a:r>
              <a:rPr sz="700" spc="75">
                <a:solidFill>
                  <a:srgbClr val="999999"/>
                </a:solidFill>
                <a:latin typeface="Meiryo" panose="020B0604030504040204" pitchFamily="34" charset="-128"/>
                <a:ea typeface="Meiryo" panose="020B0604030504040204" pitchFamily="34" charset="-128"/>
                <a:cs typeface="Arial Unicode MS"/>
              </a:rPr>
              <a:t>12</a:t>
            </a:r>
            <a:r>
              <a:rPr sz="700" spc="114">
                <a:solidFill>
                  <a:srgbClr val="999999"/>
                </a:solidFill>
                <a:latin typeface="Meiryo" panose="020B0604030504040204" pitchFamily="34" charset="-128"/>
                <a:ea typeface="Meiryo" panose="020B0604030504040204" pitchFamily="34" charset="-128"/>
                <a:cs typeface="Arial Unicode MS"/>
              </a:rPr>
              <a:t>時頃</a:t>
            </a:r>
            <a:r>
              <a:rPr sz="700" spc="25">
                <a:solidFill>
                  <a:srgbClr val="999999"/>
                </a:solidFill>
                <a:latin typeface="Meiryo" panose="020B0604030504040204" pitchFamily="34" charset="-128"/>
                <a:ea typeface="Meiryo" panose="020B0604030504040204" pitchFamily="34" charset="-128"/>
                <a:cs typeface="Arial Unicode MS"/>
              </a:rPr>
              <a:t>/</a:t>
            </a:r>
            <a:r>
              <a:rPr sz="700" spc="10">
                <a:solidFill>
                  <a:srgbClr val="999999"/>
                </a:solidFill>
                <a:latin typeface="Meiryo" panose="020B0604030504040204" pitchFamily="34" charset="-128"/>
                <a:ea typeface="Meiryo" panose="020B0604030504040204" pitchFamily="34" charset="-128"/>
                <a:cs typeface="Arial Unicode MS"/>
              </a:rPr>
              <a:t>夕</a:t>
            </a:r>
            <a:r>
              <a:rPr sz="700" spc="100">
                <a:solidFill>
                  <a:srgbClr val="999999"/>
                </a:solidFill>
                <a:latin typeface="Meiryo" panose="020B0604030504040204" pitchFamily="34" charset="-128"/>
                <a:ea typeface="Meiryo" panose="020B0604030504040204" pitchFamily="34" charset="-128"/>
                <a:cs typeface="Arial Unicode MS"/>
              </a:rPr>
              <a:t>刊</a:t>
            </a:r>
            <a:r>
              <a:rPr lang="en-US" sz="700" spc="65">
                <a:solidFill>
                  <a:srgbClr val="999999"/>
                </a:solidFill>
                <a:latin typeface="Meiryo" panose="020B0604030504040204" pitchFamily="34" charset="-128"/>
                <a:ea typeface="Meiryo" panose="020B0604030504040204" pitchFamily="34" charset="-128"/>
                <a:cs typeface="Arial Unicode MS"/>
              </a:rPr>
              <a:t>18</a:t>
            </a:r>
            <a:r>
              <a:rPr sz="700" spc="100">
                <a:solidFill>
                  <a:srgbClr val="999999"/>
                </a:solidFill>
                <a:latin typeface="Meiryo" panose="020B0604030504040204" pitchFamily="34" charset="-128"/>
                <a:ea typeface="Meiryo" panose="020B0604030504040204" pitchFamily="34" charset="-128"/>
                <a:cs typeface="Arial Unicode MS"/>
              </a:rPr>
              <a:t>時頃</a:t>
            </a:r>
            <a:r>
              <a:rPr lang="en-US" altLang="ja-JP" sz="700" spc="25">
                <a:solidFill>
                  <a:srgbClr val="999999"/>
                </a:solidFill>
                <a:latin typeface="Meiryo" panose="020B0604030504040204" pitchFamily="34" charset="-128"/>
                <a:ea typeface="Meiryo" panose="020B0604030504040204" pitchFamily="34" charset="-128"/>
                <a:cs typeface="Arial Unicode MS"/>
              </a:rPr>
              <a:t>/</a:t>
            </a:r>
            <a:r>
              <a:rPr lang="ja-JP" altLang="en-US" sz="700" spc="10">
                <a:solidFill>
                  <a:srgbClr val="999999"/>
                </a:solidFill>
                <a:latin typeface="Meiryo" panose="020B0604030504040204" pitchFamily="34" charset="-128"/>
                <a:ea typeface="Meiryo" panose="020B0604030504040204" pitchFamily="34" charset="-128"/>
                <a:cs typeface="Arial Unicode MS"/>
              </a:rPr>
              <a:t>夜</a:t>
            </a:r>
            <a:r>
              <a:rPr lang="ja-JP" altLang="en-US" sz="700" spc="100">
                <a:solidFill>
                  <a:srgbClr val="999999"/>
                </a:solidFill>
                <a:latin typeface="Meiryo" panose="020B0604030504040204" pitchFamily="34" charset="-128"/>
                <a:ea typeface="Meiryo" panose="020B0604030504040204" pitchFamily="34" charset="-128"/>
                <a:cs typeface="Arial Unicode MS"/>
              </a:rPr>
              <a:t>刊</a:t>
            </a:r>
            <a:r>
              <a:rPr lang="en-US" altLang="ja-JP" sz="700" spc="65">
                <a:solidFill>
                  <a:srgbClr val="999999"/>
                </a:solidFill>
                <a:latin typeface="Meiryo" panose="020B0604030504040204" pitchFamily="34" charset="-128"/>
                <a:ea typeface="Meiryo" panose="020B0604030504040204" pitchFamily="34" charset="-128"/>
                <a:cs typeface="Arial Unicode MS"/>
              </a:rPr>
              <a:t>22</a:t>
            </a:r>
            <a:r>
              <a:rPr lang="ja-JP" altLang="en-US" sz="700" spc="100">
                <a:solidFill>
                  <a:srgbClr val="999999"/>
                </a:solidFill>
                <a:latin typeface="Meiryo" panose="020B0604030504040204" pitchFamily="34" charset="-128"/>
                <a:ea typeface="Meiryo" panose="020B0604030504040204" pitchFamily="34" charset="-128"/>
                <a:cs typeface="Arial Unicode MS"/>
              </a:rPr>
              <a:t>時頃</a:t>
            </a:r>
            <a:endParaRPr sz="700">
              <a:latin typeface="Meiryo" panose="020B0604030504040204" pitchFamily="34" charset="-128"/>
              <a:ea typeface="Meiryo" panose="020B0604030504040204" pitchFamily="34" charset="-128"/>
              <a:cs typeface="Arial Unicode MS"/>
            </a:endParaRPr>
          </a:p>
        </p:txBody>
      </p:sp>
      <p:sp>
        <p:nvSpPr>
          <p:cNvPr id="16" name="object 11">
            <a:extLst>
              <a:ext uri="{FF2B5EF4-FFF2-40B4-BE49-F238E27FC236}">
                <a16:creationId xmlns:a16="http://schemas.microsoft.com/office/drawing/2014/main" id="{4C00E200-3D5E-75EC-CDB6-EB800A360516}"/>
              </a:ext>
            </a:extLst>
          </p:cNvPr>
          <p:cNvSpPr/>
          <p:nvPr/>
        </p:nvSpPr>
        <p:spPr>
          <a:xfrm>
            <a:off x="4358469" y="2785735"/>
            <a:ext cx="533400" cy="3188949"/>
          </a:xfrm>
          <a:custGeom>
            <a:avLst/>
            <a:gdLst/>
            <a:ahLst/>
            <a:cxnLst/>
            <a:rect l="l" t="t" r="r" b="b"/>
            <a:pathLst>
              <a:path w="533400" h="3738879">
                <a:moveTo>
                  <a:pt x="533133" y="3738321"/>
                </a:moveTo>
                <a:lnTo>
                  <a:pt x="0" y="3738321"/>
                </a:lnTo>
                <a:lnTo>
                  <a:pt x="0" y="0"/>
                </a:lnTo>
                <a:lnTo>
                  <a:pt x="533133" y="0"/>
                </a:lnTo>
                <a:lnTo>
                  <a:pt x="533133" y="3738321"/>
                </a:lnTo>
                <a:close/>
              </a:path>
            </a:pathLst>
          </a:custGeom>
          <a:solidFill>
            <a:srgbClr val="002060"/>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7" name="object 12">
            <a:extLst>
              <a:ext uri="{FF2B5EF4-FFF2-40B4-BE49-F238E27FC236}">
                <a16:creationId xmlns:a16="http://schemas.microsoft.com/office/drawing/2014/main" id="{49DE5943-B26A-6259-CB4F-6644C7E6A556}"/>
              </a:ext>
            </a:extLst>
          </p:cNvPr>
          <p:cNvSpPr txBox="1"/>
          <p:nvPr/>
        </p:nvSpPr>
        <p:spPr>
          <a:xfrm>
            <a:off x="4532778" y="3511092"/>
            <a:ext cx="158890" cy="1738234"/>
          </a:xfrm>
          <a:prstGeom prst="rect">
            <a:avLst/>
          </a:prstGeom>
        </p:spPr>
        <p:txBody>
          <a:bodyPr vert="eaVert" wrap="square" lIns="0" tIns="0" rIns="0" bIns="0" rtlCol="0">
            <a:spAutoFit/>
          </a:bodyPr>
          <a:lstStyle/>
          <a:p>
            <a:pPr marL="12700">
              <a:lnSpc>
                <a:spcPct val="65000"/>
              </a:lnSpc>
            </a:pPr>
            <a:r>
              <a:rPr sz="1400" b="1" spc="75">
                <a:solidFill>
                  <a:srgbClr val="FFFFFF"/>
                </a:solidFill>
                <a:latin typeface="Meiryo" panose="020B0604030504040204" pitchFamily="34" charset="-128"/>
                <a:ea typeface="Meiryo" panose="020B0604030504040204" pitchFamily="34" charset="-128"/>
                <a:cs typeface="ヒラギノ角ゴ StdN W8"/>
              </a:rPr>
              <a:t>ご指定サイトへ遷</a:t>
            </a:r>
            <a:r>
              <a:rPr sz="1400" b="1">
                <a:solidFill>
                  <a:srgbClr val="FFFFFF"/>
                </a:solidFill>
                <a:latin typeface="Meiryo" panose="020B0604030504040204" pitchFamily="34" charset="-128"/>
                <a:ea typeface="Meiryo" panose="020B0604030504040204" pitchFamily="34" charset="-128"/>
                <a:cs typeface="ヒラギノ角ゴ StdN W8"/>
              </a:rPr>
              <a:t>移</a:t>
            </a:r>
            <a:endParaRPr sz="1400" b="1">
              <a:latin typeface="Meiryo" panose="020B0604030504040204" pitchFamily="34" charset="-128"/>
              <a:ea typeface="Meiryo" panose="020B0604030504040204" pitchFamily="34" charset="-128"/>
              <a:cs typeface="ヒラギノ角ゴ StdN W8"/>
            </a:endParaRPr>
          </a:p>
        </p:txBody>
      </p:sp>
      <p:sp>
        <p:nvSpPr>
          <p:cNvPr id="18" name="右矢印 30">
            <a:extLst>
              <a:ext uri="{FF2B5EF4-FFF2-40B4-BE49-F238E27FC236}">
                <a16:creationId xmlns:a16="http://schemas.microsoft.com/office/drawing/2014/main" id="{91850F67-5C4F-7DCB-A849-F4F383093328}"/>
              </a:ext>
            </a:extLst>
          </p:cNvPr>
          <p:cNvSpPr/>
          <p:nvPr/>
        </p:nvSpPr>
        <p:spPr>
          <a:xfrm>
            <a:off x="2724249" y="4410571"/>
            <a:ext cx="1516676" cy="545389"/>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object 16">
            <a:extLst>
              <a:ext uri="{FF2B5EF4-FFF2-40B4-BE49-F238E27FC236}">
                <a16:creationId xmlns:a16="http://schemas.microsoft.com/office/drawing/2014/main" id="{B188D502-AE98-874E-E707-A51EDA8867DD}"/>
              </a:ext>
            </a:extLst>
          </p:cNvPr>
          <p:cNvSpPr/>
          <p:nvPr/>
        </p:nvSpPr>
        <p:spPr>
          <a:xfrm>
            <a:off x="2958543" y="4245594"/>
            <a:ext cx="838200" cy="838200"/>
          </a:xfrm>
          <a:custGeom>
            <a:avLst/>
            <a:gdLst/>
            <a:ahLst/>
            <a:cxnLst/>
            <a:rect l="l" t="t" r="r" b="b"/>
            <a:pathLst>
              <a:path w="838200" h="838200">
                <a:moveTo>
                  <a:pt x="418909" y="0"/>
                </a:moveTo>
                <a:lnTo>
                  <a:pt x="370056" y="2818"/>
                </a:lnTo>
                <a:lnTo>
                  <a:pt x="322857" y="11063"/>
                </a:lnTo>
                <a:lnTo>
                  <a:pt x="277629" y="24420"/>
                </a:lnTo>
                <a:lnTo>
                  <a:pt x="234684" y="42575"/>
                </a:lnTo>
                <a:lnTo>
                  <a:pt x="194337" y="65215"/>
                </a:lnTo>
                <a:lnTo>
                  <a:pt x="156903" y="92024"/>
                </a:lnTo>
                <a:lnTo>
                  <a:pt x="122696" y="122688"/>
                </a:lnTo>
                <a:lnTo>
                  <a:pt x="92030" y="156893"/>
                </a:lnTo>
                <a:lnTo>
                  <a:pt x="65219" y="194325"/>
                </a:lnTo>
                <a:lnTo>
                  <a:pt x="42578" y="234669"/>
                </a:lnTo>
                <a:lnTo>
                  <a:pt x="24422" y="277611"/>
                </a:lnTo>
                <a:lnTo>
                  <a:pt x="11063" y="322837"/>
                </a:lnTo>
                <a:lnTo>
                  <a:pt x="2818" y="370033"/>
                </a:lnTo>
                <a:lnTo>
                  <a:pt x="0" y="418884"/>
                </a:lnTo>
                <a:lnTo>
                  <a:pt x="2818" y="467737"/>
                </a:lnTo>
                <a:lnTo>
                  <a:pt x="11063" y="514935"/>
                </a:lnTo>
                <a:lnTo>
                  <a:pt x="24422" y="560162"/>
                </a:lnTo>
                <a:lnTo>
                  <a:pt x="42578" y="603106"/>
                </a:lnTo>
                <a:lnTo>
                  <a:pt x="65219" y="643452"/>
                </a:lnTo>
                <a:lnTo>
                  <a:pt x="92030" y="680885"/>
                </a:lnTo>
                <a:lnTo>
                  <a:pt x="122696" y="715090"/>
                </a:lnTo>
                <a:lnTo>
                  <a:pt x="156903" y="745755"/>
                </a:lnTo>
                <a:lnTo>
                  <a:pt x="194337" y="772565"/>
                </a:lnTo>
                <a:lnTo>
                  <a:pt x="234684" y="795204"/>
                </a:lnTo>
                <a:lnTo>
                  <a:pt x="277629" y="813360"/>
                </a:lnTo>
                <a:lnTo>
                  <a:pt x="322857" y="826717"/>
                </a:lnTo>
                <a:lnTo>
                  <a:pt x="370056" y="834962"/>
                </a:lnTo>
                <a:lnTo>
                  <a:pt x="418909" y="837780"/>
                </a:lnTo>
                <a:lnTo>
                  <a:pt x="467760" y="834962"/>
                </a:lnTo>
                <a:lnTo>
                  <a:pt x="514956" y="826717"/>
                </a:lnTo>
                <a:lnTo>
                  <a:pt x="560183" y="813360"/>
                </a:lnTo>
                <a:lnTo>
                  <a:pt x="603126" y="795204"/>
                </a:lnTo>
                <a:lnTo>
                  <a:pt x="643471" y="772565"/>
                </a:lnTo>
                <a:lnTo>
                  <a:pt x="680905" y="745755"/>
                </a:lnTo>
                <a:lnTo>
                  <a:pt x="715111" y="715090"/>
                </a:lnTo>
                <a:lnTo>
                  <a:pt x="745777" y="680885"/>
                </a:lnTo>
                <a:lnTo>
                  <a:pt x="772587" y="643452"/>
                </a:lnTo>
                <a:lnTo>
                  <a:pt x="795227" y="603106"/>
                </a:lnTo>
                <a:lnTo>
                  <a:pt x="813384" y="560162"/>
                </a:lnTo>
                <a:lnTo>
                  <a:pt x="826742" y="514935"/>
                </a:lnTo>
                <a:lnTo>
                  <a:pt x="834987" y="467737"/>
                </a:lnTo>
                <a:lnTo>
                  <a:pt x="837806" y="418884"/>
                </a:lnTo>
                <a:lnTo>
                  <a:pt x="834987" y="370033"/>
                </a:lnTo>
                <a:lnTo>
                  <a:pt x="826742" y="322837"/>
                </a:lnTo>
                <a:lnTo>
                  <a:pt x="813384" y="277611"/>
                </a:lnTo>
                <a:lnTo>
                  <a:pt x="795227" y="234669"/>
                </a:lnTo>
                <a:lnTo>
                  <a:pt x="772587" y="194325"/>
                </a:lnTo>
                <a:lnTo>
                  <a:pt x="745777" y="156893"/>
                </a:lnTo>
                <a:lnTo>
                  <a:pt x="715111" y="122688"/>
                </a:lnTo>
                <a:lnTo>
                  <a:pt x="680905" y="92024"/>
                </a:lnTo>
                <a:lnTo>
                  <a:pt x="643471" y="65215"/>
                </a:lnTo>
                <a:lnTo>
                  <a:pt x="603126" y="42575"/>
                </a:lnTo>
                <a:lnTo>
                  <a:pt x="560183" y="24420"/>
                </a:lnTo>
                <a:lnTo>
                  <a:pt x="514956" y="11063"/>
                </a:lnTo>
                <a:lnTo>
                  <a:pt x="467760" y="2818"/>
                </a:lnTo>
                <a:lnTo>
                  <a:pt x="418909" y="0"/>
                </a:lnTo>
                <a:close/>
              </a:path>
            </a:pathLst>
          </a:custGeom>
          <a:solidFill>
            <a:srgbClr val="002060"/>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0" name="object 17">
            <a:extLst>
              <a:ext uri="{FF2B5EF4-FFF2-40B4-BE49-F238E27FC236}">
                <a16:creationId xmlns:a16="http://schemas.microsoft.com/office/drawing/2014/main" id="{5DA6CEF5-C2D0-13B8-AA83-A648B27B504E}"/>
              </a:ext>
            </a:extLst>
          </p:cNvPr>
          <p:cNvSpPr txBox="1"/>
          <p:nvPr/>
        </p:nvSpPr>
        <p:spPr>
          <a:xfrm>
            <a:off x="3055207" y="4582055"/>
            <a:ext cx="707390" cy="198131"/>
          </a:xfrm>
          <a:prstGeom prst="rect">
            <a:avLst/>
          </a:prstGeom>
        </p:spPr>
        <p:txBody>
          <a:bodyPr vert="horz" wrap="square" lIns="0" tIns="13335" rIns="0" bIns="0" rtlCol="0">
            <a:spAutoFit/>
          </a:bodyPr>
          <a:lstStyle/>
          <a:p>
            <a:pPr marL="12700">
              <a:spcBef>
                <a:spcPts val="105"/>
              </a:spcBef>
            </a:pPr>
            <a:r>
              <a:rPr sz="1200" b="1" spc="-60">
                <a:solidFill>
                  <a:srgbClr val="FFFFFF"/>
                </a:solidFill>
                <a:latin typeface="Meiryo" panose="020B0604030504040204" pitchFamily="34" charset="-128"/>
                <a:ea typeface="Meiryo" panose="020B0604030504040204" pitchFamily="34" charset="-128"/>
                <a:cs typeface="HiraMinProN-W6"/>
              </a:rPr>
              <a:t>1</a:t>
            </a:r>
            <a:r>
              <a:rPr sz="1200" b="1" spc="75">
                <a:solidFill>
                  <a:srgbClr val="FFFFFF"/>
                </a:solidFill>
                <a:latin typeface="Meiryo" panose="020B0604030504040204" pitchFamily="34" charset="-128"/>
                <a:ea typeface="Meiryo" panose="020B0604030504040204" pitchFamily="34" charset="-128"/>
                <a:cs typeface="HiraMinProN-W6"/>
              </a:rPr>
              <a:t>枠</a:t>
            </a:r>
            <a:r>
              <a:rPr sz="1200" b="1" spc="175">
                <a:solidFill>
                  <a:srgbClr val="FFFFFF"/>
                </a:solidFill>
                <a:latin typeface="Meiryo" panose="020B0604030504040204" pitchFamily="34" charset="-128"/>
                <a:ea typeface="Meiryo" panose="020B0604030504040204" pitchFamily="34" charset="-128"/>
                <a:cs typeface="HiraMinProN-W6"/>
              </a:rPr>
              <a:t>/</a:t>
            </a:r>
            <a:r>
              <a:rPr sz="1200" b="1" spc="145">
                <a:solidFill>
                  <a:srgbClr val="FFFFFF"/>
                </a:solidFill>
                <a:latin typeface="Meiryo" panose="020B0604030504040204" pitchFamily="34" charset="-128"/>
                <a:ea typeface="Meiryo" panose="020B0604030504040204" pitchFamily="34" charset="-128"/>
                <a:cs typeface="HiraMinProN-W6"/>
              </a:rPr>
              <a:t>日</a:t>
            </a:r>
            <a:r>
              <a:rPr sz="700" b="1" spc="-10">
                <a:solidFill>
                  <a:srgbClr val="FFFFFF"/>
                </a:solidFill>
                <a:latin typeface="Meiryo" panose="020B0604030504040204" pitchFamily="34" charset="-128"/>
                <a:ea typeface="Meiryo" panose="020B0604030504040204" pitchFamily="34" charset="-128"/>
                <a:cs typeface="HiraMinProN-W6"/>
              </a:rPr>
              <a:t>※</a:t>
            </a:r>
            <a:endParaRPr sz="700" b="1">
              <a:latin typeface="Meiryo" panose="020B0604030504040204" pitchFamily="34" charset="-128"/>
              <a:ea typeface="Meiryo" panose="020B0604030504040204" pitchFamily="34" charset="-128"/>
              <a:cs typeface="HiraMinProN-W6"/>
            </a:endParaRPr>
          </a:p>
        </p:txBody>
      </p:sp>
      <p:sp>
        <p:nvSpPr>
          <p:cNvPr id="21" name="テキスト ボックス 5">
            <a:extLst>
              <a:ext uri="{FF2B5EF4-FFF2-40B4-BE49-F238E27FC236}">
                <a16:creationId xmlns:a16="http://schemas.microsoft.com/office/drawing/2014/main" id="{80546A9C-AB33-59DF-E4FC-6D105DDDD2EB}"/>
              </a:ext>
            </a:extLst>
          </p:cNvPr>
          <p:cNvSpPr txBox="1"/>
          <p:nvPr/>
        </p:nvSpPr>
        <p:spPr>
          <a:xfrm>
            <a:off x="5583161" y="3701712"/>
            <a:ext cx="4238045" cy="666434"/>
          </a:xfrm>
          <a:prstGeom prst="rect">
            <a:avLst/>
          </a:prstGeom>
          <a:noFill/>
        </p:spPr>
        <p:txBody>
          <a:bodyPr wrap="square" lIns="0" tIns="36000" rIns="0" bIns="0" rtlCol="0" anchor="t">
            <a:noAutofit/>
          </a:bodyPr>
          <a:lstStyle/>
          <a:p>
            <a:pPr algn="just" latinLnBrk="1">
              <a:lnSpc>
                <a:spcPct val="120000"/>
              </a:lnSpc>
              <a:buClr>
                <a:srgbClr val="0AC200"/>
              </a:buClr>
            </a:pPr>
            <a:r>
              <a:rPr lang="ja-JP" altLang="en-US" sz="1600" b="1" dirty="0">
                <a:solidFill>
                  <a:srgbClr val="002060"/>
                </a:solidFill>
                <a:latin typeface="Meiryo" panose="020B0604030504040204" pitchFamily="34" charset="-128"/>
                <a:ea typeface="Meiryo" panose="020B0604030504040204" pitchFamily="34" charset="-128"/>
                <a:cs typeface="Arial" charset="0"/>
              </a:rPr>
              <a:t>対象期間</a:t>
            </a:r>
            <a:endParaRPr lang="en-US" altLang="ja-JP" sz="1600" b="1" dirty="0">
              <a:solidFill>
                <a:srgbClr val="002060"/>
              </a:solidFill>
              <a:latin typeface="Meiryo" panose="020B0604030504040204" pitchFamily="34" charset="-128"/>
              <a:ea typeface="Meiryo" panose="020B0604030504040204" pitchFamily="34" charset="-128"/>
              <a:cs typeface="Arial" charset="0"/>
            </a:endParaRPr>
          </a:p>
          <a:p>
            <a:pPr algn="just" latinLnBrk="1">
              <a:lnSpc>
                <a:spcPct val="120000"/>
              </a:lnSpc>
              <a:buClr>
                <a:srgbClr val="0AC200"/>
              </a:buClr>
            </a:pPr>
            <a:r>
              <a:rPr lang="en-US" altLang="ja-JP" b="1" dirty="0">
                <a:solidFill>
                  <a:schemeClr val="tx1">
                    <a:lumMod val="75000"/>
                    <a:lumOff val="25000"/>
                  </a:schemeClr>
                </a:solidFill>
                <a:latin typeface="Meiryo" panose="020B0604030504040204" pitchFamily="34" charset="-128"/>
                <a:ea typeface="Meiryo" panose="020B0604030504040204" pitchFamily="34" charset="-128"/>
                <a:cs typeface="Arial" charset="0"/>
              </a:rPr>
              <a:t>2026</a:t>
            </a:r>
            <a:r>
              <a:rPr lang="ja-JP" altLang="en-US" b="1" dirty="0">
                <a:solidFill>
                  <a:schemeClr val="tx1">
                    <a:lumMod val="75000"/>
                    <a:lumOff val="25000"/>
                  </a:schemeClr>
                </a:solidFill>
                <a:latin typeface="Meiryo" panose="020B0604030504040204" pitchFamily="34" charset="-128"/>
                <a:ea typeface="Meiryo" panose="020B0604030504040204" pitchFamily="34" charset="-128"/>
                <a:cs typeface="Arial" charset="0"/>
              </a:rPr>
              <a:t>年</a:t>
            </a:r>
            <a:r>
              <a:rPr lang="en-US" altLang="ja-JP" b="1" dirty="0">
                <a:solidFill>
                  <a:schemeClr val="tx1">
                    <a:lumMod val="75000"/>
                    <a:lumOff val="25000"/>
                  </a:schemeClr>
                </a:solidFill>
                <a:latin typeface="Meiryo" panose="020B0604030504040204" pitchFamily="34" charset="-128"/>
                <a:ea typeface="Meiryo" panose="020B0604030504040204" pitchFamily="34" charset="-128"/>
                <a:cs typeface="Arial" charset="0"/>
              </a:rPr>
              <a:t>9</a:t>
            </a:r>
            <a:r>
              <a:rPr lang="ja-JP" altLang="en-US" b="1" dirty="0">
                <a:solidFill>
                  <a:schemeClr val="tx1">
                    <a:lumMod val="75000"/>
                    <a:lumOff val="25000"/>
                  </a:schemeClr>
                </a:solidFill>
                <a:latin typeface="Meiryo" panose="020B0604030504040204" pitchFamily="34" charset="-128"/>
                <a:ea typeface="Meiryo" panose="020B0604030504040204" pitchFamily="34" charset="-128"/>
                <a:cs typeface="Arial" charset="0"/>
              </a:rPr>
              <a:t>月</a:t>
            </a:r>
            <a:r>
              <a:rPr lang="en-US" altLang="ja-JP" b="1" dirty="0">
                <a:solidFill>
                  <a:schemeClr val="tx1">
                    <a:lumMod val="75000"/>
                    <a:lumOff val="25000"/>
                  </a:schemeClr>
                </a:solidFill>
                <a:latin typeface="Meiryo" panose="020B0604030504040204" pitchFamily="34" charset="-128"/>
                <a:ea typeface="Meiryo" panose="020B0604030504040204" pitchFamily="34" charset="-128"/>
                <a:cs typeface="Arial" charset="0"/>
              </a:rPr>
              <a:t>30</a:t>
            </a:r>
            <a:r>
              <a:rPr lang="ja-JP" altLang="en-US" b="1" dirty="0">
                <a:solidFill>
                  <a:schemeClr val="tx1">
                    <a:lumMod val="75000"/>
                    <a:lumOff val="25000"/>
                  </a:schemeClr>
                </a:solidFill>
                <a:latin typeface="Meiryo" panose="020B0604030504040204" pitchFamily="34" charset="-128"/>
                <a:ea typeface="Meiryo" panose="020B0604030504040204" pitchFamily="34" charset="-128"/>
                <a:cs typeface="Arial" charset="0"/>
              </a:rPr>
              <a:t>日</a:t>
            </a:r>
            <a:r>
              <a:rPr lang="en-US" altLang="ja-JP" b="1" dirty="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ja-JP" altLang="en-US" b="1" dirty="0">
                <a:solidFill>
                  <a:schemeClr val="tx1">
                    <a:lumMod val="75000"/>
                    <a:lumOff val="25000"/>
                  </a:schemeClr>
                </a:solidFill>
                <a:latin typeface="Meiryo" panose="020B0604030504040204" pitchFamily="34" charset="-128"/>
                <a:ea typeface="Meiryo" panose="020B0604030504040204" pitchFamily="34" charset="-128"/>
                <a:cs typeface="Arial" charset="0"/>
              </a:rPr>
              <a:t>水</a:t>
            </a:r>
            <a:r>
              <a:rPr lang="en-US" altLang="ja-JP" b="1" dirty="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ja-JP" altLang="en-US" b="1" dirty="0">
                <a:solidFill>
                  <a:schemeClr val="tx1">
                    <a:lumMod val="75000"/>
                    <a:lumOff val="25000"/>
                  </a:schemeClr>
                </a:solidFill>
                <a:latin typeface="Meiryo" panose="020B0604030504040204" pitchFamily="34" charset="-128"/>
                <a:ea typeface="Meiryo" panose="020B0604030504040204" pitchFamily="34" charset="-128"/>
                <a:cs typeface="Arial" charset="0"/>
              </a:rPr>
              <a:t>掲載分までを予定</a:t>
            </a:r>
            <a:endParaRPr lang="en-US" altLang="ja-JP" b="1"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algn="just" latinLnBrk="1">
              <a:lnSpc>
                <a:spcPct val="120000"/>
              </a:lnSpc>
              <a:buClr>
                <a:srgbClr val="0AC200"/>
              </a:buClr>
            </a:pP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algn="just" latinLnBrk="1">
              <a:lnSpc>
                <a:spcPct val="120000"/>
              </a:lnSpc>
              <a:buClr>
                <a:srgbClr val="0AC200"/>
              </a:buClr>
            </a:pPr>
            <a:endPar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22" name="テキスト ボックス 5">
            <a:extLst>
              <a:ext uri="{FF2B5EF4-FFF2-40B4-BE49-F238E27FC236}">
                <a16:creationId xmlns:a16="http://schemas.microsoft.com/office/drawing/2014/main" id="{D9A70B0B-BF6D-3FE2-C321-E30504C44A7F}"/>
              </a:ext>
            </a:extLst>
          </p:cNvPr>
          <p:cNvSpPr txBox="1"/>
          <p:nvPr/>
        </p:nvSpPr>
        <p:spPr>
          <a:xfrm>
            <a:off x="5583160" y="4465227"/>
            <a:ext cx="6470295" cy="2267317"/>
          </a:xfrm>
          <a:prstGeom prst="rect">
            <a:avLst/>
          </a:prstGeom>
          <a:noFill/>
        </p:spPr>
        <p:txBody>
          <a:bodyPr wrap="square" lIns="0" tIns="36000" rIns="0" bIns="0" rtlCol="0" anchor="t">
            <a:noAutofit/>
          </a:bodyPr>
          <a:lstStyle/>
          <a:p>
            <a:pPr algn="just" latinLnBrk="1">
              <a:lnSpc>
                <a:spcPct val="120000"/>
              </a:lnSpc>
              <a:buClr>
                <a:srgbClr val="0AC200"/>
              </a:buClr>
            </a:pPr>
            <a:r>
              <a:rPr lang="ja-JP" altLang="en-US" sz="1600" b="1" dirty="0">
                <a:solidFill>
                  <a:srgbClr val="002060"/>
                </a:solidFill>
                <a:latin typeface="+mn-ea"/>
                <a:ea typeface="+mn-ea"/>
                <a:cs typeface="Arial" charset="0"/>
              </a:rPr>
              <a:t>注意事項</a:t>
            </a:r>
            <a:endParaRPr lang="en-US" altLang="ja-JP" sz="1600" b="1" dirty="0">
              <a:solidFill>
                <a:srgbClr val="002060"/>
              </a:solidFill>
              <a:latin typeface="+mn-ea"/>
              <a:ea typeface="+mn-ea"/>
              <a:cs typeface="Arial" charset="0"/>
            </a:endParaRPr>
          </a:p>
          <a:p>
            <a:pPr marL="171450" indent="-171450" algn="just">
              <a:lnSpc>
                <a:spcPct val="120000"/>
              </a:lnSpc>
              <a:buClr>
                <a:srgbClr val="002060"/>
              </a:buClr>
              <a:buFont typeface="Arial" panose="020B0604020202020204" pitchFamily="34" charset="0"/>
              <a:buChar char="•"/>
            </a:pPr>
            <a:r>
              <a:rPr lang="ja-JP" altLang="en-US" sz="1050" dirty="0">
                <a:solidFill>
                  <a:schemeClr val="tx1">
                    <a:lumMod val="75000"/>
                    <a:lumOff val="25000"/>
                  </a:schemeClr>
                </a:solidFill>
                <a:latin typeface="+mj-ea"/>
                <a:ea typeface="+mj-ea"/>
              </a:rPr>
              <a:t>テスト段階となりますので、進行にあたり広告主様</a:t>
            </a:r>
            <a:r>
              <a:rPr lang="en-US" altLang="ja-JP" sz="1050" dirty="0">
                <a:solidFill>
                  <a:schemeClr val="tx1">
                    <a:lumMod val="75000"/>
                    <a:lumOff val="25000"/>
                  </a:schemeClr>
                </a:solidFill>
                <a:latin typeface="+mj-ea"/>
                <a:ea typeface="+mj-ea"/>
              </a:rPr>
              <a:t>/</a:t>
            </a:r>
            <a:r>
              <a:rPr lang="ja-JP" altLang="en-US" sz="1050" dirty="0">
                <a:solidFill>
                  <a:schemeClr val="tx1">
                    <a:lumMod val="75000"/>
                    <a:lumOff val="25000"/>
                  </a:schemeClr>
                </a:solidFill>
                <a:latin typeface="+mj-ea"/>
                <a:ea typeface="+mj-ea"/>
              </a:rPr>
              <a:t>代理店様へご不便をお掛けしてしまうことがあるかもしれません。大変恐れ入りますが、予めご了承のほど、宜しくお願い申し上げます。</a:t>
            </a:r>
            <a:endParaRPr lang="en-US" altLang="ja-JP" sz="1050" dirty="0">
              <a:solidFill>
                <a:schemeClr val="tx1">
                  <a:lumMod val="75000"/>
                  <a:lumOff val="25000"/>
                </a:schemeClr>
              </a:solidFill>
              <a:latin typeface="+mj-ea"/>
              <a:ea typeface="+mj-ea"/>
            </a:endParaRPr>
          </a:p>
          <a:p>
            <a:pPr marL="171450" indent="-171450" algn="just">
              <a:lnSpc>
                <a:spcPct val="120000"/>
              </a:lnSpc>
              <a:buClr>
                <a:srgbClr val="002060"/>
              </a:buClr>
              <a:buFont typeface="Arial" panose="020B0604020202020204" pitchFamily="34" charset="0"/>
              <a:buChar char="•"/>
            </a:pPr>
            <a:r>
              <a:rPr lang="ja-JP" altLang="en-US" sz="1050" dirty="0">
                <a:solidFill>
                  <a:schemeClr val="tx1">
                    <a:lumMod val="75000"/>
                    <a:lumOff val="25000"/>
                  </a:schemeClr>
                </a:solidFill>
                <a:latin typeface="+mj-ea"/>
                <a:ea typeface="+mj-ea"/>
              </a:rPr>
              <a:t>資料に記載の</a:t>
            </a:r>
            <a:r>
              <a:rPr lang="en" altLang="ja-JP" sz="1050" dirty="0">
                <a:solidFill>
                  <a:schemeClr val="tx1">
                    <a:lumMod val="75000"/>
                    <a:lumOff val="25000"/>
                  </a:schemeClr>
                </a:solidFill>
                <a:latin typeface="+mj-ea"/>
                <a:ea typeface="+mj-ea"/>
              </a:rPr>
              <a:t>imp</a:t>
            </a:r>
            <a:r>
              <a:rPr lang="ja-JP" altLang="en-US" sz="1050" dirty="0">
                <a:solidFill>
                  <a:schemeClr val="tx1">
                    <a:lumMod val="75000"/>
                    <a:lumOff val="25000"/>
                  </a:schemeClr>
                </a:solidFill>
                <a:latin typeface="+mj-ea"/>
                <a:ea typeface="+mj-ea"/>
              </a:rPr>
              <a:t>数等は想定値のため保証するものではありません。これを下回る可能性もございます。</a:t>
            </a:r>
            <a:endParaRPr lang="en-US" altLang="ja-JP" sz="1050" dirty="0">
              <a:solidFill>
                <a:schemeClr val="tx1">
                  <a:lumMod val="75000"/>
                  <a:lumOff val="25000"/>
                </a:schemeClr>
              </a:solidFill>
              <a:latin typeface="+mj-ea"/>
              <a:ea typeface="+mj-ea"/>
            </a:endParaRPr>
          </a:p>
          <a:p>
            <a:pPr marL="171450" indent="-171450" algn="just">
              <a:lnSpc>
                <a:spcPct val="120000"/>
              </a:lnSpc>
              <a:buClr>
                <a:srgbClr val="002060"/>
              </a:buClr>
              <a:buFont typeface="Arial" panose="020B0604020202020204" pitchFamily="34" charset="0"/>
              <a:buChar char="•"/>
            </a:pPr>
            <a:r>
              <a:rPr lang="ja-JP" altLang="en-US" sz="1050" dirty="0">
                <a:solidFill>
                  <a:schemeClr val="tx1">
                    <a:lumMod val="75000"/>
                    <a:lumOff val="25000"/>
                  </a:schemeClr>
                </a:solidFill>
                <a:latin typeface="+mj-ea"/>
                <a:ea typeface="+mj-ea"/>
              </a:rPr>
              <a:t>トライアルセールス期間中につきましても、途中一部仕様やレギュレーションが変更となる可能性がございます。</a:t>
            </a:r>
            <a:endParaRPr lang="en-US" altLang="ja-JP" sz="1050" dirty="0">
              <a:solidFill>
                <a:schemeClr val="tx1">
                  <a:lumMod val="75000"/>
                  <a:lumOff val="25000"/>
                </a:schemeClr>
              </a:solidFill>
              <a:latin typeface="+mj-ea"/>
              <a:ea typeface="+mj-ea"/>
            </a:endParaRPr>
          </a:p>
          <a:p>
            <a:pPr marL="171450" indent="-171450" algn="just">
              <a:lnSpc>
                <a:spcPct val="120000"/>
              </a:lnSpc>
              <a:buClr>
                <a:srgbClr val="002060"/>
              </a:buClr>
              <a:buFont typeface="Arial" panose="020B0604020202020204" pitchFamily="34" charset="0"/>
              <a:buChar char="•"/>
            </a:pPr>
            <a:r>
              <a:rPr lang="ja-JP" altLang="en-US" sz="1050" dirty="0">
                <a:solidFill>
                  <a:schemeClr val="tx1">
                    <a:lumMod val="75000"/>
                    <a:lumOff val="25000"/>
                  </a:schemeClr>
                </a:solidFill>
                <a:latin typeface="+mj-ea"/>
                <a:ea typeface="+mj-ea"/>
              </a:rPr>
              <a:t>記載の価格はトライアルセールス価格となっております。正式リリース時には変更になる可能性がございます。また特別割引は</a:t>
            </a:r>
            <a:r>
              <a:rPr lang="ja-JP" altLang="en-US" sz="1050" dirty="0">
                <a:latin typeface="+mj-ea"/>
                <a:ea typeface="+mj-ea"/>
              </a:rPr>
              <a:t>年間契約との併用はできません。</a:t>
            </a:r>
            <a:endParaRPr lang="en-US" altLang="ja-JP" sz="1050" dirty="0">
              <a:solidFill>
                <a:schemeClr val="tx1">
                  <a:lumMod val="75000"/>
                  <a:lumOff val="25000"/>
                </a:schemeClr>
              </a:solidFill>
              <a:latin typeface="+mj-ea"/>
              <a:ea typeface="+mj-ea"/>
            </a:endParaRPr>
          </a:p>
          <a:p>
            <a:pPr marL="171450" indent="-171450" algn="just">
              <a:lnSpc>
                <a:spcPct val="120000"/>
              </a:lnSpc>
              <a:buClr>
                <a:srgbClr val="002060"/>
              </a:buClr>
              <a:buFont typeface="Arial" panose="020B0604020202020204" pitchFamily="34" charset="0"/>
              <a:buChar char="•"/>
            </a:pPr>
            <a:r>
              <a:rPr lang="ja-JP" altLang="en-US" sz="1050" dirty="0">
                <a:solidFill>
                  <a:schemeClr val="tx1">
                    <a:lumMod val="75000"/>
                    <a:lumOff val="25000"/>
                  </a:schemeClr>
                </a:solidFill>
                <a:latin typeface="+mj-ea"/>
                <a:ea typeface="+mj-ea"/>
              </a:rPr>
              <a:t>事前可否審査が必須の商品となります。</a:t>
            </a:r>
            <a:endParaRPr lang="en-US" altLang="ja-JP" sz="1050" dirty="0">
              <a:solidFill>
                <a:schemeClr val="tx1">
                  <a:lumMod val="75000"/>
                  <a:lumOff val="25000"/>
                </a:schemeClr>
              </a:solidFill>
              <a:latin typeface="+mj-ea"/>
              <a:ea typeface="+mj-ea"/>
            </a:endParaRPr>
          </a:p>
          <a:p>
            <a:pPr marL="171450" indent="-171450" algn="just">
              <a:lnSpc>
                <a:spcPct val="120000"/>
              </a:lnSpc>
              <a:buClr>
                <a:srgbClr val="002060"/>
              </a:buClr>
              <a:buFont typeface="Arial" panose="020B0604020202020204" pitchFamily="34" charset="0"/>
              <a:buChar char="•"/>
            </a:pPr>
            <a:r>
              <a:rPr lang="ja-JP" altLang="en-US" sz="1050" dirty="0">
                <a:solidFill>
                  <a:schemeClr val="tx1">
                    <a:lumMod val="75000"/>
                    <a:lumOff val="25000"/>
                  </a:schemeClr>
                </a:solidFill>
                <a:latin typeface="+mj-ea"/>
                <a:ea typeface="+mj-ea"/>
              </a:rPr>
              <a:t>審査基準は</a:t>
            </a:r>
            <a:r>
              <a:rPr lang="en-US" altLang="ja-JP" sz="1050" dirty="0">
                <a:solidFill>
                  <a:schemeClr val="tx1">
                    <a:lumMod val="75000"/>
                    <a:lumOff val="25000"/>
                  </a:schemeClr>
                </a:solidFill>
                <a:latin typeface="+mj-ea"/>
                <a:ea typeface="+mj-ea"/>
              </a:rPr>
              <a:t>DIGEST Spot</a:t>
            </a:r>
            <a:r>
              <a:rPr lang="ja-JP" altLang="en-US" sz="1050" dirty="0">
                <a:solidFill>
                  <a:schemeClr val="tx1">
                    <a:lumMod val="75000"/>
                    <a:lumOff val="25000"/>
                  </a:schemeClr>
                </a:solidFill>
                <a:latin typeface="+mj-ea"/>
                <a:ea typeface="+mj-ea"/>
              </a:rPr>
              <a:t>と同基準となります。</a:t>
            </a:r>
            <a:endParaRPr lang="ja-JP" altLang="ja-JP" sz="1050" dirty="0">
              <a:solidFill>
                <a:schemeClr val="tx1">
                  <a:lumMod val="75000"/>
                  <a:lumOff val="25000"/>
                </a:schemeClr>
              </a:solidFill>
              <a:latin typeface="+mj-ea"/>
              <a:ea typeface="+mj-ea"/>
            </a:endParaRPr>
          </a:p>
          <a:p>
            <a:pPr marL="171450" indent="-171450" algn="just">
              <a:lnSpc>
                <a:spcPct val="120000"/>
              </a:lnSpc>
              <a:buClr>
                <a:srgbClr val="03C755"/>
              </a:buClr>
              <a:buFont typeface="Arial" panose="020B0604020202020204" pitchFamily="34" charset="0"/>
              <a:buChar char="•"/>
            </a:pPr>
            <a:endParaRPr lang="ja-JP" altLang="en-US" sz="1050" dirty="0">
              <a:solidFill>
                <a:schemeClr val="tx1">
                  <a:lumMod val="75000"/>
                  <a:lumOff val="25000"/>
                </a:schemeClr>
              </a:solidFill>
              <a:latin typeface="+mn-ea"/>
              <a:ea typeface="+mn-ea"/>
              <a:cs typeface="Arial" charset="0"/>
            </a:endParaRPr>
          </a:p>
        </p:txBody>
      </p:sp>
      <p:sp>
        <p:nvSpPr>
          <p:cNvPr id="23" name="object 15">
            <a:extLst>
              <a:ext uri="{FF2B5EF4-FFF2-40B4-BE49-F238E27FC236}">
                <a16:creationId xmlns:a16="http://schemas.microsoft.com/office/drawing/2014/main" id="{8DB512F7-AC7A-C7C6-948B-25C820CF2BA8}"/>
              </a:ext>
            </a:extLst>
          </p:cNvPr>
          <p:cNvSpPr txBox="1"/>
          <p:nvPr/>
        </p:nvSpPr>
        <p:spPr>
          <a:xfrm>
            <a:off x="5657537" y="3333131"/>
            <a:ext cx="4730713" cy="197489"/>
          </a:xfrm>
          <a:prstGeom prst="rect">
            <a:avLst/>
          </a:prstGeom>
        </p:spPr>
        <p:txBody>
          <a:bodyPr vert="horz" wrap="square" lIns="0" tIns="58419" rIns="0" bIns="0" rtlCol="0">
            <a:spAutoFit/>
          </a:bodyPr>
          <a:lstStyle/>
          <a:p>
            <a:pPr marL="12700">
              <a:spcBef>
                <a:spcPts val="459"/>
              </a:spcBef>
            </a:pPr>
            <a:r>
              <a:rPr sz="900">
                <a:solidFill>
                  <a:srgbClr val="999999"/>
                </a:solidFill>
                <a:latin typeface="Meiryo" panose="020B0604030504040204" pitchFamily="34" charset="-128"/>
                <a:ea typeface="Meiryo" panose="020B0604030504040204" pitchFamily="34" charset="-128"/>
                <a:cs typeface="Arial Unicode MS"/>
              </a:rPr>
              <a:t>※</a:t>
            </a:r>
            <a:r>
              <a:rPr lang="en-US" altLang="ja-JP" sz="900">
                <a:solidFill>
                  <a:srgbClr val="999999"/>
                </a:solidFill>
                <a:latin typeface="Meiryo" panose="020B0604030504040204" pitchFamily="34" charset="-128"/>
                <a:ea typeface="Meiryo" panose="020B0604030504040204" pitchFamily="34" charset="-128"/>
                <a:cs typeface="Arial Unicode MS"/>
              </a:rPr>
              <a:t> DIGEST</a:t>
            </a:r>
            <a:r>
              <a:rPr sz="900" spc="30">
                <a:solidFill>
                  <a:srgbClr val="999999"/>
                </a:solidFill>
                <a:latin typeface="Meiryo" panose="020B0604030504040204" pitchFamily="34" charset="-128"/>
                <a:ea typeface="Meiryo" panose="020B0604030504040204" pitchFamily="34" charset="-128"/>
                <a:cs typeface="Arial Unicode MS"/>
              </a:rPr>
              <a:t>想定</a:t>
            </a:r>
            <a:r>
              <a:rPr lang="en-US" sz="900" spc="30">
                <a:solidFill>
                  <a:srgbClr val="999999"/>
                </a:solidFill>
                <a:latin typeface="Meiryo" panose="020B0604030504040204" pitchFamily="34" charset="-128"/>
                <a:ea typeface="Meiryo" panose="020B0604030504040204" pitchFamily="34" charset="-128"/>
                <a:cs typeface="Arial Unicode MS"/>
              </a:rPr>
              <a:t>imp</a:t>
            </a:r>
            <a:r>
              <a:rPr sz="900" spc="-10">
                <a:solidFill>
                  <a:srgbClr val="999999"/>
                </a:solidFill>
                <a:latin typeface="Meiryo" panose="020B0604030504040204" pitchFamily="34" charset="-128"/>
                <a:ea typeface="Meiryo" panose="020B0604030504040204" pitchFamily="34" charset="-128"/>
                <a:cs typeface="Arial Unicode MS"/>
              </a:rPr>
              <a:t>：</a:t>
            </a:r>
            <a:r>
              <a:rPr lang="en-US" sz="900" spc="-10">
                <a:solidFill>
                  <a:srgbClr val="999999"/>
                </a:solidFill>
                <a:latin typeface="Meiryo" panose="020B0604030504040204" pitchFamily="34" charset="-128"/>
                <a:ea typeface="Meiryo" panose="020B0604030504040204" pitchFamily="34" charset="-128"/>
                <a:cs typeface="Arial Unicode MS"/>
              </a:rPr>
              <a:t>4,000,000</a:t>
            </a:r>
            <a:r>
              <a:rPr sz="900" spc="60">
                <a:solidFill>
                  <a:srgbClr val="999999"/>
                </a:solidFill>
                <a:latin typeface="Meiryo" panose="020B0604030504040204" pitchFamily="34" charset="-128"/>
                <a:ea typeface="Meiryo" panose="020B0604030504040204" pitchFamily="34" charset="-128"/>
                <a:cs typeface="Arial Unicode MS"/>
              </a:rPr>
              <a:t>～</a:t>
            </a:r>
            <a:r>
              <a:rPr lang="en-US" altLang="ja-JP" sz="900" spc="-10">
                <a:solidFill>
                  <a:srgbClr val="999999"/>
                </a:solidFill>
                <a:latin typeface="Meiryo" panose="020B0604030504040204" pitchFamily="34" charset="-128"/>
                <a:ea typeface="Meiryo" panose="020B0604030504040204" pitchFamily="34" charset="-128"/>
                <a:cs typeface="Arial Unicode MS"/>
              </a:rPr>
              <a:t> 6,000,000</a:t>
            </a:r>
          </a:p>
        </p:txBody>
      </p:sp>
      <p:sp>
        <p:nvSpPr>
          <p:cNvPr id="24" name="object 9">
            <a:extLst>
              <a:ext uri="{FF2B5EF4-FFF2-40B4-BE49-F238E27FC236}">
                <a16:creationId xmlns:a16="http://schemas.microsoft.com/office/drawing/2014/main" id="{3472243D-2E49-497A-DAEA-C2AE55F2BB9F}"/>
              </a:ext>
            </a:extLst>
          </p:cNvPr>
          <p:cNvSpPr txBox="1"/>
          <p:nvPr/>
        </p:nvSpPr>
        <p:spPr>
          <a:xfrm>
            <a:off x="5649921" y="2230462"/>
            <a:ext cx="388620" cy="166712"/>
          </a:xfrm>
          <a:prstGeom prst="rect">
            <a:avLst/>
          </a:prstGeom>
        </p:spPr>
        <p:txBody>
          <a:bodyPr vert="horz" wrap="square" lIns="0" tIns="12700" rIns="0" bIns="0" rtlCol="0">
            <a:spAutoFit/>
          </a:bodyPr>
          <a:lstStyle/>
          <a:p>
            <a:pPr marL="12700">
              <a:spcBef>
                <a:spcPts val="100"/>
              </a:spcBef>
            </a:pPr>
            <a:r>
              <a:rPr sz="1000" b="1" spc="-50">
                <a:solidFill>
                  <a:srgbClr val="999999"/>
                </a:solidFill>
                <a:latin typeface="Meiryo" panose="020B0604030504040204" pitchFamily="34" charset="-128"/>
                <a:ea typeface="Meiryo" panose="020B0604030504040204" pitchFamily="34" charset="-128"/>
                <a:cs typeface="HiraMinProN-W6"/>
              </a:rPr>
              <a:t>平日枠</a:t>
            </a:r>
            <a:endParaRPr sz="1000" b="1">
              <a:latin typeface="Meiryo" panose="020B0604030504040204" pitchFamily="34" charset="-128"/>
              <a:ea typeface="Meiryo" panose="020B0604030504040204" pitchFamily="34" charset="-128"/>
              <a:cs typeface="HiraMinProN-W6"/>
            </a:endParaRPr>
          </a:p>
        </p:txBody>
      </p:sp>
      <p:sp>
        <p:nvSpPr>
          <p:cNvPr id="26" name="object 10">
            <a:extLst>
              <a:ext uri="{FF2B5EF4-FFF2-40B4-BE49-F238E27FC236}">
                <a16:creationId xmlns:a16="http://schemas.microsoft.com/office/drawing/2014/main" id="{9FA083E4-94FC-CFCE-7A67-B990651D890D}"/>
              </a:ext>
            </a:extLst>
          </p:cNvPr>
          <p:cNvSpPr txBox="1"/>
          <p:nvPr/>
        </p:nvSpPr>
        <p:spPr>
          <a:xfrm>
            <a:off x="5657537" y="2415641"/>
            <a:ext cx="3008027" cy="320601"/>
          </a:xfrm>
          <a:prstGeom prst="rect">
            <a:avLst/>
          </a:prstGeom>
        </p:spPr>
        <p:txBody>
          <a:bodyPr vert="horz" wrap="square" lIns="0" tIns="12700" rIns="0" bIns="0" rtlCol="0">
            <a:spAutoFit/>
          </a:bodyPr>
          <a:lstStyle/>
          <a:p>
            <a:pPr marL="12700">
              <a:spcBef>
                <a:spcPts val="100"/>
              </a:spcBef>
            </a:pPr>
            <a:r>
              <a:rPr lang="en-US" altLang="ja-JP" sz="2000" b="1" spc="355" dirty="0">
                <a:solidFill>
                  <a:schemeClr val="tx1">
                    <a:lumMod val="75000"/>
                    <a:lumOff val="25000"/>
                  </a:schemeClr>
                </a:solidFill>
                <a:latin typeface="Meiryo" panose="020B0604030504040204" pitchFamily="34" charset="-128"/>
                <a:ea typeface="Meiryo" panose="020B0604030504040204" pitchFamily="34" charset="-128"/>
                <a:cs typeface="HiraMinProN-W6"/>
              </a:rPr>
              <a:t>¥</a:t>
            </a:r>
            <a:r>
              <a:rPr sz="2000" b="1" spc="355" dirty="0">
                <a:solidFill>
                  <a:schemeClr val="tx1">
                    <a:lumMod val="75000"/>
                    <a:lumOff val="25000"/>
                  </a:schemeClr>
                </a:solidFill>
                <a:latin typeface="Meiryo" panose="020B0604030504040204" pitchFamily="34" charset="-128"/>
                <a:ea typeface="Meiryo" panose="020B0604030504040204" pitchFamily="34" charset="-128"/>
                <a:cs typeface="HiraMinProN-W6"/>
              </a:rPr>
              <a:t>5,000,000</a:t>
            </a:r>
            <a:endParaRPr sz="2000" b="1" dirty="0">
              <a:solidFill>
                <a:schemeClr val="tx1">
                  <a:lumMod val="75000"/>
                  <a:lumOff val="25000"/>
                </a:schemeClr>
              </a:solidFill>
              <a:latin typeface="Meiryo" panose="020B0604030504040204" pitchFamily="34" charset="-128"/>
              <a:ea typeface="Meiryo" panose="020B0604030504040204" pitchFamily="34" charset="-128"/>
              <a:cs typeface="HiraMinProN-W6"/>
            </a:endParaRPr>
          </a:p>
        </p:txBody>
      </p:sp>
      <p:sp>
        <p:nvSpPr>
          <p:cNvPr id="29" name="object 13">
            <a:extLst>
              <a:ext uri="{FF2B5EF4-FFF2-40B4-BE49-F238E27FC236}">
                <a16:creationId xmlns:a16="http://schemas.microsoft.com/office/drawing/2014/main" id="{2E890D58-039C-2DE9-7A9A-B2BBC9F931E4}"/>
              </a:ext>
            </a:extLst>
          </p:cNvPr>
          <p:cNvSpPr txBox="1"/>
          <p:nvPr/>
        </p:nvSpPr>
        <p:spPr>
          <a:xfrm>
            <a:off x="5649897" y="2865195"/>
            <a:ext cx="629920" cy="166712"/>
          </a:xfrm>
          <a:prstGeom prst="rect">
            <a:avLst/>
          </a:prstGeom>
        </p:spPr>
        <p:txBody>
          <a:bodyPr vert="horz" wrap="square" lIns="0" tIns="12700" rIns="0" bIns="0" rtlCol="0">
            <a:spAutoFit/>
          </a:bodyPr>
          <a:lstStyle/>
          <a:p>
            <a:pPr marL="12700">
              <a:spcBef>
                <a:spcPts val="100"/>
              </a:spcBef>
            </a:pPr>
            <a:r>
              <a:rPr sz="1000" b="1" spc="-50">
                <a:solidFill>
                  <a:srgbClr val="999999"/>
                </a:solidFill>
                <a:latin typeface="Meiryo" panose="020B0604030504040204" pitchFamily="34" charset="-128"/>
                <a:ea typeface="Meiryo" panose="020B0604030504040204" pitchFamily="34" charset="-128"/>
                <a:cs typeface="HiraMinProN-W6"/>
              </a:rPr>
              <a:t>土日祝日枠</a:t>
            </a:r>
            <a:endParaRPr sz="1000" b="1">
              <a:latin typeface="Meiryo" panose="020B0604030504040204" pitchFamily="34" charset="-128"/>
              <a:ea typeface="Meiryo" panose="020B0604030504040204" pitchFamily="34" charset="-128"/>
              <a:cs typeface="HiraMinProN-W6"/>
            </a:endParaRPr>
          </a:p>
        </p:txBody>
      </p:sp>
      <p:sp>
        <p:nvSpPr>
          <p:cNvPr id="30" name="object 14">
            <a:extLst>
              <a:ext uri="{FF2B5EF4-FFF2-40B4-BE49-F238E27FC236}">
                <a16:creationId xmlns:a16="http://schemas.microsoft.com/office/drawing/2014/main" id="{5F5FDDB6-DBA1-16A1-C7E5-0E1933054916}"/>
              </a:ext>
            </a:extLst>
          </p:cNvPr>
          <p:cNvSpPr txBox="1"/>
          <p:nvPr/>
        </p:nvSpPr>
        <p:spPr>
          <a:xfrm>
            <a:off x="5657537" y="3050362"/>
            <a:ext cx="3008027" cy="320601"/>
          </a:xfrm>
          <a:prstGeom prst="rect">
            <a:avLst/>
          </a:prstGeom>
        </p:spPr>
        <p:txBody>
          <a:bodyPr vert="horz" wrap="square" lIns="0" tIns="12700" rIns="0" bIns="0" rtlCol="0">
            <a:spAutoFit/>
          </a:bodyPr>
          <a:lstStyle/>
          <a:p>
            <a:pPr marL="12700">
              <a:spcBef>
                <a:spcPts val="100"/>
              </a:spcBef>
            </a:pPr>
            <a:r>
              <a:rPr sz="2000" b="1" spc="355">
                <a:solidFill>
                  <a:schemeClr val="tx1">
                    <a:lumMod val="75000"/>
                    <a:lumOff val="25000"/>
                  </a:schemeClr>
                </a:solidFill>
                <a:latin typeface="Meiryo" panose="020B0604030504040204" pitchFamily="34" charset="-128"/>
                <a:ea typeface="Meiryo" panose="020B0604030504040204" pitchFamily="34" charset="-128"/>
                <a:cs typeface="HiraMinProN-W6"/>
              </a:rPr>
              <a:t>¥6,000,000</a:t>
            </a:r>
            <a:endParaRPr sz="2000" b="1">
              <a:solidFill>
                <a:schemeClr val="tx1">
                  <a:lumMod val="75000"/>
                  <a:lumOff val="25000"/>
                </a:schemeClr>
              </a:solidFill>
              <a:latin typeface="Meiryo" panose="020B0604030504040204" pitchFamily="34" charset="-128"/>
              <a:ea typeface="Meiryo" panose="020B0604030504040204" pitchFamily="34" charset="-128"/>
              <a:cs typeface="HiraMinProN-W6"/>
            </a:endParaRPr>
          </a:p>
        </p:txBody>
      </p:sp>
      <p:sp>
        <p:nvSpPr>
          <p:cNvPr id="31" name="テキスト ボックス 5">
            <a:extLst>
              <a:ext uri="{FF2B5EF4-FFF2-40B4-BE49-F238E27FC236}">
                <a16:creationId xmlns:a16="http://schemas.microsoft.com/office/drawing/2014/main" id="{BDA1EC2D-1C24-4354-7018-DFECAC4E8098}"/>
              </a:ext>
            </a:extLst>
          </p:cNvPr>
          <p:cNvSpPr txBox="1"/>
          <p:nvPr/>
        </p:nvSpPr>
        <p:spPr>
          <a:xfrm>
            <a:off x="5583160" y="1887345"/>
            <a:ext cx="994285" cy="321800"/>
          </a:xfrm>
          <a:prstGeom prst="rect">
            <a:avLst/>
          </a:prstGeom>
          <a:noFill/>
        </p:spPr>
        <p:txBody>
          <a:bodyPr wrap="square" lIns="0" tIns="36000" rIns="0" bIns="0" rtlCol="0" anchor="t">
            <a:noAutofit/>
          </a:bodyPr>
          <a:lstStyle/>
          <a:p>
            <a:pPr algn="just" latinLnBrk="1">
              <a:lnSpc>
                <a:spcPct val="120000"/>
              </a:lnSpc>
              <a:buClr>
                <a:srgbClr val="0AC200"/>
              </a:buClr>
            </a:pPr>
            <a:r>
              <a:rPr lang="ja-JP" altLang="en-US" sz="1600" b="1">
                <a:solidFill>
                  <a:srgbClr val="002060"/>
                </a:solidFill>
                <a:latin typeface="Meiryo" panose="020B0604030504040204" pitchFamily="34" charset="-128"/>
                <a:ea typeface="Meiryo" panose="020B0604030504040204" pitchFamily="34" charset="-128"/>
                <a:cs typeface="Arial" charset="0"/>
              </a:rPr>
              <a:t>通常金額</a:t>
            </a:r>
            <a:endParaRPr lang="ja-JP" altLang="en-US" sz="1100">
              <a:solidFill>
                <a:srgbClr val="002060"/>
              </a:solidFill>
              <a:latin typeface="Meiryo" panose="020B0604030504040204" pitchFamily="34" charset="-128"/>
              <a:ea typeface="Meiryo" panose="020B0604030504040204" pitchFamily="34" charset="-128"/>
              <a:cs typeface="Arial" charset="0"/>
            </a:endParaRPr>
          </a:p>
        </p:txBody>
      </p:sp>
      <p:sp>
        <p:nvSpPr>
          <p:cNvPr id="32" name="テキスト ボックス 5">
            <a:extLst>
              <a:ext uri="{FF2B5EF4-FFF2-40B4-BE49-F238E27FC236}">
                <a16:creationId xmlns:a16="http://schemas.microsoft.com/office/drawing/2014/main" id="{CFE9D6DC-5E76-C9D4-6464-914AA1D645F1}"/>
              </a:ext>
            </a:extLst>
          </p:cNvPr>
          <p:cNvSpPr txBox="1"/>
          <p:nvPr/>
        </p:nvSpPr>
        <p:spPr>
          <a:xfrm>
            <a:off x="8620126" y="1912382"/>
            <a:ext cx="2877947" cy="318080"/>
          </a:xfrm>
          <a:prstGeom prst="rect">
            <a:avLst/>
          </a:prstGeom>
          <a:noFill/>
        </p:spPr>
        <p:txBody>
          <a:bodyPr wrap="square" lIns="0" tIns="36000" rIns="0" bIns="0" rtlCol="0" anchor="t">
            <a:noAutofit/>
          </a:bodyPr>
          <a:lstStyle/>
          <a:p>
            <a:pPr algn="just" latinLnBrk="1">
              <a:lnSpc>
                <a:spcPct val="120000"/>
              </a:lnSpc>
              <a:buClr>
                <a:srgbClr val="0AC200"/>
              </a:buClr>
            </a:pPr>
            <a:r>
              <a:rPr lang="ja-JP" altLang="en-US" sz="1600" b="1">
                <a:solidFill>
                  <a:srgbClr val="C00000"/>
                </a:solidFill>
                <a:latin typeface="Meiryo" panose="020B0604030504040204" pitchFamily="34" charset="-128"/>
                <a:ea typeface="Meiryo" panose="020B0604030504040204" pitchFamily="34" charset="-128"/>
                <a:cs typeface="Arial" charset="0"/>
              </a:rPr>
              <a:t>トライアルセールス特別割引</a:t>
            </a:r>
            <a:endParaRPr lang="ja-JP" altLang="en-US" sz="1100">
              <a:solidFill>
                <a:srgbClr val="C00000"/>
              </a:solidFill>
              <a:latin typeface="Meiryo" panose="020B0604030504040204" pitchFamily="34" charset="-128"/>
              <a:ea typeface="Meiryo" panose="020B0604030504040204" pitchFamily="34" charset="-128"/>
              <a:cs typeface="Arial" charset="0"/>
            </a:endParaRPr>
          </a:p>
        </p:txBody>
      </p:sp>
      <p:grpSp>
        <p:nvGrpSpPr>
          <p:cNvPr id="33" name="グループ化 32">
            <a:extLst>
              <a:ext uri="{FF2B5EF4-FFF2-40B4-BE49-F238E27FC236}">
                <a16:creationId xmlns:a16="http://schemas.microsoft.com/office/drawing/2014/main" id="{759F90C4-25EC-64E0-4D08-7391C0C1C11F}"/>
              </a:ext>
            </a:extLst>
          </p:cNvPr>
          <p:cNvGrpSpPr/>
          <p:nvPr/>
        </p:nvGrpSpPr>
        <p:grpSpPr>
          <a:xfrm>
            <a:off x="8724036" y="2400636"/>
            <a:ext cx="3008027" cy="382156"/>
            <a:chOff x="818113" y="1915277"/>
            <a:chExt cx="3008027" cy="382156"/>
          </a:xfrm>
        </p:grpSpPr>
        <p:sp>
          <p:nvSpPr>
            <p:cNvPr id="34" name="object 10">
              <a:extLst>
                <a:ext uri="{FF2B5EF4-FFF2-40B4-BE49-F238E27FC236}">
                  <a16:creationId xmlns:a16="http://schemas.microsoft.com/office/drawing/2014/main" id="{02DFF015-4C09-494D-4DB5-388381F2F5E3}"/>
                </a:ext>
              </a:extLst>
            </p:cNvPr>
            <p:cNvSpPr txBox="1"/>
            <p:nvPr/>
          </p:nvSpPr>
          <p:spPr>
            <a:xfrm>
              <a:off x="818113" y="1915277"/>
              <a:ext cx="3008027" cy="382156"/>
            </a:xfrm>
            <a:prstGeom prst="rect">
              <a:avLst/>
            </a:prstGeom>
          </p:spPr>
          <p:txBody>
            <a:bodyPr vert="horz" wrap="square" lIns="0" tIns="12700" rIns="0" bIns="0" rtlCol="0">
              <a:spAutoFit/>
            </a:bodyPr>
            <a:lstStyle/>
            <a:p>
              <a:pPr marL="12700">
                <a:spcBef>
                  <a:spcPts val="100"/>
                </a:spcBef>
              </a:pPr>
              <a:r>
                <a:rPr sz="2400" b="1" spc="355">
                  <a:solidFill>
                    <a:srgbClr val="C00000"/>
                  </a:solidFill>
                  <a:latin typeface="Meiryo" panose="020B0604030504040204" pitchFamily="34" charset="-128"/>
                  <a:ea typeface="Meiryo" panose="020B0604030504040204" pitchFamily="34" charset="-128"/>
                  <a:cs typeface="HiraMinProN-W6"/>
                </a:rPr>
                <a:t>¥</a:t>
              </a:r>
              <a:r>
                <a:rPr lang="en-US" sz="2400" b="1" spc="355">
                  <a:solidFill>
                    <a:srgbClr val="C00000"/>
                  </a:solidFill>
                  <a:latin typeface="Meiryo" panose="020B0604030504040204" pitchFamily="34" charset="-128"/>
                  <a:ea typeface="Meiryo" panose="020B0604030504040204" pitchFamily="34" charset="-128"/>
                  <a:cs typeface="HiraMinProN-W6"/>
                </a:rPr>
                <a:t>4</a:t>
              </a:r>
              <a:r>
                <a:rPr sz="2400" b="1" spc="355">
                  <a:solidFill>
                    <a:srgbClr val="C00000"/>
                  </a:solidFill>
                  <a:latin typeface="Meiryo" panose="020B0604030504040204" pitchFamily="34" charset="-128"/>
                  <a:ea typeface="Meiryo" panose="020B0604030504040204" pitchFamily="34" charset="-128"/>
                  <a:cs typeface="HiraMinProN-W6"/>
                </a:rPr>
                <a:t>,000,000</a:t>
              </a:r>
              <a:endParaRPr sz="2400" b="1">
                <a:solidFill>
                  <a:srgbClr val="C00000"/>
                </a:solidFill>
                <a:latin typeface="Meiryo" panose="020B0604030504040204" pitchFamily="34" charset="-128"/>
                <a:ea typeface="Meiryo" panose="020B0604030504040204" pitchFamily="34" charset="-128"/>
                <a:cs typeface="HiraMinProN-W6"/>
              </a:endParaRPr>
            </a:p>
          </p:txBody>
        </p:sp>
        <p:sp>
          <p:nvSpPr>
            <p:cNvPr id="35" name="object 11">
              <a:extLst>
                <a:ext uri="{FF2B5EF4-FFF2-40B4-BE49-F238E27FC236}">
                  <a16:creationId xmlns:a16="http://schemas.microsoft.com/office/drawing/2014/main" id="{A89EBD6C-EDE1-01CA-671D-8D3A5C591D56}"/>
                </a:ext>
              </a:extLst>
            </p:cNvPr>
            <p:cNvSpPr txBox="1"/>
            <p:nvPr/>
          </p:nvSpPr>
          <p:spPr>
            <a:xfrm>
              <a:off x="3112220" y="2052317"/>
              <a:ext cx="533400" cy="135935"/>
            </a:xfrm>
            <a:prstGeom prst="rect">
              <a:avLst/>
            </a:prstGeom>
          </p:spPr>
          <p:txBody>
            <a:bodyPr vert="horz" wrap="square" lIns="0" tIns="12700" rIns="0" bIns="0" rtlCol="0">
              <a:spAutoFit/>
            </a:bodyPr>
            <a:lstStyle/>
            <a:p>
              <a:pPr marL="12700">
                <a:spcBef>
                  <a:spcPts val="100"/>
                </a:spcBef>
              </a:pPr>
              <a:endParaRPr sz="800" b="1" dirty="0">
                <a:solidFill>
                  <a:srgbClr val="C00000"/>
                </a:solidFill>
                <a:latin typeface="Meiryo" panose="020B0604030504040204" pitchFamily="34" charset="-128"/>
                <a:ea typeface="Meiryo" panose="020B0604030504040204" pitchFamily="34" charset="-128"/>
                <a:cs typeface="HiraMinProN-W6"/>
              </a:endParaRPr>
            </a:p>
          </p:txBody>
        </p:sp>
      </p:grpSp>
      <p:sp>
        <p:nvSpPr>
          <p:cNvPr id="36" name="object 14">
            <a:extLst>
              <a:ext uri="{FF2B5EF4-FFF2-40B4-BE49-F238E27FC236}">
                <a16:creationId xmlns:a16="http://schemas.microsoft.com/office/drawing/2014/main" id="{EDA1DED9-3F1B-2103-30BF-CD478D9906D5}"/>
              </a:ext>
            </a:extLst>
          </p:cNvPr>
          <p:cNvSpPr txBox="1"/>
          <p:nvPr/>
        </p:nvSpPr>
        <p:spPr>
          <a:xfrm>
            <a:off x="8713645" y="3035357"/>
            <a:ext cx="3008027" cy="382156"/>
          </a:xfrm>
          <a:prstGeom prst="rect">
            <a:avLst/>
          </a:prstGeom>
        </p:spPr>
        <p:txBody>
          <a:bodyPr vert="horz" wrap="square" lIns="0" tIns="12700" rIns="0" bIns="0" rtlCol="0">
            <a:spAutoFit/>
          </a:bodyPr>
          <a:lstStyle/>
          <a:p>
            <a:pPr marL="12700">
              <a:spcBef>
                <a:spcPts val="100"/>
              </a:spcBef>
            </a:pPr>
            <a:r>
              <a:rPr sz="2400" b="1" spc="355">
                <a:solidFill>
                  <a:srgbClr val="C00000"/>
                </a:solidFill>
                <a:latin typeface="Meiryo" panose="020B0604030504040204" pitchFamily="34" charset="-128"/>
                <a:ea typeface="Meiryo" panose="020B0604030504040204" pitchFamily="34" charset="-128"/>
                <a:cs typeface="HiraMinProN-W6"/>
              </a:rPr>
              <a:t>¥</a:t>
            </a:r>
            <a:r>
              <a:rPr lang="en-US" sz="2400" b="1" spc="355">
                <a:solidFill>
                  <a:srgbClr val="C00000"/>
                </a:solidFill>
                <a:latin typeface="Meiryo" panose="020B0604030504040204" pitchFamily="34" charset="-128"/>
                <a:ea typeface="Meiryo" panose="020B0604030504040204" pitchFamily="34" charset="-128"/>
                <a:cs typeface="HiraMinProN-W6"/>
              </a:rPr>
              <a:t>4</a:t>
            </a:r>
            <a:r>
              <a:rPr sz="2400" b="1" spc="355">
                <a:solidFill>
                  <a:srgbClr val="C00000"/>
                </a:solidFill>
                <a:latin typeface="Meiryo" panose="020B0604030504040204" pitchFamily="34" charset="-128"/>
                <a:ea typeface="Meiryo" panose="020B0604030504040204" pitchFamily="34" charset="-128"/>
                <a:cs typeface="HiraMinProN-W6"/>
              </a:rPr>
              <a:t>,</a:t>
            </a:r>
            <a:r>
              <a:rPr lang="en-US" sz="2400" b="1" spc="355">
                <a:solidFill>
                  <a:srgbClr val="C00000"/>
                </a:solidFill>
                <a:latin typeface="Meiryo" panose="020B0604030504040204" pitchFamily="34" charset="-128"/>
                <a:ea typeface="Meiryo" panose="020B0604030504040204" pitchFamily="34" charset="-128"/>
                <a:cs typeface="HiraMinProN-W6"/>
              </a:rPr>
              <a:t>8</a:t>
            </a:r>
            <a:r>
              <a:rPr sz="2400" b="1" spc="355">
                <a:solidFill>
                  <a:srgbClr val="C00000"/>
                </a:solidFill>
                <a:latin typeface="Meiryo" panose="020B0604030504040204" pitchFamily="34" charset="-128"/>
                <a:ea typeface="Meiryo" panose="020B0604030504040204" pitchFamily="34" charset="-128"/>
                <a:cs typeface="HiraMinProN-W6"/>
              </a:rPr>
              <a:t>00,000</a:t>
            </a:r>
            <a:endParaRPr sz="2400" b="1">
              <a:solidFill>
                <a:srgbClr val="C00000"/>
              </a:solidFill>
              <a:latin typeface="Meiryo" panose="020B0604030504040204" pitchFamily="34" charset="-128"/>
              <a:ea typeface="Meiryo" panose="020B0604030504040204" pitchFamily="34" charset="-128"/>
              <a:cs typeface="HiraMinProN-W6"/>
            </a:endParaRPr>
          </a:p>
        </p:txBody>
      </p:sp>
      <p:sp>
        <p:nvSpPr>
          <p:cNvPr id="37" name="テキスト ボックス 36">
            <a:extLst>
              <a:ext uri="{FF2B5EF4-FFF2-40B4-BE49-F238E27FC236}">
                <a16:creationId xmlns:a16="http://schemas.microsoft.com/office/drawing/2014/main" id="{4A9129BD-FD4E-15E7-29C3-14C2E3737697}"/>
              </a:ext>
            </a:extLst>
          </p:cNvPr>
          <p:cNvSpPr txBox="1"/>
          <p:nvPr/>
        </p:nvSpPr>
        <p:spPr>
          <a:xfrm>
            <a:off x="738943" y="1885032"/>
            <a:ext cx="4119043" cy="369332"/>
          </a:xfrm>
          <a:prstGeom prst="rect">
            <a:avLst/>
          </a:prstGeom>
          <a:noFill/>
        </p:spPr>
        <p:txBody>
          <a:bodyPr wrap="square">
            <a:spAutoFit/>
          </a:bodyPr>
          <a:lstStyle/>
          <a:p>
            <a:r>
              <a:rPr lang="en-US" altLang="ja-JP" b="1">
                <a:solidFill>
                  <a:srgbClr val="002060"/>
                </a:solidFill>
              </a:rPr>
              <a:t>LINE</a:t>
            </a:r>
            <a:r>
              <a:rPr lang="ja-JP" altLang="en-US" b="1">
                <a:solidFill>
                  <a:srgbClr val="002060"/>
                </a:solidFill>
              </a:rPr>
              <a:t> </a:t>
            </a:r>
            <a:r>
              <a:rPr lang="en-US" altLang="ja-JP" b="1">
                <a:solidFill>
                  <a:srgbClr val="002060"/>
                </a:solidFill>
              </a:rPr>
              <a:t>NEWS</a:t>
            </a:r>
            <a:r>
              <a:rPr lang="ja-JP" altLang="en-US" b="1">
                <a:solidFill>
                  <a:srgbClr val="002060"/>
                </a:solidFill>
              </a:rPr>
              <a:t> </a:t>
            </a:r>
            <a:r>
              <a:rPr lang="en-US" altLang="ja-JP" b="1">
                <a:solidFill>
                  <a:srgbClr val="002060"/>
                </a:solidFill>
              </a:rPr>
              <a:t>DIGEST Spot Direct</a:t>
            </a:r>
          </a:p>
        </p:txBody>
      </p:sp>
      <p:cxnSp>
        <p:nvCxnSpPr>
          <p:cNvPr id="39" name="直線矢印コネクタ 38">
            <a:extLst>
              <a:ext uri="{FF2B5EF4-FFF2-40B4-BE49-F238E27FC236}">
                <a16:creationId xmlns:a16="http://schemas.microsoft.com/office/drawing/2014/main" id="{FED32C0C-9410-3578-0779-726C292472E0}"/>
              </a:ext>
            </a:extLst>
          </p:cNvPr>
          <p:cNvCxnSpPr>
            <a:cxnSpLocks/>
            <a:endCxn id="34" idx="1"/>
          </p:cNvCxnSpPr>
          <p:nvPr/>
        </p:nvCxnSpPr>
        <p:spPr>
          <a:xfrm>
            <a:off x="8333509" y="2591714"/>
            <a:ext cx="390527"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線矢印コネクタ 39">
            <a:extLst>
              <a:ext uri="{FF2B5EF4-FFF2-40B4-BE49-F238E27FC236}">
                <a16:creationId xmlns:a16="http://schemas.microsoft.com/office/drawing/2014/main" id="{A96153B8-CF5E-FED9-C0BD-7A1AAAB2BE68}"/>
              </a:ext>
            </a:extLst>
          </p:cNvPr>
          <p:cNvCxnSpPr>
            <a:cxnSpLocks/>
          </p:cNvCxnSpPr>
          <p:nvPr/>
        </p:nvCxnSpPr>
        <p:spPr>
          <a:xfrm>
            <a:off x="8333509" y="3174702"/>
            <a:ext cx="390527"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56474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F0AE84-86DA-BC2A-D44C-0CD48D5ED21E}"/>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E580367-669D-C5EF-13BA-ABC8A9AB9288}"/>
              </a:ext>
            </a:extLst>
          </p:cNvPr>
          <p:cNvSpPr>
            <a:spLocks noGrp="1"/>
          </p:cNvSpPr>
          <p:nvPr>
            <p:ph type="body" sz="quarter" idx="12"/>
          </p:nvPr>
        </p:nvSpPr>
        <p:spPr/>
        <p:txBody>
          <a:bodyPr/>
          <a:lstStyle/>
          <a:p>
            <a:pPr marL="0" indent="0" algn="ctr">
              <a:buNone/>
            </a:pPr>
            <a:r>
              <a:rPr lang="ja-JP" altLang="en-US" dirty="0"/>
              <a:t>トライアル販売の</a:t>
            </a:r>
            <a:br>
              <a:rPr lang="en-US" altLang="ja-JP" dirty="0"/>
            </a:b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339C0EE9-CFB2-6469-B044-BB93C25EFF73}"/>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D61C9D18-4868-55EC-E237-5FFBEC88716C}"/>
              </a:ext>
            </a:extLst>
          </p:cNvPr>
          <p:cNvSpPr>
            <a:spLocks noGrp="1"/>
          </p:cNvSpPr>
          <p:nvPr>
            <p:ph type="body" sz="quarter" idx="10"/>
          </p:nvPr>
        </p:nvSpPr>
        <p:spPr/>
        <p:txBody>
          <a:bodyPr/>
          <a:lstStyle/>
          <a:p>
            <a:r>
              <a:rPr lang="ja-JP" altLang="en-US" dirty="0">
                <a:latin typeface="+mn-ea"/>
                <a:cs typeface="メイリオ" panose="020B0604030504040204" pitchFamily="50" charset="-128"/>
              </a:rPr>
              <a:t>スペック詳細</a:t>
            </a:r>
          </a:p>
        </p:txBody>
      </p:sp>
      <p:graphicFrame>
        <p:nvGraphicFramePr>
          <p:cNvPr id="3" name="表 2">
            <a:extLst>
              <a:ext uri="{FF2B5EF4-FFF2-40B4-BE49-F238E27FC236}">
                <a16:creationId xmlns:a16="http://schemas.microsoft.com/office/drawing/2014/main" id="{2350BCD8-20DE-FF84-8E93-94A751AB771D}"/>
              </a:ext>
            </a:extLst>
          </p:cNvPr>
          <p:cNvGraphicFramePr>
            <a:graphicFrameLocks noGrp="1"/>
          </p:cNvGraphicFramePr>
          <p:nvPr>
            <p:extLst>
              <p:ext uri="{D42A27DB-BD31-4B8C-83A1-F6EECF244321}">
                <p14:modId xmlns:p14="http://schemas.microsoft.com/office/powerpoint/2010/main" val="393950278"/>
              </p:ext>
            </p:extLst>
          </p:nvPr>
        </p:nvGraphicFramePr>
        <p:xfrm>
          <a:off x="226530" y="1049155"/>
          <a:ext cx="11723571" cy="5362657"/>
        </p:xfrm>
        <a:graphic>
          <a:graphicData uri="http://schemas.openxmlformats.org/drawingml/2006/table">
            <a:tbl>
              <a:tblPr firstCol="1" bandRow="1"/>
              <a:tblGrid>
                <a:gridCol w="2178202">
                  <a:extLst>
                    <a:ext uri="{9D8B030D-6E8A-4147-A177-3AD203B41FA5}">
                      <a16:colId xmlns:a16="http://schemas.microsoft.com/office/drawing/2014/main" val="3360389588"/>
                    </a:ext>
                  </a:extLst>
                </a:gridCol>
                <a:gridCol w="9545369">
                  <a:extLst>
                    <a:ext uri="{9D8B030D-6E8A-4147-A177-3AD203B41FA5}">
                      <a16:colId xmlns:a16="http://schemas.microsoft.com/office/drawing/2014/main" val="4090552857"/>
                    </a:ext>
                  </a:extLst>
                </a:gridCol>
              </a:tblGrid>
              <a:tr h="26103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誘導枠</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5875">
                        <a:spcBef>
                          <a:spcPts val="260"/>
                        </a:spcBef>
                      </a:pP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・誘導枠：</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lang="ja-JP" altLang="en-US" sz="1100" spc="110" dirty="0">
                          <a:solidFill>
                            <a:schemeClr val="tx1">
                              <a:lumMod val="75000"/>
                              <a:lumOff val="25000"/>
                            </a:schemeClr>
                          </a:solidFill>
                          <a:latin typeface="Meiryo" panose="020B0604030504040204" pitchFamily="34" charset="-128"/>
                          <a:ea typeface="Meiryo" panose="020B0604030504040204" pitchFamily="34" charset="-128"/>
                          <a:cs typeface="Arial Unicode MS"/>
                        </a:rPr>
                        <a:t> </a:t>
                      </a:r>
                      <a:r>
                        <a:rPr lang="en-US" altLang="ja-JP" sz="1100" spc="30" dirty="0">
                          <a:solidFill>
                            <a:schemeClr val="tx1">
                              <a:lumMod val="75000"/>
                              <a:lumOff val="25000"/>
                            </a:schemeClr>
                          </a:solidFill>
                          <a:latin typeface="Meiryo" panose="020B0604030504040204" pitchFamily="34" charset="-128"/>
                          <a:ea typeface="Meiryo" panose="020B0604030504040204" pitchFamily="34" charset="-128"/>
                          <a:cs typeface="Arial Unicode MS"/>
                        </a:rPr>
                        <a:t>NEWS</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の</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lang="ja-JP" altLang="en-US" sz="1100" spc="30" dirty="0">
                          <a:solidFill>
                            <a:schemeClr val="tx1">
                              <a:lumMod val="75000"/>
                              <a:lumOff val="25000"/>
                            </a:schemeClr>
                          </a:solidFill>
                          <a:latin typeface="Meiryo" panose="020B0604030504040204" pitchFamily="34" charset="-128"/>
                          <a:ea typeface="Meiryo" panose="020B0604030504040204" pitchFamily="34" charset="-128"/>
                          <a:cs typeface="Arial Unicode MS"/>
                        </a:rPr>
                        <a:t>公</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式</a:t>
                      </a:r>
                      <a:r>
                        <a:rPr lang="ja-JP" altLang="en-US" sz="1100" spc="-30" dirty="0">
                          <a:solidFill>
                            <a:schemeClr val="tx1">
                              <a:lumMod val="75000"/>
                              <a:lumOff val="25000"/>
                            </a:schemeClr>
                          </a:solidFill>
                          <a:latin typeface="Meiryo" panose="020B0604030504040204" pitchFamily="34" charset="-128"/>
                          <a:ea typeface="Meiryo" panose="020B0604030504040204" pitchFamily="34" charset="-128"/>
                          <a:cs typeface="Arial Unicode MS"/>
                        </a:rPr>
                        <a:t>ア</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カ</a:t>
                      </a:r>
                      <a:r>
                        <a:rPr lang="ja-JP" altLang="en-US" sz="1100" spc="-60" dirty="0">
                          <a:solidFill>
                            <a:schemeClr val="tx1">
                              <a:lumMod val="75000"/>
                              <a:lumOff val="25000"/>
                            </a:schemeClr>
                          </a:solidFill>
                          <a:latin typeface="Meiryo" panose="020B0604030504040204" pitchFamily="34" charset="-128"/>
                          <a:ea typeface="Meiryo" panose="020B0604030504040204" pitchFamily="34" charset="-128"/>
                          <a:cs typeface="Arial Unicode MS"/>
                        </a:rPr>
                        <a:t>ウ</a:t>
                      </a:r>
                      <a:r>
                        <a:rPr lang="ja-JP" altLang="en-US" sz="1100" spc="-80" dirty="0">
                          <a:solidFill>
                            <a:schemeClr val="tx1">
                              <a:lumMod val="75000"/>
                              <a:lumOff val="25000"/>
                            </a:schemeClr>
                          </a:solidFill>
                          <a:latin typeface="Meiryo" panose="020B0604030504040204" pitchFamily="34" charset="-128"/>
                          <a:ea typeface="Meiryo" panose="020B0604030504040204" pitchFamily="34" charset="-128"/>
                          <a:cs typeface="Arial Unicode MS"/>
                        </a:rPr>
                        <a:t>ン</a:t>
                      </a:r>
                      <a:r>
                        <a:rPr lang="ja-JP" altLang="en-US" sz="1100" spc="-30" dirty="0">
                          <a:solidFill>
                            <a:schemeClr val="tx1">
                              <a:lumMod val="75000"/>
                              <a:lumOff val="25000"/>
                            </a:schemeClr>
                          </a:solidFill>
                          <a:latin typeface="Meiryo" panose="020B0604030504040204" pitchFamily="34" charset="-128"/>
                          <a:ea typeface="Meiryo" panose="020B0604030504040204" pitchFamily="34" charset="-128"/>
                          <a:cs typeface="Arial Unicode MS"/>
                        </a:rPr>
                        <a:t>ト</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発</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信</a:t>
                      </a:r>
                      <a:r>
                        <a:rPr lang="ja-JP" altLang="en-US" sz="1100" spc="-50" dirty="0">
                          <a:solidFill>
                            <a:schemeClr val="tx1">
                              <a:lumMod val="75000"/>
                              <a:lumOff val="25000"/>
                            </a:schemeClr>
                          </a:solidFill>
                          <a:latin typeface="Meiryo" panose="020B0604030504040204" pitchFamily="34" charset="-128"/>
                          <a:ea typeface="Meiryo" panose="020B0604030504040204" pitchFamily="34" charset="-128"/>
                          <a:cs typeface="Arial Unicode MS"/>
                        </a:rPr>
                        <a:t>の</a:t>
                      </a:r>
                      <a:r>
                        <a:rPr lang="ja-JP" altLang="en-US" sz="1100" spc="-100" dirty="0">
                          <a:solidFill>
                            <a:schemeClr val="tx1">
                              <a:lumMod val="75000"/>
                              <a:lumOff val="25000"/>
                            </a:schemeClr>
                          </a:solidFill>
                          <a:latin typeface="Meiryo" panose="020B0604030504040204" pitchFamily="34" charset="-128"/>
                          <a:ea typeface="Meiryo" panose="020B0604030504040204" pitchFamily="34" charset="-128"/>
                          <a:cs typeface="Arial Unicode MS"/>
                        </a:rPr>
                        <a:t>リ</a:t>
                      </a:r>
                      <a:r>
                        <a:rPr lang="ja-JP" altLang="en-US" sz="1100" spc="-55" dirty="0">
                          <a:solidFill>
                            <a:schemeClr val="tx1">
                              <a:lumMod val="75000"/>
                              <a:lumOff val="25000"/>
                            </a:schemeClr>
                          </a:solidFill>
                          <a:latin typeface="Meiryo" panose="020B0604030504040204" pitchFamily="34" charset="-128"/>
                          <a:ea typeface="Meiryo" panose="020B0604030504040204" pitchFamily="34" charset="-128"/>
                          <a:cs typeface="Arial Unicode MS"/>
                        </a:rPr>
                        <a:t>ッ</a:t>
                      </a:r>
                      <a:r>
                        <a:rPr lang="ja-JP" altLang="en-US" sz="1100" spc="-75" dirty="0">
                          <a:solidFill>
                            <a:schemeClr val="tx1">
                              <a:lumMod val="75000"/>
                              <a:lumOff val="25000"/>
                            </a:schemeClr>
                          </a:solidFill>
                          <a:latin typeface="Meiryo" panose="020B0604030504040204" pitchFamily="34" charset="-128"/>
                          <a:ea typeface="Meiryo" panose="020B0604030504040204" pitchFamily="34" charset="-128"/>
                          <a:cs typeface="Arial Unicode MS"/>
                        </a:rPr>
                        <a:t>チ</a:t>
                      </a:r>
                      <a:r>
                        <a:rPr lang="ja-JP" altLang="en-US" sz="1100" spc="-95" dirty="0">
                          <a:solidFill>
                            <a:schemeClr val="tx1">
                              <a:lumMod val="75000"/>
                              <a:lumOff val="25000"/>
                            </a:schemeClr>
                          </a:solidFill>
                          <a:latin typeface="Meiryo" panose="020B0604030504040204" pitchFamily="34" charset="-128"/>
                          <a:ea typeface="Meiryo" panose="020B0604030504040204" pitchFamily="34" charset="-128"/>
                          <a:cs typeface="Arial Unicode MS"/>
                        </a:rPr>
                        <a:t>メ</a:t>
                      </a:r>
                      <a:r>
                        <a:rPr lang="ja-JP" altLang="en-US" sz="1100" spc="-55" dirty="0">
                          <a:solidFill>
                            <a:schemeClr val="tx1">
                              <a:lumMod val="75000"/>
                              <a:lumOff val="25000"/>
                            </a:schemeClr>
                          </a:solidFill>
                          <a:latin typeface="Meiryo" panose="020B0604030504040204" pitchFamily="34" charset="-128"/>
                          <a:ea typeface="Meiryo" panose="020B0604030504040204" pitchFamily="34" charset="-128"/>
                          <a:cs typeface="Arial Unicode MS"/>
                        </a:rPr>
                        <a:t>ッ</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セ</a:t>
                      </a:r>
                      <a:r>
                        <a:rPr lang="ja-JP" altLang="en-US" sz="1100" spc="-5" dirty="0">
                          <a:solidFill>
                            <a:schemeClr val="tx1">
                              <a:lumMod val="75000"/>
                              <a:lumOff val="25000"/>
                            </a:schemeClr>
                          </a:solidFill>
                          <a:latin typeface="Meiryo" panose="020B0604030504040204" pitchFamily="34" charset="-128"/>
                          <a:ea typeface="Meiryo" panose="020B0604030504040204" pitchFamily="34" charset="-128"/>
                          <a:cs typeface="Arial Unicode MS"/>
                        </a:rPr>
                        <a:t>ー</a:t>
                      </a:r>
                      <a:r>
                        <a:rPr lang="ja-JP" altLang="en-US" sz="1100" spc="10" dirty="0">
                          <a:solidFill>
                            <a:schemeClr val="tx1">
                              <a:lumMod val="75000"/>
                              <a:lumOff val="25000"/>
                            </a:schemeClr>
                          </a:solidFill>
                          <a:latin typeface="Meiryo" panose="020B0604030504040204" pitchFamily="34" charset="-128"/>
                          <a:ea typeface="Meiryo" panose="020B0604030504040204" pitchFamily="34" charset="-128"/>
                          <a:cs typeface="Arial Unicode MS"/>
                        </a:rPr>
                        <a:t>ジ</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内</a:t>
                      </a:r>
                    </a:p>
                    <a:p>
                      <a:pPr marL="15875">
                        <a:spcBef>
                          <a:spcPts val="260"/>
                        </a:spcBef>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・誘導内容：</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画</a:t>
                      </a:r>
                      <a:r>
                        <a:rPr lang="ja-JP" altLang="en-US" sz="1100" spc="-10" dirty="0">
                          <a:solidFill>
                            <a:schemeClr val="tx1">
                              <a:lumMod val="75000"/>
                              <a:lumOff val="25000"/>
                            </a:schemeClr>
                          </a:solidFill>
                          <a:latin typeface="Meiryo" panose="020B0604030504040204" pitchFamily="34" charset="-128"/>
                          <a:ea typeface="Meiryo" panose="020B0604030504040204" pitchFamily="34" charset="-128"/>
                          <a:cs typeface="Arial Unicode MS"/>
                        </a:rPr>
                        <a:t>像</a:t>
                      </a:r>
                      <a:r>
                        <a:rPr lang="ja-JP" altLang="en-US" sz="1100" spc="-35"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20" dirty="0">
                          <a:solidFill>
                            <a:schemeClr val="tx1">
                              <a:lumMod val="75000"/>
                              <a:lumOff val="25000"/>
                            </a:schemeClr>
                          </a:solidFill>
                          <a:latin typeface="Meiryo" panose="020B0604030504040204" pitchFamily="34" charset="-128"/>
                          <a:ea typeface="Meiryo" panose="020B0604030504040204" pitchFamily="34" charset="-128"/>
                          <a:cs typeface="Arial Unicode MS"/>
                        </a:rPr>
                        <a:t>テ</a:t>
                      </a:r>
                      <a:r>
                        <a:rPr lang="ja-JP" altLang="en-US" sz="1100" spc="-65" dirty="0">
                          <a:solidFill>
                            <a:schemeClr val="tx1">
                              <a:lumMod val="75000"/>
                              <a:lumOff val="25000"/>
                            </a:schemeClr>
                          </a:solidFill>
                          <a:latin typeface="Meiryo" panose="020B0604030504040204" pitchFamily="34" charset="-128"/>
                          <a:ea typeface="Meiryo" panose="020B0604030504040204" pitchFamily="34" charset="-128"/>
                          <a:cs typeface="Arial Unicode MS"/>
                        </a:rPr>
                        <a:t>キ</a:t>
                      </a:r>
                      <a:r>
                        <a:rPr lang="ja-JP" altLang="en-US" sz="1100" spc="-80" dirty="0">
                          <a:solidFill>
                            <a:schemeClr val="tx1">
                              <a:lumMod val="75000"/>
                              <a:lumOff val="25000"/>
                            </a:schemeClr>
                          </a:solidFill>
                          <a:latin typeface="Meiryo" panose="020B0604030504040204" pitchFamily="34" charset="-128"/>
                          <a:ea typeface="Meiryo" panose="020B0604030504040204" pitchFamily="34" charset="-128"/>
                          <a:cs typeface="Arial Unicode MS"/>
                        </a:rPr>
                        <a:t>ス</a:t>
                      </a:r>
                      <a:r>
                        <a:rPr lang="ja-JP" altLang="en-US" sz="1100" spc="-380" dirty="0">
                          <a:solidFill>
                            <a:schemeClr val="tx1">
                              <a:lumMod val="75000"/>
                              <a:lumOff val="25000"/>
                            </a:schemeClr>
                          </a:solidFill>
                          <a:latin typeface="Meiryo" panose="020B0604030504040204" pitchFamily="34" charset="-128"/>
                          <a:ea typeface="Meiryo" panose="020B0604030504040204" pitchFamily="34" charset="-128"/>
                          <a:cs typeface="Arial Unicode MS"/>
                        </a:rPr>
                        <a:t>ト</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10" dirty="0">
                          <a:solidFill>
                            <a:schemeClr val="tx1">
                              <a:lumMod val="75000"/>
                              <a:lumOff val="25000"/>
                            </a:schemeClr>
                          </a:solidFill>
                          <a:latin typeface="Meiryo" panose="020B0604030504040204" pitchFamily="34" charset="-128"/>
                          <a:ea typeface="Meiryo" panose="020B0604030504040204" pitchFamily="34" charset="-128"/>
                          <a:cs typeface="Arial Unicode MS"/>
                        </a:rPr>
                        <a:t>全</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角</a:t>
                      </a:r>
                      <a:r>
                        <a:rPr lang="en-US" altLang="ja-JP" sz="1100" spc="30" dirty="0">
                          <a:solidFill>
                            <a:schemeClr val="tx1">
                              <a:lumMod val="75000"/>
                              <a:lumOff val="25000"/>
                            </a:schemeClr>
                          </a:solidFill>
                          <a:latin typeface="Meiryo" panose="020B0604030504040204" pitchFamily="34" charset="-128"/>
                          <a:ea typeface="Meiryo" panose="020B0604030504040204" pitchFamily="34" charset="-128"/>
                          <a:cs typeface="Arial Unicode MS"/>
                        </a:rPr>
                        <a:t>8</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文字程度</a:t>
                      </a:r>
                      <a:r>
                        <a:rPr lang="ja-JP" altLang="en-US" sz="1100" spc="-35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p>
                    <a:p>
                      <a:pPr marL="15875">
                        <a:spcBef>
                          <a:spcPts val="260"/>
                        </a:spcBef>
                      </a:pP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テキストは</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ヤフー</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に</a:t>
                      </a:r>
                      <a:r>
                        <a:rPr lang="ja-JP" altLang="en-US" sz="1100" spc="-10" dirty="0">
                          <a:solidFill>
                            <a:schemeClr val="tx1">
                              <a:lumMod val="75000"/>
                              <a:lumOff val="25000"/>
                            </a:schemeClr>
                          </a:solidFill>
                          <a:latin typeface="Meiryo" panose="020B0604030504040204" pitchFamily="34" charset="-128"/>
                          <a:ea typeface="Meiryo" panose="020B0604030504040204" pitchFamily="34" charset="-128"/>
                          <a:cs typeface="Arial Unicode MS"/>
                        </a:rPr>
                        <a:t>て</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制</a:t>
                      </a:r>
                      <a:r>
                        <a:rPr lang="ja-JP" altLang="en-US" sz="1100" spc="-320" dirty="0">
                          <a:solidFill>
                            <a:schemeClr val="tx1">
                              <a:lumMod val="75000"/>
                              <a:lumOff val="25000"/>
                            </a:schemeClr>
                          </a:solidFill>
                          <a:latin typeface="Meiryo" panose="020B0604030504040204" pitchFamily="34" charset="-128"/>
                          <a:ea typeface="Meiryo" panose="020B0604030504040204" pitchFamily="34" charset="-128"/>
                          <a:cs typeface="Arial Unicode MS"/>
                        </a:rPr>
                        <a:t>作</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（編集</a:t>
                      </a:r>
                      <a:r>
                        <a:rPr lang="ja-JP" altLang="en-US" sz="1100" spc="5" dirty="0">
                          <a:solidFill>
                            <a:schemeClr val="tx1">
                              <a:lumMod val="75000"/>
                              <a:lumOff val="25000"/>
                            </a:schemeClr>
                          </a:solidFill>
                          <a:latin typeface="Meiryo" panose="020B0604030504040204" pitchFamily="34" charset="-128"/>
                          <a:ea typeface="Meiryo" panose="020B0604030504040204" pitchFamily="34" charset="-128"/>
                          <a:cs typeface="Arial Unicode MS"/>
                        </a:rPr>
                        <a:t>権</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は</a:t>
                      </a:r>
                      <a:r>
                        <a:rPr lang="en-US" altLang="ja-JP" sz="1100" spc="30" dirty="0">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lang="ja-JP" altLang="en-US" sz="1100" spc="5" dirty="0">
                          <a:solidFill>
                            <a:schemeClr val="tx1">
                              <a:lumMod val="75000"/>
                              <a:lumOff val="25000"/>
                            </a:schemeClr>
                          </a:solidFill>
                          <a:latin typeface="Meiryo" panose="020B0604030504040204" pitchFamily="34" charset="-128"/>
                          <a:ea typeface="Meiryo" panose="020B0604030504040204" pitchFamily="34" charset="-128"/>
                          <a:cs typeface="Arial Unicode MS"/>
                        </a:rPr>
                        <a:t>ヤフー</a:t>
                      </a:r>
                      <a:r>
                        <a:rPr lang="ja-JP" altLang="en-US" sz="1100" spc="-5" dirty="0">
                          <a:solidFill>
                            <a:schemeClr val="tx1">
                              <a:lumMod val="75000"/>
                              <a:lumOff val="25000"/>
                            </a:schemeClr>
                          </a:solidFill>
                          <a:latin typeface="Meiryo" panose="020B0604030504040204" pitchFamily="34" charset="-128"/>
                          <a:ea typeface="Meiryo" panose="020B0604030504040204" pitchFamily="34" charset="-128"/>
                          <a:cs typeface="Arial Unicode MS"/>
                        </a:rPr>
                        <a:t>に</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帰属します）</a:t>
                      </a:r>
                      <a:endPar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5873948"/>
                  </a:ext>
                </a:extLst>
              </a:tr>
              <a:tr h="62740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入稿物</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3335">
                        <a:lnSpc>
                          <a:spcPct val="100000"/>
                        </a:lnSpc>
                        <a:spcBef>
                          <a:spcPts val="260"/>
                        </a:spcBef>
                      </a:pPr>
                      <a:r>
                        <a:rPr kumimoji="1" lang="ja-JP" altLang="en-US" sz="1100" b="1"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画像：</a:t>
                      </a:r>
                      <a:r>
                        <a:rPr lang="en-US" altLang="ja-JP" sz="1200" dirty="0">
                          <a:solidFill>
                            <a:schemeClr val="tx1">
                              <a:lumMod val="75000"/>
                              <a:lumOff val="25000"/>
                            </a:schemeClr>
                          </a:solidFill>
                          <a:latin typeface="Meiryo" panose="020B0604030504040204" pitchFamily="34" charset="-128"/>
                          <a:ea typeface="Meiryo" panose="020B0604030504040204" pitchFamily="34" charset="-128"/>
                        </a:rPr>
                        <a:t>1</a:t>
                      </a:r>
                      <a:r>
                        <a:rPr lang="ja-JP" altLang="en-US" sz="1200" dirty="0">
                          <a:solidFill>
                            <a:schemeClr val="tx1">
                              <a:lumMod val="75000"/>
                              <a:lumOff val="25000"/>
                            </a:schemeClr>
                          </a:solidFill>
                          <a:latin typeface="Meiryo" panose="020B0604030504040204" pitchFamily="34" charset="-128"/>
                          <a:ea typeface="Meiryo" panose="020B0604030504040204" pitchFamily="34" charset="-128"/>
                        </a:rPr>
                        <a:t>点（</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縦</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rPr>
                        <a:t>640</a:t>
                      </a:r>
                      <a:r>
                        <a:rPr lang="en" altLang="ja-JP" sz="1100" dirty="0">
                          <a:solidFill>
                            <a:schemeClr val="tx1">
                              <a:lumMod val="75000"/>
                              <a:lumOff val="25000"/>
                            </a:schemeClr>
                          </a:solidFill>
                          <a:latin typeface="Meiryo" panose="020B0604030504040204" pitchFamily="34" charset="-128"/>
                          <a:ea typeface="Meiryo" panose="020B0604030504040204" pitchFamily="34" charset="-128"/>
                        </a:rPr>
                        <a:t>px </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横</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rPr>
                        <a:t>640</a:t>
                      </a:r>
                      <a:r>
                        <a:rPr lang="en" altLang="ja-JP" sz="1100" dirty="0">
                          <a:solidFill>
                            <a:schemeClr val="tx1">
                              <a:lumMod val="75000"/>
                              <a:lumOff val="25000"/>
                            </a:schemeClr>
                          </a:solidFill>
                          <a:latin typeface="Meiryo" panose="020B0604030504040204" pitchFamily="34" charset="-128"/>
                          <a:ea typeface="Meiryo" panose="020B0604030504040204" pitchFamily="34" charset="-128"/>
                        </a:rPr>
                        <a:t>px</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a:t>
                      </a: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endParaRPr>
                    </a:p>
                    <a:p>
                      <a:pPr marL="13335">
                        <a:lnSpc>
                          <a:spcPct val="100000"/>
                        </a:lnSpc>
                        <a:spcBef>
                          <a:spcPts val="260"/>
                        </a:spcBef>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　　・</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rPr>
                        <a:t>PNG</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もしくは</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rPr>
                        <a:t>JPG</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形式（</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rPr>
                        <a:t>10MB</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以内）</a:t>
                      </a:r>
                    </a:p>
                    <a:p>
                      <a:pPr marL="13335">
                        <a:lnSpc>
                          <a:spcPct val="100000"/>
                        </a:lnSpc>
                        <a:spcBef>
                          <a:spcPts val="260"/>
                        </a:spcBef>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　　・画像規定については</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rPr>
                        <a:t>P9</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参照。</a:t>
                      </a:r>
                      <a:endPar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pPr marL="13335" marR="0" lvl="0" indent="0" algn="l" defTabSz="914400" rtl="0" eaLnBrk="1" fontAlgn="auto" latinLnBrk="0" hangingPunct="1">
                        <a:lnSpc>
                          <a:spcPct val="100000"/>
                        </a:lnSpc>
                        <a:spcBef>
                          <a:spcPts val="260"/>
                        </a:spcBef>
                        <a:spcAft>
                          <a:spcPts val="0"/>
                        </a:spcAft>
                        <a:buClrTx/>
                        <a:buSzTx/>
                        <a:buFontTx/>
                        <a:buNone/>
                        <a:tabLst/>
                        <a:defRPr/>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・見出し：全角</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rPr>
                        <a:t>8</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文字程度</a:t>
                      </a: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endParaRPr>
                    </a:p>
                    <a:p>
                      <a:pPr marL="13335" marR="0" lvl="0" indent="0" algn="l" defTabSz="914400" rtl="0" eaLnBrk="1" fontAlgn="auto" latinLnBrk="0" hangingPunct="1">
                        <a:lnSpc>
                          <a:spcPct val="100000"/>
                        </a:lnSpc>
                        <a:spcBef>
                          <a:spcPts val="260"/>
                        </a:spcBef>
                        <a:spcAft>
                          <a:spcPts val="0"/>
                        </a:spcAft>
                        <a:buClrTx/>
                        <a:buSzTx/>
                        <a:buFontTx/>
                        <a:buNone/>
                        <a:tabLst/>
                        <a:defRPr/>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　　・見出しの指定はできません。</a:t>
                      </a:r>
                    </a:p>
                    <a:p>
                      <a:pPr marL="13335" marR="0" lvl="0" indent="0" algn="l" defTabSz="914400" rtl="0" eaLnBrk="1" fontAlgn="auto" latinLnBrk="0" hangingPunct="1">
                        <a:lnSpc>
                          <a:spcPct val="100000"/>
                        </a:lnSpc>
                        <a:spcBef>
                          <a:spcPts val="260"/>
                        </a:spcBef>
                        <a:spcAft>
                          <a:spcPts val="0"/>
                        </a:spcAft>
                        <a:buClrTx/>
                        <a:buSzTx/>
                        <a:buFontTx/>
                        <a:buNone/>
                        <a:tabLst/>
                        <a:defRPr/>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　　・見出しの候補を事前にご共有いたします</a:t>
                      </a:r>
                    </a:p>
                    <a:p>
                      <a:pPr marL="13335" marR="0" lvl="0" indent="0" algn="l" defTabSz="914400" rtl="0" eaLnBrk="1" fontAlgn="auto" latinLnBrk="0" hangingPunct="1">
                        <a:lnSpc>
                          <a:spcPct val="100000"/>
                        </a:lnSpc>
                        <a:spcBef>
                          <a:spcPts val="260"/>
                        </a:spcBef>
                        <a:spcAft>
                          <a:spcPts val="0"/>
                        </a:spcAft>
                        <a:buClrTx/>
                        <a:buSzTx/>
                        <a:buFontTx/>
                        <a:buNone/>
                        <a:tabLst/>
                        <a:defRPr/>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　　　その際、ご希望や</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rPr>
                        <a:t>NG</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表現をお申し付けください</a:t>
                      </a:r>
                    </a:p>
                    <a:p>
                      <a:pPr marL="13335" marR="0" lvl="0" indent="0" algn="l" defTabSz="914400" rtl="0" eaLnBrk="1" fontAlgn="auto" latinLnBrk="0" hangingPunct="1">
                        <a:lnSpc>
                          <a:spcPct val="100000"/>
                        </a:lnSpc>
                        <a:spcBef>
                          <a:spcPts val="260"/>
                        </a:spcBef>
                        <a:spcAft>
                          <a:spcPts val="0"/>
                        </a:spcAft>
                        <a:buClrTx/>
                        <a:buSzTx/>
                        <a:buFontTx/>
                        <a:buNone/>
                        <a:tabLst/>
                        <a:defRPr/>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　　・見出しの編集権は</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rPr>
                        <a:t>LINE</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ヤフーに帰属します</a:t>
                      </a: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endParaRPr>
                    </a:p>
                    <a:p>
                      <a:pPr marL="12700" marR="5080" lvl="0" indent="7620" algn="just" defTabSz="914400" rtl="0" eaLnBrk="1" fontAlgn="auto" latinLnBrk="0" hangingPunct="1">
                        <a:lnSpc>
                          <a:spcPct val="119100"/>
                        </a:lnSpc>
                        <a:spcBef>
                          <a:spcPts val="100"/>
                        </a:spcBef>
                        <a:spcAft>
                          <a:spcPts val="0"/>
                        </a:spcAft>
                        <a:buClrTx/>
                        <a:buSzTx/>
                        <a:buFontTx/>
                        <a:buNone/>
                        <a:tabLst/>
                        <a:defRPr/>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・遷移先</a:t>
                      </a:r>
                      <a:r>
                        <a:rPr lang="en" altLang="ja-JP" sz="1100" dirty="0">
                          <a:solidFill>
                            <a:schemeClr val="tx1">
                              <a:lumMod val="75000"/>
                              <a:lumOff val="25000"/>
                            </a:schemeClr>
                          </a:solidFill>
                          <a:latin typeface="Meiryo" panose="020B0604030504040204" pitchFamily="34" charset="-128"/>
                          <a:ea typeface="Meiryo" panose="020B0604030504040204" pitchFamily="34" charset="-128"/>
                        </a:rPr>
                        <a:t>URL</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rPr>
                        <a:t>1</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点 </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rPr>
                        <a:t>※</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両</a:t>
                      </a:r>
                      <a:r>
                        <a:rPr lang="en" altLang="ja-JP" sz="1100" dirty="0">
                          <a:solidFill>
                            <a:schemeClr val="tx1">
                              <a:lumMod val="75000"/>
                              <a:lumOff val="25000"/>
                            </a:schemeClr>
                          </a:solidFill>
                          <a:latin typeface="Meiryo" panose="020B0604030504040204" pitchFamily="34" charset="-128"/>
                          <a:ea typeface="Meiryo" panose="020B0604030504040204" pitchFamily="34" charset="-128"/>
                        </a:rPr>
                        <a:t>OS</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共通</a:t>
                      </a:r>
                      <a:endParaRPr lang="en" altLang="ja-JP" sz="1100" dirty="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　　</a:t>
                      </a:r>
                      <a:r>
                        <a:rPr lang="ja-JP" altLang="en-US" sz="1100" dirty="0">
                          <a:solidFill>
                            <a:schemeClr val="tx1">
                              <a:lumMod val="75000"/>
                              <a:lumOff val="25000"/>
                            </a:schemeClr>
                          </a:solidFill>
                          <a:latin typeface="Meiryo"/>
                          <a:ea typeface="Meiryo"/>
                        </a:rPr>
                        <a:t>・入稿された</a:t>
                      </a:r>
                      <a:r>
                        <a:rPr lang="en" altLang="ja-JP" sz="1100" dirty="0">
                          <a:solidFill>
                            <a:schemeClr val="tx1">
                              <a:lumMod val="75000"/>
                              <a:lumOff val="25000"/>
                            </a:schemeClr>
                          </a:solidFill>
                          <a:latin typeface="Meiryo"/>
                          <a:ea typeface="Meiryo"/>
                        </a:rPr>
                        <a:t>URL</a:t>
                      </a:r>
                      <a:r>
                        <a:rPr lang="ja-JP" altLang="en-US" sz="1100" dirty="0">
                          <a:solidFill>
                            <a:schemeClr val="tx1">
                              <a:lumMod val="75000"/>
                              <a:lumOff val="25000"/>
                            </a:schemeClr>
                          </a:solidFill>
                          <a:latin typeface="Meiryo"/>
                          <a:ea typeface="Meiryo"/>
                        </a:rPr>
                        <a:t>を弊社にて短縮</a:t>
                      </a:r>
                      <a:r>
                        <a:rPr lang="en" altLang="ja-JP" sz="1100" dirty="0">
                          <a:solidFill>
                            <a:schemeClr val="tx1">
                              <a:lumMod val="75000"/>
                              <a:lumOff val="25000"/>
                            </a:schemeClr>
                          </a:solidFill>
                          <a:latin typeface="Meiryo"/>
                          <a:ea typeface="Meiryo"/>
                        </a:rPr>
                        <a:t>URL</a:t>
                      </a:r>
                      <a:r>
                        <a:rPr lang="ja-JP" altLang="en-US" sz="1100" dirty="0">
                          <a:solidFill>
                            <a:schemeClr val="tx1">
                              <a:lumMod val="75000"/>
                              <a:lumOff val="25000"/>
                            </a:schemeClr>
                          </a:solidFill>
                          <a:latin typeface="Meiryo"/>
                          <a:ea typeface="Meiryo"/>
                        </a:rPr>
                        <a:t>に変換して掲載いたします。（</a:t>
                      </a:r>
                      <a:r>
                        <a:rPr lang="en" altLang="ja-JP" sz="1100" dirty="0">
                          <a:solidFill>
                            <a:schemeClr val="tx1">
                              <a:lumMod val="75000"/>
                              <a:lumOff val="25000"/>
                            </a:schemeClr>
                          </a:solidFill>
                          <a:latin typeface="Meiryo"/>
                          <a:ea typeface="Meiryo"/>
                        </a:rPr>
                        <a:t>lin.ee</a:t>
                      </a:r>
                      <a:r>
                        <a:rPr lang="ja-JP" altLang="en-US" sz="1100" dirty="0">
                          <a:solidFill>
                            <a:schemeClr val="tx1">
                              <a:lumMod val="75000"/>
                              <a:lumOff val="25000"/>
                            </a:schemeClr>
                          </a:solidFill>
                          <a:latin typeface="Meiryo"/>
                          <a:ea typeface="Meiryo"/>
                        </a:rPr>
                        <a:t>ドメイン形式）</a:t>
                      </a:r>
                      <a:endParaRPr lang="en-US" altLang="ja-JP" sz="1100" dirty="0">
                        <a:solidFill>
                          <a:schemeClr val="tx1">
                            <a:lumMod val="75000"/>
                            <a:lumOff val="25000"/>
                          </a:schemeClr>
                        </a:solidFill>
                        <a:latin typeface="Meiryo"/>
                        <a:ea typeface="Meiryo"/>
                      </a:endParaRPr>
                    </a:p>
                    <a:p>
                      <a:r>
                        <a:rPr lang="ja-JP" altLang="en-US" sz="1100" dirty="0">
                          <a:solidFill>
                            <a:schemeClr val="tx1">
                              <a:lumMod val="75000"/>
                              <a:lumOff val="25000"/>
                            </a:schemeClr>
                          </a:solidFill>
                          <a:latin typeface="Meiryo"/>
                          <a:ea typeface="Meiryo"/>
                        </a:rPr>
                        <a:t>　　・計測用</a:t>
                      </a:r>
                      <a:r>
                        <a:rPr lang="en" altLang="ja-JP" sz="1100" dirty="0">
                          <a:solidFill>
                            <a:schemeClr val="tx1">
                              <a:lumMod val="75000"/>
                              <a:lumOff val="25000"/>
                            </a:schemeClr>
                          </a:solidFill>
                          <a:latin typeface="Meiryo"/>
                          <a:ea typeface="Meiryo"/>
                        </a:rPr>
                        <a:t>URL</a:t>
                      </a:r>
                      <a:r>
                        <a:rPr lang="ja-JP" altLang="en-US" sz="1100" dirty="0">
                          <a:solidFill>
                            <a:schemeClr val="tx1">
                              <a:lumMod val="75000"/>
                              <a:lumOff val="25000"/>
                            </a:schemeClr>
                          </a:solidFill>
                          <a:latin typeface="Meiryo"/>
                          <a:ea typeface="Meiryo"/>
                        </a:rPr>
                        <a:t>（パラメータが付与された</a:t>
                      </a:r>
                      <a:r>
                        <a:rPr lang="en-US" altLang="ja-JP" sz="1100" dirty="0">
                          <a:solidFill>
                            <a:schemeClr val="tx1">
                              <a:lumMod val="75000"/>
                              <a:lumOff val="25000"/>
                            </a:schemeClr>
                          </a:solidFill>
                          <a:latin typeface="Meiryo"/>
                          <a:ea typeface="Meiryo"/>
                        </a:rPr>
                        <a:t>URL</a:t>
                      </a:r>
                      <a:r>
                        <a:rPr lang="ja-JP" altLang="en-US" sz="1100" dirty="0">
                          <a:solidFill>
                            <a:schemeClr val="tx1">
                              <a:lumMod val="75000"/>
                              <a:lumOff val="25000"/>
                            </a:schemeClr>
                          </a:solidFill>
                          <a:latin typeface="Meiryo"/>
                          <a:ea typeface="Meiryo"/>
                        </a:rPr>
                        <a:t>）の</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入稿も可となります</a:t>
                      </a: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endParaRPr>
                    </a:p>
                    <a:p>
                      <a:pPr marL="134620" indent="-134620"/>
                      <a:r>
                        <a:rPr lang="ja-JP" altLang="en-US" sz="1100" dirty="0">
                          <a:solidFill>
                            <a:schemeClr val="tx1">
                              <a:lumMod val="75000"/>
                              <a:lumOff val="25000"/>
                            </a:schemeClr>
                          </a:solidFill>
                          <a:latin typeface="Meiryo"/>
                          <a:ea typeface="Meiryo"/>
                        </a:rPr>
                        <a:t>　　・</a:t>
                      </a:r>
                      <a:r>
                        <a:rPr lang="en" altLang="ja-JP" sz="1100" dirty="0">
                          <a:solidFill>
                            <a:schemeClr val="tx1">
                              <a:lumMod val="75000"/>
                              <a:lumOff val="25000"/>
                            </a:schemeClr>
                          </a:solidFill>
                          <a:latin typeface="Meiryo"/>
                          <a:ea typeface="Meiryo"/>
                        </a:rPr>
                        <a:t>LINE</a:t>
                      </a:r>
                      <a:r>
                        <a:rPr lang="ja-JP" altLang="en-US" sz="1100" dirty="0">
                          <a:solidFill>
                            <a:schemeClr val="tx1">
                              <a:lumMod val="75000"/>
                              <a:lumOff val="25000"/>
                            </a:schemeClr>
                          </a:solidFill>
                          <a:latin typeface="Meiryo"/>
                          <a:ea typeface="Meiryo"/>
                        </a:rPr>
                        <a:t>公式アカウント友だち追加ページ等</a:t>
                      </a:r>
                      <a:r>
                        <a:rPr lang="en" altLang="ja-JP" sz="1100" dirty="0">
                          <a:solidFill>
                            <a:schemeClr val="tx1">
                              <a:lumMod val="75000"/>
                              <a:lumOff val="25000"/>
                            </a:schemeClr>
                          </a:solidFill>
                          <a:latin typeface="Meiryo"/>
                          <a:ea typeface="Meiryo"/>
                        </a:rPr>
                        <a:t>LINE app</a:t>
                      </a:r>
                      <a:r>
                        <a:rPr lang="ja-JP" altLang="en-US" sz="1100" dirty="0">
                          <a:solidFill>
                            <a:schemeClr val="tx1">
                              <a:lumMod val="75000"/>
                              <a:lumOff val="25000"/>
                            </a:schemeClr>
                          </a:solidFill>
                          <a:latin typeface="Meiryo"/>
                          <a:ea typeface="Meiryo"/>
                        </a:rPr>
                        <a:t>内に遷移させる場合は、</a:t>
                      </a:r>
                      <a:r>
                        <a:rPr lang="en-US" altLang="ja-JP" sz="1100" dirty="0" err="1">
                          <a:solidFill>
                            <a:schemeClr val="tx1">
                              <a:lumMod val="75000"/>
                              <a:lumOff val="25000"/>
                            </a:schemeClr>
                          </a:solidFill>
                          <a:latin typeface="Meiryo"/>
                          <a:ea typeface="Meiryo"/>
                        </a:rPr>
                        <a:t>LPの</a:t>
                      </a:r>
                      <a:r>
                        <a:rPr lang="ja-JP" altLang="en-US" sz="1100" dirty="0">
                          <a:solidFill>
                            <a:schemeClr val="tx1">
                              <a:lumMod val="75000"/>
                              <a:lumOff val="25000"/>
                            </a:schemeClr>
                          </a:solidFill>
                          <a:latin typeface="Meiryo"/>
                          <a:ea typeface="Meiryo"/>
                        </a:rPr>
                        <a:t>経由を推奨いたします</a:t>
                      </a: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endParaRPr>
                    </a:p>
                    <a:p>
                      <a:pPr marL="134620" indent="-134620"/>
                      <a:r>
                        <a:rPr lang="ja-JP" altLang="en-US" sz="1100" dirty="0">
                          <a:solidFill>
                            <a:schemeClr val="tx1">
                              <a:lumMod val="75000"/>
                              <a:lumOff val="25000"/>
                            </a:schemeClr>
                          </a:solidFill>
                          <a:latin typeface="Meiryo"/>
                          <a:ea typeface="Meiryo"/>
                        </a:rPr>
                        <a:t>　　・別</a:t>
                      </a:r>
                      <a:r>
                        <a:rPr lang="en-US" altLang="ja-JP" sz="1100" dirty="0">
                          <a:solidFill>
                            <a:schemeClr val="tx1">
                              <a:lumMod val="75000"/>
                              <a:lumOff val="25000"/>
                            </a:schemeClr>
                          </a:solidFill>
                          <a:latin typeface="Meiryo"/>
                          <a:ea typeface="Meiryo"/>
                        </a:rPr>
                        <a:t>app</a:t>
                      </a:r>
                      <a:r>
                        <a:rPr lang="ja-JP" altLang="en-US" sz="1100" dirty="0">
                          <a:solidFill>
                            <a:schemeClr val="tx1">
                              <a:lumMod val="75000"/>
                              <a:lumOff val="25000"/>
                            </a:schemeClr>
                          </a:solidFill>
                          <a:latin typeface="Meiryo"/>
                          <a:ea typeface="Meiryo"/>
                        </a:rPr>
                        <a:t>に遷移する</a:t>
                      </a:r>
                      <a:r>
                        <a:rPr lang="en-US" altLang="ja-JP" sz="1100" dirty="0">
                          <a:solidFill>
                            <a:schemeClr val="tx1">
                              <a:lumMod val="75000"/>
                              <a:lumOff val="25000"/>
                            </a:schemeClr>
                          </a:solidFill>
                          <a:latin typeface="Meiryo"/>
                          <a:ea typeface="Meiryo"/>
                        </a:rPr>
                        <a:t>URL</a:t>
                      </a:r>
                      <a:r>
                        <a:rPr lang="ja-JP" altLang="en-US" sz="1100" dirty="0">
                          <a:solidFill>
                            <a:schemeClr val="tx1">
                              <a:lumMod val="75000"/>
                              <a:lumOff val="25000"/>
                            </a:schemeClr>
                          </a:solidFill>
                          <a:latin typeface="Meiryo"/>
                          <a:ea typeface="Meiryo"/>
                        </a:rPr>
                        <a:t>、アンカーリンク付き</a:t>
                      </a:r>
                      <a:r>
                        <a:rPr lang="en" altLang="ja-JP" sz="1100" dirty="0">
                          <a:solidFill>
                            <a:schemeClr val="tx1">
                              <a:lumMod val="75000"/>
                              <a:lumOff val="25000"/>
                            </a:schemeClr>
                          </a:solidFill>
                          <a:latin typeface="Meiryo"/>
                          <a:ea typeface="Meiryo"/>
                        </a:rPr>
                        <a:t>URL</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rPr>
                        <a:t>の入稿は不可といたします（一部環境にて正常に動作しない可能性があるため）</a:t>
                      </a: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3345014"/>
                  </a:ext>
                </a:extLst>
              </a:tr>
              <a:tr h="272189">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掲載枠数</a:t>
                      </a:r>
                      <a:endPar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5875">
                        <a:spcBef>
                          <a:spcPts val="260"/>
                        </a:spcBef>
                      </a:pPr>
                      <a:r>
                        <a:rPr lang="en-US" altLang="ja-JP" sz="1100" spc="85" dirty="0">
                          <a:solidFill>
                            <a:schemeClr val="tx1">
                              <a:lumMod val="75000"/>
                              <a:lumOff val="25000"/>
                            </a:schemeClr>
                          </a:solidFill>
                          <a:latin typeface="Meiryo" panose="020B0604030504040204" pitchFamily="34" charset="-128"/>
                          <a:ea typeface="Meiryo" panose="020B0604030504040204" pitchFamily="34" charset="-128"/>
                          <a:cs typeface="Arial Unicode MS"/>
                        </a:rPr>
                        <a:t>1</a:t>
                      </a:r>
                      <a:r>
                        <a:rPr lang="ja-JP" altLang="en-US" sz="1100" spc="135" dirty="0">
                          <a:solidFill>
                            <a:schemeClr val="tx1">
                              <a:lumMod val="75000"/>
                              <a:lumOff val="25000"/>
                            </a:schemeClr>
                          </a:solidFill>
                          <a:latin typeface="Meiryo" panose="020B0604030504040204" pitchFamily="34" charset="-128"/>
                          <a:ea typeface="Meiryo" panose="020B0604030504040204" pitchFamily="34" charset="-128"/>
                          <a:cs typeface="Arial Unicode MS"/>
                        </a:rPr>
                        <a:t>枠</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日</a:t>
                      </a:r>
                    </a:p>
                    <a:p>
                      <a:pPr marL="12700">
                        <a:spcBef>
                          <a:spcPts val="160"/>
                        </a:spcBef>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土日祝</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100" spc="-5" dirty="0">
                          <a:solidFill>
                            <a:schemeClr val="tx1">
                              <a:lumMod val="75000"/>
                              <a:lumOff val="25000"/>
                            </a:schemeClr>
                          </a:solidFill>
                          <a:latin typeface="Meiryo" panose="020B0604030504040204" pitchFamily="34" charset="-128"/>
                          <a:ea typeface="Meiryo" panose="020B0604030504040204" pitchFamily="34" charset="-128"/>
                          <a:cs typeface="Arial Unicode MS"/>
                        </a:rPr>
                        <a:t>を</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含む</a:t>
                      </a:r>
                    </a:p>
                    <a:p>
                      <a:pPr marL="12700">
                        <a:spcBef>
                          <a:spcPts val="160"/>
                        </a:spcBef>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昼</a:t>
                      </a:r>
                      <a:r>
                        <a:rPr lang="ja-JP" altLang="en-US" sz="1100" spc="-320" dirty="0">
                          <a:solidFill>
                            <a:schemeClr val="tx1">
                              <a:lumMod val="75000"/>
                              <a:lumOff val="25000"/>
                            </a:schemeClr>
                          </a:solidFill>
                          <a:latin typeface="Meiryo" panose="020B0604030504040204" pitchFamily="34" charset="-128"/>
                          <a:ea typeface="Meiryo" panose="020B0604030504040204" pitchFamily="34" charset="-128"/>
                          <a:cs typeface="Arial Unicode MS"/>
                        </a:rPr>
                        <a:t>刊</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en-US" altLang="ja-JP"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12</a:t>
                      </a:r>
                      <a:r>
                        <a:rPr lang="ja-JP" altLang="en-US" sz="1100" spc="50" dirty="0">
                          <a:solidFill>
                            <a:schemeClr val="tx1">
                              <a:lumMod val="75000"/>
                              <a:lumOff val="25000"/>
                            </a:schemeClr>
                          </a:solidFill>
                          <a:latin typeface="Meiryo" panose="020B0604030504040204" pitchFamily="34" charset="-128"/>
                          <a:ea typeface="Meiryo" panose="020B0604030504040204" pitchFamily="34" charset="-128"/>
                          <a:cs typeface="Arial Unicode MS"/>
                        </a:rPr>
                        <a:t>時頃配信</a:t>
                      </a:r>
                      <a:r>
                        <a:rPr lang="ja-JP" altLang="en-US" sz="1100" spc="-35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15" dirty="0">
                          <a:solidFill>
                            <a:schemeClr val="tx1">
                              <a:lumMod val="75000"/>
                              <a:lumOff val="25000"/>
                            </a:schemeClr>
                          </a:solidFill>
                          <a:latin typeface="Meiryo" panose="020B0604030504040204" pitchFamily="34" charset="-128"/>
                          <a:ea typeface="Meiryo" panose="020B0604030504040204" pitchFamily="34" charset="-128"/>
                          <a:cs typeface="Arial Unicode MS"/>
                        </a:rPr>
                        <a:t>夕</a:t>
                      </a:r>
                      <a:r>
                        <a:rPr lang="ja-JP" altLang="en-US" sz="1100" spc="-315" dirty="0">
                          <a:solidFill>
                            <a:schemeClr val="tx1">
                              <a:lumMod val="75000"/>
                              <a:lumOff val="25000"/>
                            </a:schemeClr>
                          </a:solidFill>
                          <a:latin typeface="Meiryo" panose="020B0604030504040204" pitchFamily="34" charset="-128"/>
                          <a:ea typeface="Meiryo" panose="020B0604030504040204" pitchFamily="34" charset="-128"/>
                          <a:cs typeface="Arial Unicode MS"/>
                        </a:rPr>
                        <a:t>刊</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en-US" altLang="ja-JP"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18</a:t>
                      </a:r>
                      <a:r>
                        <a:rPr lang="ja-JP" altLang="en-US" sz="1100" spc="50" dirty="0">
                          <a:solidFill>
                            <a:schemeClr val="tx1">
                              <a:lumMod val="75000"/>
                              <a:lumOff val="25000"/>
                            </a:schemeClr>
                          </a:solidFill>
                          <a:latin typeface="Meiryo" panose="020B0604030504040204" pitchFamily="34" charset="-128"/>
                          <a:ea typeface="Meiryo" panose="020B0604030504040204" pitchFamily="34" charset="-128"/>
                          <a:cs typeface="Arial Unicode MS"/>
                        </a:rPr>
                        <a:t>時頃配信</a:t>
                      </a:r>
                      <a:r>
                        <a:rPr lang="ja-JP" altLang="en-US" sz="1100" spc="-345"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15" dirty="0">
                          <a:solidFill>
                            <a:schemeClr val="tx1">
                              <a:lumMod val="75000"/>
                              <a:lumOff val="25000"/>
                            </a:schemeClr>
                          </a:solidFill>
                          <a:latin typeface="Meiryo" panose="020B0604030504040204" pitchFamily="34" charset="-128"/>
                          <a:ea typeface="Meiryo" panose="020B0604030504040204" pitchFamily="34" charset="-128"/>
                          <a:cs typeface="Arial Unicode MS"/>
                        </a:rPr>
                        <a:t>夜</a:t>
                      </a:r>
                      <a:r>
                        <a:rPr lang="ja-JP" altLang="en-US" sz="1100" spc="-315" dirty="0">
                          <a:solidFill>
                            <a:schemeClr val="tx1">
                              <a:lumMod val="75000"/>
                              <a:lumOff val="25000"/>
                            </a:schemeClr>
                          </a:solidFill>
                          <a:latin typeface="Meiryo" panose="020B0604030504040204" pitchFamily="34" charset="-128"/>
                          <a:ea typeface="Meiryo" panose="020B0604030504040204" pitchFamily="34" charset="-128"/>
                          <a:cs typeface="Arial Unicode MS"/>
                        </a:rPr>
                        <a:t>刊</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en-US" altLang="ja-JP"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22</a:t>
                      </a:r>
                      <a:r>
                        <a:rPr lang="ja-JP" altLang="en-US" sz="1100" spc="50" dirty="0">
                          <a:solidFill>
                            <a:schemeClr val="tx1">
                              <a:lumMod val="75000"/>
                              <a:lumOff val="25000"/>
                            </a:schemeClr>
                          </a:solidFill>
                          <a:latin typeface="Meiryo" panose="020B0604030504040204" pitchFamily="34" charset="-128"/>
                          <a:ea typeface="Meiryo" panose="020B0604030504040204" pitchFamily="34" charset="-128"/>
                          <a:cs typeface="Arial Unicode MS"/>
                        </a:rPr>
                        <a:t>時頃配信</a:t>
                      </a:r>
                      <a:r>
                        <a:rPr lang="ja-JP" altLang="en-US" sz="1100" spc="-345"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14" dirty="0">
                          <a:solidFill>
                            <a:schemeClr val="tx1">
                              <a:lumMod val="75000"/>
                              <a:lumOff val="25000"/>
                            </a:schemeClr>
                          </a:solidFill>
                          <a:latin typeface="Meiryo" panose="020B0604030504040204" pitchFamily="34" charset="-128"/>
                          <a:ea typeface="Meiryo" panose="020B0604030504040204" pitchFamily="34" charset="-128"/>
                          <a:cs typeface="Arial Unicode MS"/>
                        </a:rPr>
                        <a:t>のいずれか</a:t>
                      </a:r>
                      <a:endPar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00954264"/>
                  </a:ext>
                </a:extLst>
              </a:tr>
              <a:tr h="318925">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dirty="0">
                          <a:solidFill>
                            <a:schemeClr val="bg1"/>
                          </a:solidFill>
                          <a:latin typeface="Meiryo" panose="020B0604030504040204" pitchFamily="34" charset="-128"/>
                          <a:ea typeface="Meiryo" panose="020B0604030504040204" pitchFamily="34" charset="-128"/>
                        </a:rPr>
                        <a:t>誘導枠の掲載期間</a:t>
                      </a:r>
                      <a:endPar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15875">
                        <a:spcBef>
                          <a:spcPts val="260"/>
                        </a:spcBef>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1</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日</a:t>
                      </a: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5875">
                        <a:spcBef>
                          <a:spcPts val="260"/>
                        </a:spcBef>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リッチメッセージ配信翌日以降も誘導枠は残ります。レポートは配信から</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7</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日間分の数値が対象です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96785851"/>
                  </a:ext>
                </a:extLst>
              </a:tr>
              <a:tr h="53546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契約分類</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rPr>
                        <a:t>※LBPM</a:t>
                      </a: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でのお申し込み時に選択</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5875">
                        <a:spcBef>
                          <a:spcPts val="260"/>
                        </a:spcBef>
                      </a:pP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①申込商品：特集・タイアップ広告・クリエイティブ企画（レギュラー商品）</a:t>
                      </a:r>
                    </a:p>
                    <a:p>
                      <a:pPr marL="15875">
                        <a:spcBef>
                          <a:spcPts val="260"/>
                        </a:spcBef>
                      </a:pP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②契約分類、③契約サービス詳細</a:t>
                      </a:r>
                      <a:endPar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5875">
                        <a:spcBef>
                          <a:spcPts val="260"/>
                        </a:spcBef>
                      </a:pPr>
                      <a:endPar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5875">
                        <a:spcBef>
                          <a:spcPts val="260"/>
                        </a:spcBef>
                      </a:pPr>
                      <a:endPar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5875">
                        <a:spcBef>
                          <a:spcPts val="260"/>
                        </a:spcBef>
                      </a:pPr>
                      <a:endPar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56484931"/>
                  </a:ext>
                </a:extLst>
              </a:tr>
            </a:tbl>
          </a:graphicData>
        </a:graphic>
      </p:graphicFrame>
      <p:graphicFrame>
        <p:nvGraphicFramePr>
          <p:cNvPr id="5" name="表 4">
            <a:extLst>
              <a:ext uri="{FF2B5EF4-FFF2-40B4-BE49-F238E27FC236}">
                <a16:creationId xmlns:a16="http://schemas.microsoft.com/office/drawing/2014/main" id="{7A45027E-746E-76CE-E6A2-87978F018DBB}"/>
              </a:ext>
            </a:extLst>
          </p:cNvPr>
          <p:cNvGraphicFramePr>
            <a:graphicFrameLocks noGrp="1"/>
          </p:cNvGraphicFramePr>
          <p:nvPr/>
        </p:nvGraphicFramePr>
        <p:xfrm>
          <a:off x="2565509" y="5808845"/>
          <a:ext cx="6618941" cy="541294"/>
        </p:xfrm>
        <a:graphic>
          <a:graphicData uri="http://schemas.openxmlformats.org/drawingml/2006/table">
            <a:tbl>
              <a:tblPr firstRow="1" bandRow="1">
                <a:tableStyleId>{5C22544A-7EE6-4342-B048-85BDC9FD1C3A}</a:tableStyleId>
              </a:tblPr>
              <a:tblGrid>
                <a:gridCol w="2306917">
                  <a:extLst>
                    <a:ext uri="{9D8B030D-6E8A-4147-A177-3AD203B41FA5}">
                      <a16:colId xmlns:a16="http://schemas.microsoft.com/office/drawing/2014/main" val="3622377738"/>
                    </a:ext>
                  </a:extLst>
                </a:gridCol>
                <a:gridCol w="869576">
                  <a:extLst>
                    <a:ext uri="{9D8B030D-6E8A-4147-A177-3AD203B41FA5}">
                      <a16:colId xmlns:a16="http://schemas.microsoft.com/office/drawing/2014/main" val="362782687"/>
                    </a:ext>
                  </a:extLst>
                </a:gridCol>
                <a:gridCol w="3442448">
                  <a:extLst>
                    <a:ext uri="{9D8B030D-6E8A-4147-A177-3AD203B41FA5}">
                      <a16:colId xmlns:a16="http://schemas.microsoft.com/office/drawing/2014/main" val="3189830613"/>
                    </a:ext>
                  </a:extLst>
                </a:gridCol>
              </a:tblGrid>
              <a:tr h="0">
                <a:tc>
                  <a:txBody>
                    <a:bodyPr/>
                    <a:lstStyle/>
                    <a:p>
                      <a:r>
                        <a:rPr kumimoji="1" lang="ja-JP" altLang="en-US" sz="1000" dirty="0"/>
                        <a:t>プラン名</a:t>
                      </a:r>
                    </a:p>
                  </a:txBody>
                  <a:tcPr>
                    <a:solidFill>
                      <a:schemeClr val="bg1">
                        <a:lumMod val="50000"/>
                      </a:schemeClr>
                    </a:solidFill>
                  </a:tcPr>
                </a:tc>
                <a:tc>
                  <a:txBody>
                    <a:bodyPr/>
                    <a:lstStyle/>
                    <a:p>
                      <a:r>
                        <a:rPr kumimoji="1" lang="ja-JP" altLang="en-US" sz="1000" dirty="0"/>
                        <a:t>契約分類</a:t>
                      </a:r>
                    </a:p>
                  </a:txBody>
                  <a:tcPr>
                    <a:solidFill>
                      <a:schemeClr val="bg1">
                        <a:lumMod val="50000"/>
                      </a:schemeClr>
                    </a:solidFill>
                  </a:tcPr>
                </a:tc>
                <a:tc>
                  <a:txBody>
                    <a:bodyPr/>
                    <a:lstStyle/>
                    <a:p>
                      <a:r>
                        <a:rPr kumimoji="1" lang="ja-JP" altLang="en-US" sz="1000" dirty="0"/>
                        <a:t>契約サービス詳細</a:t>
                      </a:r>
                    </a:p>
                  </a:txBody>
                  <a:tcPr>
                    <a:solidFill>
                      <a:schemeClr val="bg1">
                        <a:lumMod val="50000"/>
                      </a:schemeClr>
                    </a:solidFill>
                  </a:tcPr>
                </a:tc>
                <a:extLst>
                  <a:ext uri="{0D108BD9-81ED-4DB2-BD59-A6C34878D82A}">
                    <a16:rowId xmlns:a16="http://schemas.microsoft.com/office/drawing/2014/main" val="1829730332"/>
                  </a:ext>
                </a:extLst>
              </a:tr>
              <a:tr h="297454">
                <a:tc>
                  <a:txBody>
                    <a:bodyPr/>
                    <a:lstStyle/>
                    <a:p>
                      <a:r>
                        <a:rPr lang="en-US" altLang="ja-JP" sz="1000" b="0" dirty="0">
                          <a:solidFill>
                            <a:srgbClr val="0D0D0D"/>
                          </a:solidFill>
                          <a:latin typeface="+mn-ea"/>
                          <a:ea typeface="+mn-ea"/>
                        </a:rPr>
                        <a:t>LINE NEWS DIGEST Spot Direct</a:t>
                      </a:r>
                      <a:r>
                        <a:rPr lang="ja-JP" altLang="en-US" sz="1000" b="0" dirty="0">
                          <a:solidFill>
                            <a:srgbClr val="0D0D0D"/>
                          </a:solidFill>
                          <a:latin typeface="+mn-ea"/>
                          <a:ea typeface="+mn-ea"/>
                        </a:rPr>
                        <a:t>　</a:t>
                      </a:r>
                      <a:endParaRPr kumimoji="1" lang="ja-JP" altLang="en-US" sz="1000" dirty="0"/>
                    </a:p>
                  </a:txBody>
                  <a:tcPr/>
                </a:tc>
                <a:tc>
                  <a:txBody>
                    <a:bodyPr/>
                    <a:lstStyle/>
                    <a:p>
                      <a:r>
                        <a:rPr kumimoji="1" lang="ja-JP" altLang="en-US" sz="1000" dirty="0"/>
                        <a:t>掲載</a:t>
                      </a:r>
                    </a:p>
                  </a:txBody>
                  <a:tcPr/>
                </a:tc>
                <a:tc>
                  <a:txBody>
                    <a:bodyPr/>
                    <a:lstStyle/>
                    <a:p>
                      <a:r>
                        <a:rPr lang="en-US" altLang="ja-JP" sz="1000" b="0" dirty="0">
                          <a:solidFill>
                            <a:srgbClr val="0D0D0D"/>
                          </a:solidFill>
                          <a:latin typeface="+mn-ea"/>
                          <a:ea typeface="+mn-ea"/>
                        </a:rPr>
                        <a:t>LINE NEWS DIGEST Spot Direct</a:t>
                      </a:r>
                      <a:r>
                        <a:rPr lang="ja-JP" altLang="en-US" sz="1000" b="0" dirty="0">
                          <a:solidFill>
                            <a:srgbClr val="0D0D0D"/>
                          </a:solidFill>
                          <a:latin typeface="+mn-ea"/>
                          <a:ea typeface="+mn-ea"/>
                        </a:rPr>
                        <a:t>　</a:t>
                      </a:r>
                      <a:r>
                        <a:rPr lang="ja-JP" altLang="en-US" sz="1000" dirty="0">
                          <a:solidFill>
                            <a:schemeClr val="tx1">
                              <a:lumMod val="75000"/>
                              <a:lumOff val="25000"/>
                            </a:schemeClr>
                          </a:solidFill>
                          <a:latin typeface="+mn-ea"/>
                          <a:ea typeface="+mn-ea"/>
                          <a:cs typeface="メイリオ" panose="020B0604030504040204" pitchFamily="50" charset="-128"/>
                        </a:rPr>
                        <a:t>掲載費</a:t>
                      </a:r>
                      <a:endParaRPr kumimoji="1" lang="ja-JP" altLang="en-US" sz="1000" dirty="0"/>
                    </a:p>
                  </a:txBody>
                  <a:tcPr/>
                </a:tc>
                <a:extLst>
                  <a:ext uri="{0D108BD9-81ED-4DB2-BD59-A6C34878D82A}">
                    <a16:rowId xmlns:a16="http://schemas.microsoft.com/office/drawing/2014/main" val="2334996770"/>
                  </a:ext>
                </a:extLst>
              </a:tr>
            </a:tbl>
          </a:graphicData>
        </a:graphic>
      </p:graphicFrame>
    </p:spTree>
    <p:extLst>
      <p:ext uri="{BB962C8B-B14F-4D97-AF65-F5344CB8AC3E}">
        <p14:creationId xmlns:p14="http://schemas.microsoft.com/office/powerpoint/2010/main" val="25145606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014C0F-F637-8EB6-84FF-6C82FC3B44DF}"/>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1AFFBCA-182A-862C-F8A9-6CB76F6F0DD2}"/>
              </a:ext>
            </a:extLst>
          </p:cNvPr>
          <p:cNvSpPr>
            <a:spLocks noGrp="1"/>
          </p:cNvSpPr>
          <p:nvPr>
            <p:ph type="body" sz="quarter" idx="12"/>
          </p:nvPr>
        </p:nvSpPr>
        <p:spPr/>
        <p:txBody>
          <a:bodyPr/>
          <a:lstStyle/>
          <a:p>
            <a:pPr marL="0" indent="0">
              <a:buNone/>
            </a:pPr>
            <a:r>
              <a:rPr lang="ja-JP" altLang="en-US" dirty="0"/>
              <a:t>トライアル販売の</a:t>
            </a:r>
            <a:br>
              <a:rPr lang="en-US" altLang="ja-JP" dirty="0"/>
            </a:b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720D4CB5-EE6A-029E-10F5-55F2426F3BF1}"/>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7E0D6559-37C9-B098-DBB0-D06985A12B8C}"/>
              </a:ext>
            </a:extLst>
          </p:cNvPr>
          <p:cNvSpPr>
            <a:spLocks noGrp="1"/>
          </p:cNvSpPr>
          <p:nvPr>
            <p:ph type="body" sz="quarter" idx="10"/>
          </p:nvPr>
        </p:nvSpPr>
        <p:spPr/>
        <p:txBody>
          <a:bodyPr/>
          <a:lstStyle/>
          <a:p>
            <a:r>
              <a:rPr lang="ja-JP" altLang="en-US" dirty="0">
                <a:latin typeface="+mn-ea"/>
                <a:cs typeface="メイリオ" panose="020B0604030504040204" pitchFamily="50" charset="-128"/>
              </a:rPr>
              <a:t>スペック詳細</a:t>
            </a:r>
          </a:p>
        </p:txBody>
      </p:sp>
      <p:graphicFrame>
        <p:nvGraphicFramePr>
          <p:cNvPr id="3" name="表 2">
            <a:extLst>
              <a:ext uri="{FF2B5EF4-FFF2-40B4-BE49-F238E27FC236}">
                <a16:creationId xmlns:a16="http://schemas.microsoft.com/office/drawing/2014/main" id="{689E998D-82D0-23A1-9996-F3891A3AEC43}"/>
              </a:ext>
            </a:extLst>
          </p:cNvPr>
          <p:cNvGraphicFramePr>
            <a:graphicFrameLocks noGrp="1"/>
          </p:cNvGraphicFramePr>
          <p:nvPr>
            <p:extLst>
              <p:ext uri="{D42A27DB-BD31-4B8C-83A1-F6EECF244321}">
                <p14:modId xmlns:p14="http://schemas.microsoft.com/office/powerpoint/2010/main" val="2335617082"/>
              </p:ext>
            </p:extLst>
          </p:nvPr>
        </p:nvGraphicFramePr>
        <p:xfrm>
          <a:off x="226530" y="1049155"/>
          <a:ext cx="11723571" cy="3797422"/>
        </p:xfrm>
        <a:graphic>
          <a:graphicData uri="http://schemas.openxmlformats.org/drawingml/2006/table">
            <a:tbl>
              <a:tblPr firstCol="1" bandRow="1"/>
              <a:tblGrid>
                <a:gridCol w="2178202">
                  <a:extLst>
                    <a:ext uri="{9D8B030D-6E8A-4147-A177-3AD203B41FA5}">
                      <a16:colId xmlns:a16="http://schemas.microsoft.com/office/drawing/2014/main" val="3360389588"/>
                    </a:ext>
                  </a:extLst>
                </a:gridCol>
                <a:gridCol w="9545369">
                  <a:extLst>
                    <a:ext uri="{9D8B030D-6E8A-4147-A177-3AD203B41FA5}">
                      <a16:colId xmlns:a16="http://schemas.microsoft.com/office/drawing/2014/main" val="4090552857"/>
                    </a:ext>
                  </a:extLst>
                </a:gridCol>
              </a:tblGrid>
              <a:tr h="62740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お申し込み期限</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dirty="0">
                          <a:ln>
                            <a:noFill/>
                          </a:ln>
                          <a:solidFill>
                            <a:schemeClr val="tx1">
                              <a:lumMod val="75000"/>
                              <a:lumOff val="25000"/>
                            </a:schemeClr>
                          </a:solidFill>
                          <a:effectLst/>
                          <a:uLnTx/>
                          <a:uFillTx/>
                          <a:latin typeface="+mn-ea"/>
                          <a:ea typeface="+mn-ea"/>
                        </a:rPr>
                        <a:t>原則として、掲載開始の</a:t>
                      </a:r>
                      <a:r>
                        <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rPr>
                        <a:t>6</a:t>
                      </a:r>
                      <a:r>
                        <a:rPr kumimoji="1" lang="ja-JP" altLang="en-US" sz="1100" b="0" u="none" strike="noStrike" kern="1200" cap="none" spc="0" normalizeH="0" baseline="0" noProof="0" dirty="0">
                          <a:ln>
                            <a:noFill/>
                          </a:ln>
                          <a:solidFill>
                            <a:schemeClr val="tx1"/>
                          </a:solidFill>
                          <a:effectLst/>
                          <a:uLnTx/>
                          <a:uFillTx/>
                          <a:latin typeface="+mn-ea"/>
                          <a:ea typeface="+mn-ea"/>
                        </a:rPr>
                        <a:t>営業日前</a:t>
                      </a:r>
                      <a:r>
                        <a:rPr kumimoji="1" lang="en-US" altLang="ja-JP" sz="1100" b="0" u="none" strike="noStrike" kern="1200" cap="none" spc="0" normalizeH="0" baseline="0" noProof="0" dirty="0">
                          <a:ln>
                            <a:noFill/>
                          </a:ln>
                          <a:solidFill>
                            <a:schemeClr val="tx1"/>
                          </a:solidFill>
                          <a:effectLst/>
                          <a:uLnTx/>
                          <a:uFillTx/>
                          <a:latin typeface="+mn-ea"/>
                          <a:ea typeface="+mn-ea"/>
                        </a:rPr>
                        <a:t>17:00</a:t>
                      </a:r>
                      <a:r>
                        <a:rPr kumimoji="1" lang="ja-JP" altLang="en-US" sz="1100" b="0" u="none" strike="noStrike" kern="1200" cap="none" spc="0" normalizeH="0" baseline="0" noProof="0" dirty="0">
                          <a:ln>
                            <a:noFill/>
                          </a:ln>
                          <a:solidFill>
                            <a:schemeClr val="tx1">
                              <a:lumMod val="75000"/>
                              <a:lumOff val="25000"/>
                            </a:schemeClr>
                          </a:solidFill>
                          <a:effectLst/>
                          <a:uLnTx/>
                          <a:uFillTx/>
                          <a:latin typeface="+mn-ea"/>
                          <a:ea typeface="+mn-ea"/>
                        </a:rPr>
                        <a:t>までにお申し込みください</a:t>
                      </a:r>
                      <a:endPar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100" b="0" u="none" strike="noStrike" kern="1200" cap="none" spc="0" normalizeH="0" baseline="0" noProof="0" dirty="0">
                          <a:ln>
                            <a:noFill/>
                          </a:ln>
                          <a:solidFill>
                            <a:schemeClr val="tx1">
                              <a:lumMod val="75000"/>
                              <a:lumOff val="25000"/>
                            </a:schemeClr>
                          </a:solidFill>
                          <a:effectLst/>
                          <a:uLnTx/>
                          <a:uFillTx/>
                          <a:latin typeface="+mn-ea"/>
                          <a:ea typeface="+mn-ea"/>
                        </a:rPr>
                        <a:t>所定の方法によるお申し込み契約の成立後はキャンセルは不可となります</a:t>
                      </a:r>
                      <a:endPar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100" b="0" u="none" strike="noStrike" kern="1200" cap="none" spc="0" normalizeH="0" baseline="0" noProof="0" dirty="0">
                          <a:ln>
                            <a:noFill/>
                          </a:ln>
                          <a:solidFill>
                            <a:schemeClr val="tx1">
                              <a:lumMod val="75000"/>
                              <a:lumOff val="25000"/>
                            </a:schemeClr>
                          </a:solidFill>
                          <a:effectLst/>
                          <a:uLnTx/>
                          <a:uFillTx/>
                          <a:latin typeface="+mn-ea"/>
                          <a:ea typeface="+mn-ea"/>
                        </a:rPr>
                        <a:t>お申し込み時に掲載期間が未決定の場合は、別途、掲載開始日の</a:t>
                      </a:r>
                      <a:r>
                        <a:rPr kumimoji="1" lang="en-US" altLang="ja-JP" sz="1100" b="0" u="none" strike="noStrike" kern="1200" cap="none" spc="0" normalizeH="0" baseline="0" noProof="0" dirty="0">
                          <a:ln>
                            <a:noFill/>
                          </a:ln>
                          <a:solidFill>
                            <a:schemeClr val="tx1">
                              <a:lumMod val="75000"/>
                              <a:lumOff val="25000"/>
                            </a:schemeClr>
                          </a:solidFill>
                          <a:effectLst/>
                          <a:uLnTx/>
                          <a:uFillTx/>
                          <a:latin typeface="+mn-ea"/>
                          <a:ea typeface="+mn-ea"/>
                        </a:rPr>
                        <a:t>5</a:t>
                      </a:r>
                      <a:r>
                        <a:rPr kumimoji="1" lang="ja-JP" altLang="en-US" sz="1100" b="0" u="none" strike="noStrike" kern="1200" cap="none" spc="0" normalizeH="0" baseline="0" noProof="0" dirty="0">
                          <a:ln>
                            <a:noFill/>
                          </a:ln>
                          <a:solidFill>
                            <a:schemeClr val="tx1">
                              <a:lumMod val="75000"/>
                              <a:lumOff val="25000"/>
                            </a:schemeClr>
                          </a:solidFill>
                          <a:effectLst/>
                          <a:uLnTx/>
                          <a:uFillTx/>
                          <a:latin typeface="+mn-ea"/>
                          <a:ea typeface="+mn-ea"/>
                        </a:rPr>
                        <a:t>営業日前までに発注フォームの掲載期間を更新いただきます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49198938"/>
                  </a:ext>
                </a:extLst>
              </a:tr>
              <a:tr h="33763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有効期限</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mn-ea"/>
                          <a:ea typeface="+mn-ea"/>
                          <a:cs typeface="メイリオ" panose="020B0604030504040204" pitchFamily="50" charset="-128"/>
                        </a:rPr>
                        <a:t>2026</a:t>
                      </a:r>
                      <a:r>
                        <a:rPr kumimoji="1" lang="ja-JP" altLang="en-US" sz="1100" kern="1200" dirty="0">
                          <a:solidFill>
                            <a:srgbClr val="0D0D0D"/>
                          </a:solidFill>
                          <a:latin typeface="+mn-ea"/>
                          <a:ea typeface="+mn-ea"/>
                          <a:cs typeface="メイリオ" panose="020B0604030504040204" pitchFamily="50" charset="-128"/>
                        </a:rPr>
                        <a:t>年</a:t>
                      </a:r>
                      <a:r>
                        <a:rPr kumimoji="1" lang="en-US" altLang="ja-JP" sz="1100" kern="1200" dirty="0">
                          <a:solidFill>
                            <a:srgbClr val="0D0D0D"/>
                          </a:solidFill>
                          <a:latin typeface="+mn-ea"/>
                          <a:ea typeface="+mn-ea"/>
                          <a:cs typeface="メイリオ" panose="020B0604030504040204" pitchFamily="50" charset="-128"/>
                        </a:rPr>
                        <a:t>7</a:t>
                      </a:r>
                      <a:r>
                        <a:rPr kumimoji="1" lang="ja-JP" altLang="en-US" sz="1100" kern="1200" dirty="0">
                          <a:solidFill>
                            <a:srgbClr val="0D0D0D"/>
                          </a:solidFill>
                          <a:latin typeface="+mn-ea"/>
                          <a:ea typeface="+mn-ea"/>
                          <a:cs typeface="メイリオ" panose="020B0604030504040204" pitchFamily="50" charset="-128"/>
                        </a:rPr>
                        <a:t>月</a:t>
                      </a:r>
                      <a:r>
                        <a:rPr kumimoji="1" lang="en-US" altLang="ja-JP" sz="1100" kern="1200" dirty="0">
                          <a:solidFill>
                            <a:srgbClr val="0D0D0D"/>
                          </a:solidFill>
                          <a:latin typeface="+mn-ea"/>
                          <a:ea typeface="+mn-ea"/>
                          <a:cs typeface="メイリオ" panose="020B0604030504040204" pitchFamily="50" charset="-128"/>
                        </a:rPr>
                        <a:t>1</a:t>
                      </a:r>
                      <a:r>
                        <a:rPr kumimoji="1" lang="ja-JP" altLang="en-US" sz="1100" kern="1200" dirty="0">
                          <a:solidFill>
                            <a:srgbClr val="0D0D0D"/>
                          </a:solidFill>
                          <a:latin typeface="+mn-ea"/>
                          <a:ea typeface="+mn-ea"/>
                          <a:cs typeface="メイリオ" panose="020B0604030504040204" pitchFamily="50" charset="-128"/>
                        </a:rPr>
                        <a:t>日～</a:t>
                      </a:r>
                      <a:r>
                        <a:rPr kumimoji="1" lang="en-US" altLang="ja-JP" sz="1100" kern="1200" dirty="0">
                          <a:solidFill>
                            <a:srgbClr val="0D0D0D"/>
                          </a:solidFill>
                          <a:latin typeface="+mn-ea"/>
                          <a:ea typeface="+mn-ea"/>
                          <a:cs typeface="メイリオ" panose="020B0604030504040204" pitchFamily="50" charset="-128"/>
                        </a:rPr>
                        <a:t>2026</a:t>
                      </a:r>
                      <a:r>
                        <a:rPr kumimoji="1" lang="ja-JP" altLang="en-US" sz="1100" kern="1200" dirty="0">
                          <a:solidFill>
                            <a:srgbClr val="0D0D0D"/>
                          </a:solidFill>
                          <a:latin typeface="+mn-ea"/>
                          <a:ea typeface="+mn-ea"/>
                          <a:cs typeface="メイリオ" panose="020B0604030504040204" pitchFamily="50" charset="-128"/>
                        </a:rPr>
                        <a:t>年</a:t>
                      </a:r>
                      <a:r>
                        <a:rPr kumimoji="1" lang="en-US" altLang="ja-JP" sz="1100" kern="1200" dirty="0">
                          <a:solidFill>
                            <a:srgbClr val="0D0D0D"/>
                          </a:solidFill>
                          <a:latin typeface="+mn-ea"/>
                          <a:ea typeface="+mn-ea"/>
                          <a:cs typeface="メイリオ" panose="020B0604030504040204" pitchFamily="50" charset="-128"/>
                        </a:rPr>
                        <a:t>9</a:t>
                      </a:r>
                      <a:r>
                        <a:rPr kumimoji="1" lang="ja-JP" altLang="en-US" sz="1100" kern="1200" dirty="0">
                          <a:solidFill>
                            <a:srgbClr val="0D0D0D"/>
                          </a:solidFill>
                          <a:latin typeface="+mn-ea"/>
                          <a:ea typeface="+mn-ea"/>
                          <a:cs typeface="メイリオ" panose="020B0604030504040204" pitchFamily="50" charset="-128"/>
                        </a:rPr>
                        <a:t>月</a:t>
                      </a:r>
                      <a:r>
                        <a:rPr kumimoji="1" lang="en-US" altLang="ja-JP" sz="1100" kern="1200" dirty="0">
                          <a:solidFill>
                            <a:srgbClr val="0D0D0D"/>
                          </a:solidFill>
                          <a:latin typeface="+mn-ea"/>
                          <a:ea typeface="+mn-ea"/>
                          <a:cs typeface="メイリオ" panose="020B0604030504040204" pitchFamily="50" charset="-128"/>
                        </a:rPr>
                        <a:t>30</a:t>
                      </a:r>
                      <a:r>
                        <a:rPr kumimoji="1" lang="ja-JP" altLang="en-US" sz="1100" kern="1200" dirty="0">
                          <a:solidFill>
                            <a:srgbClr val="0D0D0D"/>
                          </a:solidFill>
                          <a:latin typeface="+mn-ea"/>
                          <a:ea typeface="+mn-ea"/>
                          <a:cs typeface="メイリオ" panose="020B0604030504040204" pitchFamily="50" charset="-128"/>
                        </a:rPr>
                        <a:t>日　掲載分</a:t>
                      </a:r>
                      <a:endParaRPr kumimoji="1" lang="en-US" altLang="ja-JP" sz="1100" kern="1200" dirty="0">
                        <a:solidFill>
                          <a:srgbClr val="0D0D0D"/>
                        </a:solidFill>
                        <a:latin typeface="+mn-ea"/>
                        <a:ea typeface="+mn-ea"/>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601824"/>
                  </a:ext>
                </a:extLst>
              </a:tr>
              <a:tr h="62740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レポート</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12700">
                        <a:spcBef>
                          <a:spcPts val="100"/>
                        </a:spcBef>
                      </a:pPr>
                      <a:r>
                        <a:rPr lang="ja-JP" altLang="en-US" sz="1100" spc="30" dirty="0">
                          <a:solidFill>
                            <a:srgbClr val="333333"/>
                          </a:solidFill>
                          <a:latin typeface="Meiryo" panose="020B0604030504040204" pitchFamily="34" charset="-128"/>
                          <a:ea typeface="Meiryo" panose="020B0604030504040204" pitchFamily="34" charset="-128"/>
                          <a:cs typeface="Arial Unicode MS"/>
                        </a:rPr>
                        <a:t>・レポート項目：</a:t>
                      </a:r>
                      <a:r>
                        <a:rPr lang="en-US" altLang="ja-JP" sz="1100" spc="30" dirty="0">
                          <a:solidFill>
                            <a:srgbClr val="333333"/>
                          </a:solidFill>
                          <a:latin typeface="Meiryo" panose="020B0604030504040204" pitchFamily="34" charset="-128"/>
                          <a:ea typeface="Meiryo" panose="020B0604030504040204" pitchFamily="34" charset="-128"/>
                          <a:cs typeface="Arial Unicode MS"/>
                        </a:rPr>
                        <a:t>DIGEST(</a:t>
                      </a:r>
                      <a:r>
                        <a:rPr lang="ja-JP" altLang="en-US" sz="1100" spc="30" dirty="0">
                          <a:solidFill>
                            <a:srgbClr val="333333"/>
                          </a:solidFill>
                          <a:latin typeface="Meiryo" panose="020B0604030504040204" pitchFamily="34" charset="-128"/>
                          <a:ea typeface="Meiryo" panose="020B0604030504040204" pitchFamily="34" charset="-128"/>
                          <a:cs typeface="Arial Unicode MS"/>
                        </a:rPr>
                        <a:t>リッチメッセージ</a:t>
                      </a:r>
                      <a:r>
                        <a:rPr lang="en-US" altLang="ja-JP" sz="1100" spc="30" dirty="0">
                          <a:solidFill>
                            <a:srgbClr val="333333"/>
                          </a:solidFill>
                          <a:latin typeface="Meiryo" panose="020B0604030504040204" pitchFamily="34" charset="-128"/>
                          <a:ea typeface="Meiryo" panose="020B0604030504040204" pitchFamily="34" charset="-128"/>
                          <a:cs typeface="Arial Unicode MS"/>
                        </a:rPr>
                        <a:t>)</a:t>
                      </a:r>
                      <a:r>
                        <a:rPr lang="ja-JP" altLang="en-US" sz="1100" spc="30" dirty="0">
                          <a:solidFill>
                            <a:srgbClr val="333333"/>
                          </a:solidFill>
                          <a:latin typeface="Meiryo" panose="020B0604030504040204" pitchFamily="34" charset="-128"/>
                          <a:ea typeface="Meiryo" panose="020B0604030504040204" pitchFamily="34" charset="-128"/>
                          <a:cs typeface="Arial Unicode MS"/>
                        </a:rPr>
                        <a:t>の</a:t>
                      </a:r>
                      <a:r>
                        <a:rPr lang="en-US" altLang="ja-JP" sz="1100" spc="30" dirty="0">
                          <a:solidFill>
                            <a:srgbClr val="333333"/>
                          </a:solidFill>
                          <a:latin typeface="Meiryo" panose="020B0604030504040204" pitchFamily="34" charset="-128"/>
                          <a:ea typeface="Meiryo" panose="020B0604030504040204" pitchFamily="34" charset="-128"/>
                          <a:cs typeface="Arial Unicode MS"/>
                        </a:rPr>
                        <a:t>impression</a:t>
                      </a:r>
                      <a:r>
                        <a:rPr lang="ja-JP" altLang="en-US" sz="1100" spc="30" dirty="0">
                          <a:solidFill>
                            <a:srgbClr val="333333"/>
                          </a:solidFill>
                          <a:latin typeface="Meiryo" panose="020B0604030504040204" pitchFamily="34" charset="-128"/>
                          <a:ea typeface="Meiryo" panose="020B0604030504040204" pitchFamily="34" charset="-128"/>
                          <a:cs typeface="Arial Unicode MS"/>
                        </a:rPr>
                        <a:t>、誘導枠の</a:t>
                      </a:r>
                      <a:r>
                        <a:rPr lang="en-US" altLang="ja-JP" sz="1100" spc="30" dirty="0">
                          <a:solidFill>
                            <a:srgbClr val="333333"/>
                          </a:solidFill>
                          <a:latin typeface="Meiryo" panose="020B0604030504040204" pitchFamily="34" charset="-128"/>
                          <a:ea typeface="Meiryo" panose="020B0604030504040204" pitchFamily="34" charset="-128"/>
                          <a:cs typeface="Arial Unicode MS"/>
                        </a:rPr>
                        <a:t>click</a:t>
                      </a:r>
                      <a:r>
                        <a:rPr lang="ja-JP" altLang="en-US" sz="1100" spc="30" dirty="0">
                          <a:solidFill>
                            <a:srgbClr val="333333"/>
                          </a:solidFill>
                          <a:latin typeface="Meiryo" panose="020B0604030504040204" pitchFamily="34" charset="-128"/>
                          <a:ea typeface="Meiryo" panose="020B0604030504040204" pitchFamily="34" charset="-128"/>
                          <a:cs typeface="Arial Unicode MS"/>
                        </a:rPr>
                        <a:t>、</a:t>
                      </a:r>
                      <a:r>
                        <a:rPr lang="en-US" altLang="ja-JP" sz="1100" spc="30" dirty="0">
                          <a:solidFill>
                            <a:srgbClr val="333333"/>
                          </a:solidFill>
                          <a:latin typeface="Meiryo" panose="020B0604030504040204" pitchFamily="34" charset="-128"/>
                          <a:ea typeface="Meiryo" panose="020B0604030504040204" pitchFamily="34" charset="-128"/>
                          <a:cs typeface="Arial Unicode MS"/>
                        </a:rPr>
                        <a:t>CTR</a:t>
                      </a:r>
                      <a:endParaRPr lang="ja-JP" altLang="en-US" sz="1100" dirty="0">
                        <a:latin typeface="Meiryo" panose="020B0604030504040204" pitchFamily="34" charset="-128"/>
                        <a:ea typeface="Meiryo" panose="020B0604030504040204" pitchFamily="34" charset="-128"/>
                        <a:cs typeface="Arial Unicode MS"/>
                      </a:endParaRPr>
                    </a:p>
                    <a:p>
                      <a:pPr marL="15875">
                        <a:spcBef>
                          <a:spcPts val="260"/>
                        </a:spcBef>
                      </a:pPr>
                      <a:r>
                        <a:rPr kumimoji="1" lang="ja-JP" altLang="en-US" sz="1100" kern="1200" spc="25" dirty="0">
                          <a:solidFill>
                            <a:srgbClr val="0D0D0D"/>
                          </a:solidFill>
                          <a:latin typeface="+mn-ea"/>
                          <a:ea typeface="+mn-ea"/>
                          <a:cs typeface="Arial Unicode MS"/>
                        </a:rPr>
                        <a:t>・レポート提出日：</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掲載開</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始</a:t>
                      </a:r>
                      <a:r>
                        <a:rPr lang="ja-JP" altLang="en-US" sz="1100" spc="-45" dirty="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100" spc="-70" dirty="0">
                          <a:solidFill>
                            <a:schemeClr val="tx1">
                              <a:lumMod val="75000"/>
                              <a:lumOff val="25000"/>
                            </a:schemeClr>
                          </a:solidFill>
                          <a:latin typeface="Meiryo" panose="020B0604030504040204" pitchFamily="34" charset="-128"/>
                          <a:ea typeface="Meiryo" panose="020B0604030504040204" pitchFamily="34" charset="-128"/>
                          <a:cs typeface="Arial Unicode MS"/>
                        </a:rPr>
                        <a:t>よ</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り</a:t>
                      </a:r>
                      <a:r>
                        <a:rPr lang="en-US" altLang="ja-JP" sz="1100" spc="50" dirty="0">
                          <a:solidFill>
                            <a:schemeClr val="tx1">
                              <a:lumMod val="75000"/>
                              <a:lumOff val="25000"/>
                            </a:schemeClr>
                          </a:solidFill>
                          <a:latin typeface="Meiryo" panose="020B0604030504040204" pitchFamily="34" charset="-128"/>
                          <a:ea typeface="Meiryo" panose="020B0604030504040204" pitchFamily="34" charset="-128"/>
                          <a:cs typeface="Arial Unicode MS"/>
                        </a:rPr>
                        <a:t>10</a:t>
                      </a:r>
                      <a:r>
                        <a:rPr lang="ja-JP" altLang="en-US" sz="1100" spc="75" dirty="0">
                          <a:solidFill>
                            <a:schemeClr val="tx1">
                              <a:lumMod val="75000"/>
                              <a:lumOff val="25000"/>
                            </a:schemeClr>
                          </a:solidFill>
                          <a:latin typeface="Meiryo" panose="020B0604030504040204" pitchFamily="34" charset="-128"/>
                          <a:ea typeface="Meiryo" panose="020B0604030504040204" pitchFamily="34" charset="-128"/>
                          <a:cs typeface="Arial Unicode MS"/>
                        </a:rPr>
                        <a:t>営</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業</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以</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内</a:t>
                      </a:r>
                    </a:p>
                    <a:p>
                      <a:pPr marL="12700">
                        <a:spcBef>
                          <a:spcPts val="160"/>
                        </a:spcBef>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掲</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載</a:t>
                      </a:r>
                      <a:r>
                        <a:rPr lang="ja-JP" altLang="en-US" sz="1100" spc="-45" dirty="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100" spc="-70" dirty="0">
                          <a:solidFill>
                            <a:schemeClr val="tx1">
                              <a:lumMod val="75000"/>
                              <a:lumOff val="25000"/>
                            </a:schemeClr>
                          </a:solidFill>
                          <a:latin typeface="Meiryo" panose="020B0604030504040204" pitchFamily="34" charset="-128"/>
                          <a:ea typeface="Meiryo" panose="020B0604030504040204" pitchFamily="34" charset="-128"/>
                          <a:cs typeface="Arial Unicode MS"/>
                        </a:rPr>
                        <a:t>よ</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り</a:t>
                      </a:r>
                      <a:r>
                        <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7</a:t>
                      </a:r>
                      <a:r>
                        <a:rPr lang="ja-JP" altLang="en-US" sz="1100" spc="40" dirty="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分</a:t>
                      </a:r>
                      <a:r>
                        <a:rPr lang="ja-JP" altLang="en-US" sz="1100" spc="-5" dirty="0">
                          <a:solidFill>
                            <a:schemeClr val="tx1">
                              <a:lumMod val="75000"/>
                              <a:lumOff val="25000"/>
                            </a:schemeClr>
                          </a:solidFill>
                          <a:latin typeface="Meiryo" panose="020B0604030504040204" pitchFamily="34" charset="-128"/>
                          <a:ea typeface="Meiryo" panose="020B0604030504040204" pitchFamily="34" charset="-128"/>
                          <a:cs typeface="Arial Unicode MS"/>
                        </a:rPr>
                        <a:t>を</a:t>
                      </a:r>
                      <a:r>
                        <a:rPr lang="ja-JP" altLang="en-US"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集</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計し、ご報告</a:t>
                      </a:r>
                      <a:r>
                        <a:rPr lang="ja-JP" altLang="en-US" sz="1100" spc="-15" dirty="0">
                          <a:solidFill>
                            <a:schemeClr val="tx1">
                              <a:lumMod val="75000"/>
                              <a:lumOff val="25000"/>
                            </a:schemeClr>
                          </a:solidFill>
                          <a:latin typeface="Meiryo" panose="020B0604030504040204" pitchFamily="34" charset="-128"/>
                          <a:ea typeface="Meiryo" panose="020B0604030504040204" pitchFamily="34" charset="-128"/>
                          <a:cs typeface="Arial Unicode MS"/>
                        </a:rPr>
                        <a:t>い</a:t>
                      </a:r>
                      <a:r>
                        <a:rPr lang="ja-JP" altLang="en-US" sz="1100" spc="-45" dirty="0">
                          <a:solidFill>
                            <a:schemeClr val="tx1">
                              <a:lumMod val="75000"/>
                              <a:lumOff val="25000"/>
                            </a:schemeClr>
                          </a:solidFill>
                          <a:latin typeface="Meiryo" panose="020B0604030504040204" pitchFamily="34" charset="-128"/>
                          <a:ea typeface="Meiryo" panose="020B0604030504040204" pitchFamily="34" charset="-128"/>
                          <a:cs typeface="Arial Unicode MS"/>
                        </a:rPr>
                        <a:t>た</a:t>
                      </a:r>
                      <a:r>
                        <a:rPr lang="ja-JP" altLang="en-US" sz="1100" spc="-50" dirty="0">
                          <a:solidFill>
                            <a:schemeClr val="tx1">
                              <a:lumMod val="75000"/>
                              <a:lumOff val="25000"/>
                            </a:schemeClr>
                          </a:solidFill>
                          <a:latin typeface="Meiryo" panose="020B0604030504040204" pitchFamily="34" charset="-128"/>
                          <a:ea typeface="Meiryo" panose="020B0604030504040204" pitchFamily="34" charset="-128"/>
                          <a:cs typeface="Arial Unicode MS"/>
                        </a:rPr>
                        <a:t>し</a:t>
                      </a:r>
                      <a:r>
                        <a:rPr lang="ja-JP" altLang="en-US" sz="1100" spc="-30" dirty="0">
                          <a:solidFill>
                            <a:schemeClr val="tx1">
                              <a:lumMod val="75000"/>
                              <a:lumOff val="25000"/>
                            </a:schemeClr>
                          </a:solidFill>
                          <a:latin typeface="Meiryo" panose="020B0604030504040204" pitchFamily="34" charset="-128"/>
                          <a:ea typeface="Meiryo" panose="020B0604030504040204" pitchFamily="34" charset="-128"/>
                          <a:cs typeface="Arial Unicode MS"/>
                        </a:rPr>
                        <a:t>ま</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46785887"/>
                  </a:ext>
                </a:extLst>
              </a:tr>
              <a:tr h="62740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審査</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3335">
                        <a:lnSpc>
                          <a:spcPct val="100000"/>
                        </a:lnSpc>
                        <a:spcBef>
                          <a:spcPts val="260"/>
                        </a:spcBef>
                      </a:pP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①企業商材可否審査</a:t>
                      </a:r>
                    </a:p>
                    <a:p>
                      <a:pPr marL="13335">
                        <a:lnSpc>
                          <a:spcPct val="100000"/>
                        </a:lnSpc>
                        <a:spcBef>
                          <a:spcPts val="260"/>
                        </a:spcBef>
                      </a:pP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下記フォームより申請をお願い致します。</a:t>
                      </a:r>
                      <a:endParaRPr lang="en-US" altLang="ja-JP" sz="1100" spc="25"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2700" marR="5080" indent="7620">
                        <a:lnSpc>
                          <a:spcPts val="1060"/>
                        </a:lnSpc>
                        <a:spcBef>
                          <a:spcPts val="100"/>
                        </a:spcBef>
                      </a:pPr>
                      <a:r>
                        <a:rPr lang="en" altLang="ja-JP" sz="1100" dirty="0">
                          <a:solidFill>
                            <a:srgbClr val="DCA10D"/>
                          </a:solidFill>
                          <a:latin typeface="Meiryo"/>
                          <a:ea typeface="Meiryo"/>
                          <a:hlinkClick r:id="rId3"/>
                        </a:rPr>
                        <a:t>https://form-business.yahoo.co.jp/claris/enqueteForm?inquiry_type=review_lnds</a:t>
                      </a:r>
                      <a:endParaRPr lang="en" altLang="ja-JP" sz="1100" dirty="0">
                        <a:solidFill>
                          <a:srgbClr val="DCA10D"/>
                        </a:solidFill>
                        <a:latin typeface="Meiryo"/>
                        <a:ea typeface="Meiryo"/>
                      </a:endParaRPr>
                    </a:p>
                    <a:p>
                      <a:pPr marL="13335">
                        <a:lnSpc>
                          <a:spcPct val="100000"/>
                        </a:lnSpc>
                        <a:spcBef>
                          <a:spcPts val="260"/>
                        </a:spcBef>
                      </a:pP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②</a:t>
                      </a: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掲載可否審査</a:t>
                      </a:r>
                    </a:p>
                    <a:p>
                      <a:pPr marL="13335">
                        <a:lnSpc>
                          <a:spcPct val="100000"/>
                        </a:lnSpc>
                        <a:spcBef>
                          <a:spcPts val="260"/>
                        </a:spcBef>
                      </a:pPr>
                      <a:r>
                        <a:rPr kumimoji="1" lang="ja-JP" altLang="en-US"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企業商材可否審査通過後、掲載可否判断シートを電子メールに添付し、下記のメールアドレスまでご送付ください。</a:t>
                      </a:r>
                    </a:p>
                    <a:p>
                      <a:pPr latinLnBrk="1">
                        <a:lnSpc>
                          <a:spcPts val="1060"/>
                        </a:lnSpc>
                        <a:buClr>
                          <a:srgbClr val="0AC200"/>
                        </a:buClr>
                      </a:pP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hlinkClick r:id="rId4"/>
                        </a:rPr>
                        <a:t>ml-sales-media-req@lycorp.co.jp</a:t>
                      </a: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3345014"/>
                  </a:ext>
                </a:extLst>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配信時間について</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12700" indent="7620" algn="just">
                        <a:lnSpc>
                          <a:spcPct val="119100"/>
                        </a:lnSpc>
                      </a:pPr>
                      <a:r>
                        <a:rPr lang="ja-JP" altLang="ja-JP" sz="1100" spc="25" dirty="0">
                          <a:solidFill>
                            <a:schemeClr val="tx1">
                              <a:lumMod val="75000"/>
                              <a:lumOff val="25000"/>
                            </a:schemeClr>
                          </a:solidFill>
                          <a:latin typeface="Meiryo"/>
                          <a:ea typeface="Meiryo"/>
                          <a:cs typeface="Arial Unicode MS"/>
                        </a:rPr>
                        <a:t>配信時の混雑緩和のため、昼刊は</a:t>
                      </a:r>
                      <a:r>
                        <a:rPr lang="en-US" altLang="ja-JP" sz="1100" spc="25" dirty="0">
                          <a:solidFill>
                            <a:schemeClr val="tx1">
                              <a:lumMod val="75000"/>
                              <a:lumOff val="25000"/>
                            </a:schemeClr>
                          </a:solidFill>
                          <a:latin typeface="Meiryo"/>
                          <a:ea typeface="Meiryo"/>
                          <a:cs typeface="Arial Unicode MS"/>
                        </a:rPr>
                        <a:t>11:57</a:t>
                      </a:r>
                      <a:r>
                        <a:rPr lang="ja-JP" altLang="ja-JP" sz="1100" spc="25" dirty="0">
                          <a:solidFill>
                            <a:schemeClr val="tx1">
                              <a:lumMod val="75000"/>
                              <a:lumOff val="25000"/>
                            </a:schemeClr>
                          </a:solidFill>
                          <a:latin typeface="Meiryo"/>
                          <a:ea typeface="Meiryo"/>
                          <a:cs typeface="Arial Unicode MS"/>
                        </a:rPr>
                        <a:t>頃から、夕刊は</a:t>
                      </a:r>
                      <a:r>
                        <a:rPr lang="en-US" altLang="ja-JP" sz="1100" spc="25" dirty="0">
                          <a:solidFill>
                            <a:schemeClr val="tx1">
                              <a:lumMod val="75000"/>
                              <a:lumOff val="25000"/>
                            </a:schemeClr>
                          </a:solidFill>
                          <a:latin typeface="Meiryo"/>
                          <a:ea typeface="Meiryo"/>
                          <a:cs typeface="Arial Unicode MS"/>
                        </a:rPr>
                        <a:t>17:</a:t>
                      </a:r>
                      <a:r>
                        <a:rPr lang="ja-JP" altLang="ja-JP" sz="1100" spc="25" dirty="0">
                          <a:solidFill>
                            <a:schemeClr val="tx1">
                              <a:lumMod val="75000"/>
                              <a:lumOff val="25000"/>
                            </a:schemeClr>
                          </a:solidFill>
                          <a:latin typeface="Meiryo"/>
                          <a:ea typeface="Meiryo"/>
                          <a:cs typeface="Arial Unicode MS"/>
                        </a:rPr>
                        <a:t>57頃から、夜刊は</a:t>
                      </a:r>
                      <a:r>
                        <a:rPr lang="en-US" altLang="ja-JP" sz="1100" spc="25" dirty="0">
                          <a:solidFill>
                            <a:schemeClr val="tx1">
                              <a:lumMod val="75000"/>
                              <a:lumOff val="25000"/>
                            </a:schemeClr>
                          </a:solidFill>
                          <a:latin typeface="Meiryo"/>
                          <a:ea typeface="Meiryo"/>
                          <a:cs typeface="Arial Unicode MS"/>
                        </a:rPr>
                        <a:t>21:57</a:t>
                      </a:r>
                      <a:r>
                        <a:rPr lang="ja-JP" altLang="ja-JP" sz="1100" spc="25" dirty="0">
                          <a:solidFill>
                            <a:schemeClr val="tx1">
                              <a:lumMod val="75000"/>
                              <a:lumOff val="25000"/>
                            </a:schemeClr>
                          </a:solidFill>
                          <a:latin typeface="Meiryo"/>
                          <a:ea typeface="Meiryo"/>
                          <a:cs typeface="Arial Unicode MS"/>
                        </a:rPr>
                        <a:t>頃から順次配信を開始しております。ただし、通信環境や混雑状況によって、メッセージ到達まで数分遅延する可能性がございますのでご了承ください。</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6725094"/>
                  </a:ext>
                </a:extLst>
              </a:tr>
              <a:tr h="272189">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土日祝日</a:t>
                      </a:r>
                    </a:p>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配信枠について</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5875">
                        <a:spcBef>
                          <a:spcPts val="260"/>
                        </a:spcBef>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配信内容を平日営業日中に</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FIX</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Unicode MS"/>
                        </a:rPr>
                        <a:t>いただくことが配信の条件となります。予めご了承ください。天災・事件・事故等が発生し、訴求内容と強い関連性が認められる等、広告主様が掲載取り止め、日程変更等を希望される場合を除き、営業日以外での変更依頼については原則お受けできかねますのでご了承ください</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00954264"/>
                  </a:ext>
                </a:extLst>
              </a:tr>
            </a:tbl>
          </a:graphicData>
        </a:graphic>
      </p:graphicFrame>
    </p:spTree>
    <p:extLst>
      <p:ext uri="{BB962C8B-B14F-4D97-AF65-F5344CB8AC3E}">
        <p14:creationId xmlns:p14="http://schemas.microsoft.com/office/powerpoint/2010/main" val="2202069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309B6D-9CF2-2967-D292-9C67890F7827}"/>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EAC9C2E-E70E-89E4-04F3-7723F7439902}"/>
              </a:ext>
            </a:extLst>
          </p:cNvPr>
          <p:cNvSpPr>
            <a:spLocks noGrp="1"/>
          </p:cNvSpPr>
          <p:nvPr>
            <p:ph type="body" sz="quarter" idx="12"/>
          </p:nvPr>
        </p:nvSpPr>
        <p:spPr>
          <a:xfrm>
            <a:off x="587922" y="67514"/>
            <a:ext cx="968503" cy="410840"/>
          </a:xfrm>
        </p:spPr>
        <p:txBody>
          <a:bodyPr/>
          <a:lstStyle/>
          <a:p>
            <a:pPr marL="0" indent="0">
              <a:buNone/>
            </a:pPr>
            <a:r>
              <a:rPr lang="ja-JP" altLang="en-US" dirty="0"/>
              <a:t>トライアル販売の</a:t>
            </a:r>
            <a:br>
              <a:rPr lang="en-US" altLang="ja-JP" dirty="0"/>
            </a:br>
            <a:r>
              <a:rPr lang="ja-JP" altLang="en-US" dirty="0"/>
              <a:t>ご案内</a:t>
            </a:r>
          </a:p>
        </p:txBody>
      </p:sp>
      <p:pic>
        <p:nvPicPr>
          <p:cNvPr id="6" name="図プレースホルダー 8" descr="アイコン&#10;&#10;自動的に生成された説明">
            <a:extLst>
              <a:ext uri="{FF2B5EF4-FFF2-40B4-BE49-F238E27FC236}">
                <a16:creationId xmlns:a16="http://schemas.microsoft.com/office/drawing/2014/main" id="{66B80BCC-5FD5-EECF-2E45-493056ED14CD}"/>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E31CFF97-27F7-7FFA-FA73-E3CC7BE99E68}"/>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画像規定</a:t>
            </a:r>
            <a:endParaRPr lang="ja-JP" altLang="en-US" sz="2000">
              <a:solidFill>
                <a:srgbClr val="000048"/>
              </a:solidFill>
              <a:latin typeface="+mn-ea"/>
              <a:ea typeface="+mn-ea"/>
            </a:endParaRPr>
          </a:p>
        </p:txBody>
      </p:sp>
      <p:sp>
        <p:nvSpPr>
          <p:cNvPr id="12" name="正方形/長方形 11">
            <a:extLst>
              <a:ext uri="{FF2B5EF4-FFF2-40B4-BE49-F238E27FC236}">
                <a16:creationId xmlns:a16="http://schemas.microsoft.com/office/drawing/2014/main" id="{A9264C79-EC8D-6493-F620-3B676118EFDE}"/>
              </a:ext>
            </a:extLst>
          </p:cNvPr>
          <p:cNvSpPr/>
          <p:nvPr/>
        </p:nvSpPr>
        <p:spPr>
          <a:xfrm>
            <a:off x="6304205" y="1047769"/>
            <a:ext cx="5304837"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ja-JP" altLang="en-US" sz="1200" b="1">
                <a:solidFill>
                  <a:srgbClr val="002060"/>
                </a:solidFill>
              </a:rPr>
              <a:t>■禁止事項</a:t>
            </a:r>
            <a:endParaRPr lang="en-US" altLang="ja-JP" sz="1200" b="1">
              <a:solidFill>
                <a:srgbClr val="002060"/>
              </a:solidFill>
            </a:endParaRPr>
          </a:p>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1.</a:t>
            </a:r>
            <a:r>
              <a:rPr lang="ja-JP" altLang="en-US" sz="1200" b="1" spc="135">
                <a:solidFill>
                  <a:srgbClr val="002060"/>
                </a:solidFill>
                <a:latin typeface="Meiryo" panose="020B0604030504040204" pitchFamily="34" charset="-128"/>
                <a:ea typeface="Meiryo" panose="020B0604030504040204" pitchFamily="34" charset="-128"/>
                <a:cs typeface="HiraMinProN-W6"/>
              </a:rPr>
              <a:t>画像と遷移先の不一致</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a:lnSpc>
                <a:spcPct val="125000"/>
              </a:lnSpc>
            </a:pPr>
            <a:r>
              <a:rPr lang="ja-JP" altLang="en-US" sz="1000">
                <a:solidFill>
                  <a:schemeClr val="tx1">
                    <a:lumMod val="75000"/>
                    <a:lumOff val="25000"/>
                  </a:schemeClr>
                </a:solidFill>
                <a:latin typeface="+mn-ea"/>
              </a:rPr>
              <a:t>画像は</a:t>
            </a:r>
            <a:r>
              <a:rPr lang="ja-JP" altLang="en-US" sz="1000" b="1">
                <a:solidFill>
                  <a:schemeClr val="tx1">
                    <a:lumMod val="75000"/>
                    <a:lumOff val="25000"/>
                  </a:schemeClr>
                </a:solidFill>
                <a:latin typeface="+mn-ea"/>
              </a:rPr>
              <a:t>クリック後に遷移するページと内容が一致</a:t>
            </a:r>
            <a:r>
              <a:rPr lang="ja-JP" altLang="en-US" sz="1000">
                <a:solidFill>
                  <a:schemeClr val="tx1">
                    <a:lumMod val="75000"/>
                    <a:lumOff val="25000"/>
                  </a:schemeClr>
                </a:solidFill>
                <a:latin typeface="+mn-ea"/>
              </a:rPr>
              <a:t>している必要があります。画像で訴求した商品・プランが遷移先で選択できない／存在しない、画像が特定の体験・成果を強く想起させるが遷移先に根拠や説明がない場合等は、原則不可となります。</a:t>
            </a:r>
            <a:endParaRPr lang="en-US" altLang="ja-JP" sz="1000">
              <a:solidFill>
                <a:schemeClr val="tx1">
                  <a:lumMod val="75000"/>
                  <a:lumOff val="25000"/>
                </a:schemeClr>
              </a:solidFill>
              <a:latin typeface="+mn-ea"/>
            </a:endParaRPr>
          </a:p>
          <a:p>
            <a:pPr>
              <a:lnSpc>
                <a:spcPct val="125000"/>
              </a:lnSpc>
            </a:pPr>
            <a:endParaRPr lang="en-US" altLang="ja-JP" sz="1000">
              <a:solidFill>
                <a:schemeClr val="tx1">
                  <a:lumMod val="75000"/>
                  <a:lumOff val="25000"/>
                </a:schemeClr>
              </a:solidFill>
              <a:latin typeface="+mj-ea"/>
              <a:ea typeface="+mj-ea"/>
              <a:cs typeface="Arial" panose="020B0604020202020204" pitchFamily="34" charset="0"/>
            </a:endParaRPr>
          </a:p>
          <a:p>
            <a:pPr>
              <a:lnSpc>
                <a:spcPct val="125000"/>
              </a:lnSpc>
            </a:pP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grpSp>
        <p:nvGrpSpPr>
          <p:cNvPr id="13" name="グループ化 12">
            <a:extLst>
              <a:ext uri="{FF2B5EF4-FFF2-40B4-BE49-F238E27FC236}">
                <a16:creationId xmlns:a16="http://schemas.microsoft.com/office/drawing/2014/main" id="{82709895-0290-0A24-34C3-6325056BADAC}"/>
              </a:ext>
            </a:extLst>
          </p:cNvPr>
          <p:cNvGrpSpPr>
            <a:grpSpLocks noChangeAspect="1"/>
          </p:cNvGrpSpPr>
          <p:nvPr/>
        </p:nvGrpSpPr>
        <p:grpSpPr>
          <a:xfrm>
            <a:off x="805141" y="1957879"/>
            <a:ext cx="2247968" cy="1972694"/>
            <a:chOff x="7523614" y="2723399"/>
            <a:chExt cx="4494966" cy="3944546"/>
          </a:xfrm>
        </p:grpSpPr>
        <p:sp>
          <p:nvSpPr>
            <p:cNvPr id="14" name="object 4">
              <a:extLst>
                <a:ext uri="{FF2B5EF4-FFF2-40B4-BE49-F238E27FC236}">
                  <a16:creationId xmlns:a16="http://schemas.microsoft.com/office/drawing/2014/main" id="{44FED398-47DA-E0D7-D699-A056920681F4}"/>
                </a:ext>
              </a:extLst>
            </p:cNvPr>
            <p:cNvSpPr txBox="1"/>
            <p:nvPr/>
          </p:nvSpPr>
          <p:spPr>
            <a:xfrm>
              <a:off x="7523614" y="6472482"/>
              <a:ext cx="1682114" cy="195463"/>
            </a:xfrm>
            <a:prstGeom prst="rect">
              <a:avLst/>
            </a:prstGeom>
          </p:spPr>
          <p:txBody>
            <a:bodyPr vert="horz" wrap="square" lIns="0" tIns="12065" rIns="0" bIns="0" rtlCol="0">
              <a:spAutoFit/>
            </a:bodyPr>
            <a:lstStyle/>
            <a:p>
              <a:pPr marL="12700">
                <a:spcBef>
                  <a:spcPts val="95"/>
                </a:spcBef>
              </a:pPr>
              <a:r>
                <a:rPr lang="ja-JP" altLang="en-US" sz="1050" b="1">
                  <a:solidFill>
                    <a:srgbClr val="999999"/>
                  </a:solidFill>
                  <a:latin typeface="Meiryo" panose="020B0604030504040204" pitchFamily="34" charset="-128"/>
                  <a:ea typeface="Meiryo" panose="020B0604030504040204" pitchFamily="34" charset="-128"/>
                  <a:cs typeface="HiraMinProN-W6"/>
                </a:rPr>
                <a:t>誘導枠の</a:t>
              </a:r>
              <a:r>
                <a:rPr sz="1050" b="1" err="1">
                  <a:solidFill>
                    <a:srgbClr val="999999"/>
                  </a:solidFill>
                  <a:latin typeface="Meiryo" panose="020B0604030504040204" pitchFamily="34" charset="-128"/>
                  <a:ea typeface="Meiryo" panose="020B0604030504040204" pitchFamily="34" charset="-128"/>
                  <a:cs typeface="HiraMinProN-W6"/>
                </a:rPr>
                <a:t>画像</a:t>
              </a:r>
              <a:endParaRPr sz="1050" b="1">
                <a:latin typeface="Meiryo" panose="020B0604030504040204" pitchFamily="34" charset="-128"/>
                <a:ea typeface="Meiryo" panose="020B0604030504040204" pitchFamily="34" charset="-128"/>
                <a:cs typeface="HiraMinProN-W6"/>
              </a:endParaRPr>
            </a:p>
          </p:txBody>
        </p:sp>
        <p:sp>
          <p:nvSpPr>
            <p:cNvPr id="15" name="object 5">
              <a:extLst>
                <a:ext uri="{FF2B5EF4-FFF2-40B4-BE49-F238E27FC236}">
                  <a16:creationId xmlns:a16="http://schemas.microsoft.com/office/drawing/2014/main" id="{7CA6CD8E-75FE-B54D-525F-F97D60B8C339}"/>
                </a:ext>
              </a:extLst>
            </p:cNvPr>
            <p:cNvSpPr/>
            <p:nvPr/>
          </p:nvSpPr>
          <p:spPr>
            <a:xfrm>
              <a:off x="7530599" y="3203526"/>
              <a:ext cx="3217570" cy="3197339"/>
            </a:xfrm>
            <a:prstGeom prst="rect">
              <a:avLst/>
            </a:prstGeom>
            <a:blipFill>
              <a:blip r:embed="rId4" cstate="print"/>
              <a:stretch>
                <a:fillRect/>
              </a:stretch>
            </a:blipFill>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16" name="object 6">
              <a:extLst>
                <a:ext uri="{FF2B5EF4-FFF2-40B4-BE49-F238E27FC236}">
                  <a16:creationId xmlns:a16="http://schemas.microsoft.com/office/drawing/2014/main" id="{FECC10AA-FC4E-433E-C4CF-3BFB48EF607C}"/>
                </a:ext>
              </a:extLst>
            </p:cNvPr>
            <p:cNvSpPr/>
            <p:nvPr/>
          </p:nvSpPr>
          <p:spPr>
            <a:xfrm>
              <a:off x="11152283" y="3206295"/>
              <a:ext cx="0" cy="1468755"/>
            </a:xfrm>
            <a:custGeom>
              <a:avLst/>
              <a:gdLst/>
              <a:ahLst/>
              <a:cxnLst/>
              <a:rect l="l" t="t" r="r" b="b"/>
              <a:pathLst>
                <a:path h="1468754">
                  <a:moveTo>
                    <a:pt x="0" y="0"/>
                  </a:moveTo>
                  <a:lnTo>
                    <a:pt x="0" y="1468285"/>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18" name="object 7">
              <a:extLst>
                <a:ext uri="{FF2B5EF4-FFF2-40B4-BE49-F238E27FC236}">
                  <a16:creationId xmlns:a16="http://schemas.microsoft.com/office/drawing/2014/main" id="{155024D1-C557-5BFB-09E0-7D3CE41B9017}"/>
                </a:ext>
              </a:extLst>
            </p:cNvPr>
            <p:cNvSpPr/>
            <p:nvPr/>
          </p:nvSpPr>
          <p:spPr>
            <a:xfrm>
              <a:off x="11152282" y="4845908"/>
              <a:ext cx="51428" cy="1554956"/>
            </a:xfrm>
            <a:custGeom>
              <a:avLst/>
              <a:gdLst/>
              <a:ahLst/>
              <a:cxnLst/>
              <a:rect l="l" t="t" r="r" b="b"/>
              <a:pathLst>
                <a:path h="1468754">
                  <a:moveTo>
                    <a:pt x="0" y="0"/>
                  </a:moveTo>
                  <a:lnTo>
                    <a:pt x="0" y="1468285"/>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19" name="object 8">
              <a:extLst>
                <a:ext uri="{FF2B5EF4-FFF2-40B4-BE49-F238E27FC236}">
                  <a16:creationId xmlns:a16="http://schemas.microsoft.com/office/drawing/2014/main" id="{F9CD5AEF-9A94-CF29-2D01-C43AFB84FBA9}"/>
                </a:ext>
              </a:extLst>
            </p:cNvPr>
            <p:cNvSpPr txBox="1"/>
            <p:nvPr/>
          </p:nvSpPr>
          <p:spPr>
            <a:xfrm>
              <a:off x="10859929" y="4674579"/>
              <a:ext cx="586740" cy="182508"/>
            </a:xfrm>
            <a:prstGeom prst="rect">
              <a:avLst/>
            </a:prstGeom>
            <a:solidFill>
              <a:srgbClr val="03C755"/>
            </a:solidFill>
          </p:spPr>
          <p:txBody>
            <a:bodyPr vert="horz" wrap="square" lIns="0" tIns="36000" rIns="0" bIns="18000" rtlCol="0">
              <a:spAutoFit/>
            </a:bodyPr>
            <a:lstStyle/>
            <a:p>
              <a:pPr marL="102235">
                <a:spcBef>
                  <a:spcPts val="475"/>
                </a:spcBef>
              </a:pPr>
              <a:r>
                <a:rPr sz="700" spc="125">
                  <a:solidFill>
                    <a:srgbClr val="FFFFFF"/>
                  </a:solidFill>
                  <a:latin typeface="Meiryo" panose="020B0604030504040204" pitchFamily="34" charset="-128"/>
                  <a:ea typeface="Meiryo" panose="020B0604030504040204" pitchFamily="34" charset="-128"/>
                  <a:cs typeface="Arial Unicode MS"/>
                </a:rPr>
                <a:t>640px</a:t>
              </a:r>
              <a:endParaRPr sz="700">
                <a:latin typeface="Meiryo" panose="020B0604030504040204" pitchFamily="34" charset="-128"/>
                <a:ea typeface="Meiryo" panose="020B0604030504040204" pitchFamily="34" charset="-128"/>
                <a:cs typeface="Arial Unicode MS"/>
              </a:endParaRPr>
            </a:p>
          </p:txBody>
        </p:sp>
        <p:sp>
          <p:nvSpPr>
            <p:cNvPr id="20" name="object 9">
              <a:extLst>
                <a:ext uri="{FF2B5EF4-FFF2-40B4-BE49-F238E27FC236}">
                  <a16:creationId xmlns:a16="http://schemas.microsoft.com/office/drawing/2014/main" id="{F777C6F7-ED8F-82B9-25D3-9DDC22342C83}"/>
                </a:ext>
              </a:extLst>
            </p:cNvPr>
            <p:cNvSpPr/>
            <p:nvPr/>
          </p:nvSpPr>
          <p:spPr>
            <a:xfrm>
              <a:off x="9469838" y="2900998"/>
              <a:ext cx="1258570" cy="0"/>
            </a:xfrm>
            <a:custGeom>
              <a:avLst/>
              <a:gdLst/>
              <a:ahLst/>
              <a:cxnLst/>
              <a:rect l="l" t="t" r="r" b="b"/>
              <a:pathLst>
                <a:path w="1258570">
                  <a:moveTo>
                    <a:pt x="0" y="0"/>
                  </a:moveTo>
                  <a:lnTo>
                    <a:pt x="1258100" y="0"/>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21" name="object 10">
              <a:extLst>
                <a:ext uri="{FF2B5EF4-FFF2-40B4-BE49-F238E27FC236}">
                  <a16:creationId xmlns:a16="http://schemas.microsoft.com/office/drawing/2014/main" id="{038D9D3F-9FD3-A32A-2FA3-65C6AD0F0841}"/>
                </a:ext>
              </a:extLst>
            </p:cNvPr>
            <p:cNvSpPr/>
            <p:nvPr/>
          </p:nvSpPr>
          <p:spPr>
            <a:xfrm>
              <a:off x="7530601" y="2900998"/>
              <a:ext cx="1353185" cy="0"/>
            </a:xfrm>
            <a:custGeom>
              <a:avLst/>
              <a:gdLst/>
              <a:ahLst/>
              <a:cxnLst/>
              <a:rect l="l" t="t" r="r" b="b"/>
              <a:pathLst>
                <a:path w="1353184">
                  <a:moveTo>
                    <a:pt x="0" y="0"/>
                  </a:moveTo>
                  <a:lnTo>
                    <a:pt x="1352994" y="0"/>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22" name="object 11">
              <a:extLst>
                <a:ext uri="{FF2B5EF4-FFF2-40B4-BE49-F238E27FC236}">
                  <a16:creationId xmlns:a16="http://schemas.microsoft.com/office/drawing/2014/main" id="{914D0D79-3285-23C1-E1B8-7A3354788E85}"/>
                </a:ext>
              </a:extLst>
            </p:cNvPr>
            <p:cNvSpPr txBox="1"/>
            <p:nvPr/>
          </p:nvSpPr>
          <p:spPr>
            <a:xfrm>
              <a:off x="8576441" y="2723399"/>
              <a:ext cx="1258570" cy="355200"/>
            </a:xfrm>
            <a:prstGeom prst="rect">
              <a:avLst/>
            </a:prstGeom>
            <a:solidFill>
              <a:srgbClr val="002060"/>
            </a:solidFill>
          </p:spPr>
          <p:txBody>
            <a:bodyPr vert="horz" wrap="square" lIns="0" tIns="36000" rIns="0" bIns="18000" rtlCol="0" anchor="ctr">
              <a:spAutoFit/>
            </a:bodyPr>
            <a:lstStyle/>
            <a:p>
              <a:pPr marL="102235">
                <a:spcBef>
                  <a:spcPts val="475"/>
                </a:spcBef>
              </a:pPr>
              <a:r>
                <a:rPr sz="800" b="1" spc="125">
                  <a:solidFill>
                    <a:srgbClr val="FFFFFF"/>
                  </a:solidFill>
                  <a:latin typeface="Meiryo" panose="020B0604030504040204" pitchFamily="34" charset="-128"/>
                  <a:ea typeface="Meiryo" panose="020B0604030504040204" pitchFamily="34" charset="-128"/>
                  <a:cs typeface="Arial Unicode MS"/>
                </a:rPr>
                <a:t>640px</a:t>
              </a:r>
              <a:endParaRPr sz="800" b="1">
                <a:latin typeface="Meiryo" panose="020B0604030504040204" pitchFamily="34" charset="-128"/>
                <a:ea typeface="Meiryo" panose="020B0604030504040204" pitchFamily="34" charset="-128"/>
                <a:cs typeface="Arial Unicode MS"/>
              </a:endParaRPr>
            </a:p>
          </p:txBody>
        </p:sp>
        <p:sp>
          <p:nvSpPr>
            <p:cNvPr id="23" name="object 8">
              <a:extLst>
                <a:ext uri="{FF2B5EF4-FFF2-40B4-BE49-F238E27FC236}">
                  <a16:creationId xmlns:a16="http://schemas.microsoft.com/office/drawing/2014/main" id="{ED63517A-DA37-CE85-40A3-17846D9CDFF3}"/>
                </a:ext>
              </a:extLst>
            </p:cNvPr>
            <p:cNvSpPr txBox="1"/>
            <p:nvPr/>
          </p:nvSpPr>
          <p:spPr>
            <a:xfrm>
              <a:off x="10859928" y="4675046"/>
              <a:ext cx="1158652" cy="355200"/>
            </a:xfrm>
            <a:prstGeom prst="rect">
              <a:avLst/>
            </a:prstGeom>
            <a:solidFill>
              <a:srgbClr val="002060"/>
            </a:solidFill>
          </p:spPr>
          <p:txBody>
            <a:bodyPr vert="horz" wrap="square" lIns="0" tIns="36000" rIns="0" bIns="18000" rtlCol="0">
              <a:spAutoFit/>
            </a:bodyPr>
            <a:lstStyle/>
            <a:p>
              <a:pPr marL="102235">
                <a:spcBef>
                  <a:spcPts val="475"/>
                </a:spcBef>
              </a:pPr>
              <a:r>
                <a:rPr sz="800" b="1" spc="125">
                  <a:solidFill>
                    <a:srgbClr val="FFFFFF"/>
                  </a:solidFill>
                  <a:latin typeface="Meiryo" panose="020B0604030504040204" pitchFamily="34" charset="-128"/>
                  <a:ea typeface="Meiryo" panose="020B0604030504040204" pitchFamily="34" charset="-128"/>
                  <a:cs typeface="Arial Unicode MS"/>
                </a:rPr>
                <a:t>640px</a:t>
              </a:r>
              <a:endParaRPr sz="800" b="1">
                <a:latin typeface="Meiryo" panose="020B0604030504040204" pitchFamily="34" charset="-128"/>
                <a:ea typeface="Meiryo" panose="020B0604030504040204" pitchFamily="34" charset="-128"/>
                <a:cs typeface="Arial Unicode MS"/>
              </a:endParaRPr>
            </a:p>
          </p:txBody>
        </p:sp>
      </p:grpSp>
      <p:pic>
        <p:nvPicPr>
          <p:cNvPr id="25" name="図 24" descr="白いシャツを着ている女の子&#10;&#10;AI 生成コンテンツは誤りを含む可能性があります。">
            <a:extLst>
              <a:ext uri="{FF2B5EF4-FFF2-40B4-BE49-F238E27FC236}">
                <a16:creationId xmlns:a16="http://schemas.microsoft.com/office/drawing/2014/main" id="{B30503C6-74EA-FA62-D994-F4D000523AA9}"/>
              </a:ext>
            </a:extLst>
          </p:cNvPr>
          <p:cNvPicPr>
            <a:picLocks noChangeAspect="1"/>
          </p:cNvPicPr>
          <p:nvPr/>
        </p:nvPicPr>
        <p:blipFill>
          <a:blip r:embed="rId5"/>
          <a:stretch>
            <a:fillRect/>
          </a:stretch>
        </p:blipFill>
        <p:spPr>
          <a:xfrm>
            <a:off x="3172200" y="2197994"/>
            <a:ext cx="1599016" cy="1599016"/>
          </a:xfrm>
          <a:prstGeom prst="rect">
            <a:avLst/>
          </a:prstGeom>
        </p:spPr>
      </p:pic>
      <p:pic>
        <p:nvPicPr>
          <p:cNvPr id="26" name="図 25" descr="グラフィカル ユーザー インターフェイス, テキスト, アプリケーション, チャットまたはテキスト メッセージ&#10;&#10;AI 生成コンテンツは誤りを含む可能性があります。">
            <a:extLst>
              <a:ext uri="{FF2B5EF4-FFF2-40B4-BE49-F238E27FC236}">
                <a16:creationId xmlns:a16="http://schemas.microsoft.com/office/drawing/2014/main" id="{99565FA3-9556-4DF9-D085-48FEE0E3FCDB}"/>
              </a:ext>
            </a:extLst>
          </p:cNvPr>
          <p:cNvPicPr>
            <a:picLocks noChangeAspect="1"/>
          </p:cNvPicPr>
          <p:nvPr/>
        </p:nvPicPr>
        <p:blipFill>
          <a:blip r:embed="rId6"/>
          <a:stretch>
            <a:fillRect/>
          </a:stretch>
        </p:blipFill>
        <p:spPr>
          <a:xfrm>
            <a:off x="4943075" y="2166498"/>
            <a:ext cx="950460" cy="1599016"/>
          </a:xfrm>
          <a:prstGeom prst="rect">
            <a:avLst/>
          </a:prstGeom>
        </p:spPr>
      </p:pic>
      <p:sp>
        <p:nvSpPr>
          <p:cNvPr id="32" name="テキスト ボックス 31">
            <a:extLst>
              <a:ext uri="{FF2B5EF4-FFF2-40B4-BE49-F238E27FC236}">
                <a16:creationId xmlns:a16="http://schemas.microsoft.com/office/drawing/2014/main" id="{FA7AC631-2CFD-2C56-B1A0-47CB6600CC27}"/>
              </a:ext>
            </a:extLst>
          </p:cNvPr>
          <p:cNvSpPr txBox="1"/>
          <p:nvPr/>
        </p:nvSpPr>
        <p:spPr>
          <a:xfrm>
            <a:off x="3139686" y="3832821"/>
            <a:ext cx="2278619" cy="253916"/>
          </a:xfrm>
          <a:prstGeom prst="rect">
            <a:avLst/>
          </a:prstGeom>
          <a:noFill/>
        </p:spPr>
        <p:txBody>
          <a:bodyPr wrap="square">
            <a:spAutoFit/>
          </a:bodyPr>
          <a:lstStyle/>
          <a:p>
            <a:pPr marL="12700">
              <a:spcBef>
                <a:spcPts val="95"/>
              </a:spcBef>
            </a:pPr>
            <a:r>
              <a:rPr lang="ja-JP" altLang="en-US" sz="1050" b="1" spc="-150">
                <a:solidFill>
                  <a:srgbClr val="999999"/>
                </a:solidFill>
                <a:latin typeface="Meiryo" panose="020B0604030504040204" pitchFamily="34" charset="-128"/>
                <a:ea typeface="Meiryo" panose="020B0604030504040204" pitchFamily="34" charset="-128"/>
                <a:cs typeface="HiraMinProN-W6"/>
              </a:rPr>
              <a:t>リ</a:t>
            </a:r>
            <a:r>
              <a:rPr lang="ja-JP" altLang="en-US" sz="1050" b="1" spc="-105">
                <a:solidFill>
                  <a:srgbClr val="999999"/>
                </a:solidFill>
                <a:latin typeface="Meiryo" panose="020B0604030504040204" pitchFamily="34" charset="-128"/>
                <a:ea typeface="Meiryo" panose="020B0604030504040204" pitchFamily="34" charset="-128"/>
                <a:cs typeface="HiraMinProN-W6"/>
              </a:rPr>
              <a:t>ッ</a:t>
            </a:r>
            <a:r>
              <a:rPr lang="ja-JP" altLang="en-US" sz="1050" b="1" spc="-130">
                <a:solidFill>
                  <a:srgbClr val="999999"/>
                </a:solidFill>
                <a:latin typeface="Meiryo" panose="020B0604030504040204" pitchFamily="34" charset="-128"/>
                <a:ea typeface="Meiryo" panose="020B0604030504040204" pitchFamily="34" charset="-128"/>
                <a:cs typeface="HiraMinProN-W6"/>
              </a:rPr>
              <a:t>チ</a:t>
            </a:r>
            <a:r>
              <a:rPr lang="ja-JP" altLang="en-US" sz="1050" b="1" spc="-185">
                <a:solidFill>
                  <a:srgbClr val="999999"/>
                </a:solidFill>
                <a:latin typeface="Meiryo" panose="020B0604030504040204" pitchFamily="34" charset="-128"/>
                <a:ea typeface="Meiryo" panose="020B0604030504040204" pitchFamily="34" charset="-128"/>
                <a:cs typeface="HiraMinProN-W6"/>
              </a:rPr>
              <a:t>メ</a:t>
            </a:r>
            <a:r>
              <a:rPr lang="ja-JP" altLang="en-US" sz="1050" b="1" spc="-80">
                <a:solidFill>
                  <a:srgbClr val="999999"/>
                </a:solidFill>
                <a:latin typeface="Meiryo" panose="020B0604030504040204" pitchFamily="34" charset="-128"/>
                <a:ea typeface="Meiryo" panose="020B0604030504040204" pitchFamily="34" charset="-128"/>
                <a:cs typeface="HiraMinProN-W6"/>
              </a:rPr>
              <a:t>ッ</a:t>
            </a:r>
            <a:r>
              <a:rPr lang="ja-JP" altLang="en-US" sz="1050" b="1" spc="-55">
                <a:solidFill>
                  <a:srgbClr val="999999"/>
                </a:solidFill>
                <a:latin typeface="Meiryo" panose="020B0604030504040204" pitchFamily="34" charset="-128"/>
                <a:ea typeface="Meiryo" panose="020B0604030504040204" pitchFamily="34" charset="-128"/>
                <a:cs typeface="HiraMinProN-W6"/>
              </a:rPr>
              <a:t>セ</a:t>
            </a:r>
            <a:r>
              <a:rPr lang="ja-JP" altLang="en-US" sz="1050" b="1" spc="-30">
                <a:solidFill>
                  <a:srgbClr val="999999"/>
                </a:solidFill>
                <a:latin typeface="Meiryo" panose="020B0604030504040204" pitchFamily="34" charset="-128"/>
                <a:ea typeface="Meiryo" panose="020B0604030504040204" pitchFamily="34" charset="-128"/>
                <a:cs typeface="HiraMinProN-W6"/>
              </a:rPr>
              <a:t>ー</a:t>
            </a:r>
            <a:r>
              <a:rPr lang="ja-JP" altLang="en-US" sz="1050" b="1" spc="-15">
                <a:solidFill>
                  <a:srgbClr val="999999"/>
                </a:solidFill>
                <a:latin typeface="Meiryo" panose="020B0604030504040204" pitchFamily="34" charset="-128"/>
                <a:ea typeface="Meiryo" panose="020B0604030504040204" pitchFamily="34" charset="-128"/>
                <a:cs typeface="HiraMinProN-W6"/>
              </a:rPr>
              <a:t>ジ</a:t>
            </a:r>
            <a:r>
              <a:rPr lang="ja-JP" altLang="en-US" sz="1050" b="1" spc="-10">
                <a:solidFill>
                  <a:srgbClr val="999999"/>
                </a:solidFill>
                <a:latin typeface="Meiryo" panose="020B0604030504040204" pitchFamily="34" charset="-128"/>
                <a:ea typeface="Meiryo" panose="020B0604030504040204" pitchFamily="34" charset="-128"/>
                <a:cs typeface="HiraMinProN-W6"/>
              </a:rPr>
              <a:t>配信時</a:t>
            </a:r>
            <a:endParaRPr lang="ja-JP" altLang="en-US" sz="1050" b="1">
              <a:latin typeface="Meiryo" panose="020B0604030504040204" pitchFamily="34" charset="-128"/>
              <a:ea typeface="Meiryo" panose="020B0604030504040204" pitchFamily="34" charset="-128"/>
              <a:cs typeface="HiraMinProN-W6"/>
            </a:endParaRPr>
          </a:p>
        </p:txBody>
      </p:sp>
      <p:sp>
        <p:nvSpPr>
          <p:cNvPr id="33" name="object 10">
            <a:extLst>
              <a:ext uri="{FF2B5EF4-FFF2-40B4-BE49-F238E27FC236}">
                <a16:creationId xmlns:a16="http://schemas.microsoft.com/office/drawing/2014/main" id="{9E396653-4D60-86C2-0086-6D013229549E}"/>
              </a:ext>
            </a:extLst>
          </p:cNvPr>
          <p:cNvSpPr txBox="1"/>
          <p:nvPr/>
        </p:nvSpPr>
        <p:spPr>
          <a:xfrm>
            <a:off x="7739018" y="2998372"/>
            <a:ext cx="1232453" cy="168463"/>
          </a:xfrm>
          <a:prstGeom prst="rect">
            <a:avLst/>
          </a:prstGeom>
        </p:spPr>
        <p:txBody>
          <a:bodyPr vert="horz" wrap="square" lIns="0" tIns="12700" rIns="0" bIns="0" rtlCol="0">
            <a:spAutoFit/>
          </a:bodyPr>
          <a:lstStyle/>
          <a:p>
            <a:pPr algn="ctr">
              <a:spcBef>
                <a:spcPts val="100"/>
              </a:spcBef>
            </a:pPr>
            <a:r>
              <a:rPr sz="1200" b="1" spc="65">
                <a:solidFill>
                  <a:srgbClr val="FFFFFF"/>
                </a:solidFill>
                <a:latin typeface="Meiryo" panose="020B0604030504040204" pitchFamily="34" charset="-128"/>
                <a:ea typeface="Meiryo" panose="020B0604030504040204" pitchFamily="34" charset="-128"/>
                <a:cs typeface="HiraMinProN-W6"/>
              </a:rPr>
              <a:t>NG</a:t>
            </a:r>
            <a:endParaRPr sz="1200">
              <a:latin typeface="Meiryo" panose="020B0604030504040204" pitchFamily="34" charset="-128"/>
              <a:ea typeface="Meiryo" panose="020B0604030504040204" pitchFamily="34" charset="-128"/>
              <a:cs typeface="HiraMinProN-W6"/>
            </a:endParaRPr>
          </a:p>
        </p:txBody>
      </p:sp>
      <p:sp>
        <p:nvSpPr>
          <p:cNvPr id="36" name="object 4">
            <a:extLst>
              <a:ext uri="{FF2B5EF4-FFF2-40B4-BE49-F238E27FC236}">
                <a16:creationId xmlns:a16="http://schemas.microsoft.com/office/drawing/2014/main" id="{927DC617-96E0-9C35-A9C5-ECA621DFDBE6}"/>
              </a:ext>
            </a:extLst>
          </p:cNvPr>
          <p:cNvSpPr/>
          <p:nvPr/>
        </p:nvSpPr>
        <p:spPr>
          <a:xfrm>
            <a:off x="8961669" y="2590504"/>
            <a:ext cx="1429200" cy="1512000"/>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7" name="object 6">
            <a:extLst>
              <a:ext uri="{FF2B5EF4-FFF2-40B4-BE49-F238E27FC236}">
                <a16:creationId xmlns:a16="http://schemas.microsoft.com/office/drawing/2014/main" id="{C5B5AAA4-CA7A-7C7A-D520-610813705699}"/>
              </a:ext>
            </a:extLst>
          </p:cNvPr>
          <p:cNvSpPr txBox="1"/>
          <p:nvPr/>
        </p:nvSpPr>
        <p:spPr>
          <a:xfrm>
            <a:off x="7068704" y="2634324"/>
            <a:ext cx="1481204" cy="168463"/>
          </a:xfrm>
          <a:prstGeom prst="rect">
            <a:avLst/>
          </a:prstGeom>
        </p:spPr>
        <p:txBody>
          <a:bodyPr vert="horz" wrap="square" lIns="0" tIns="12700" rIns="0" bIns="0" rtlCol="0">
            <a:spAutoFit/>
          </a:bodyPr>
          <a:lstStyle/>
          <a:p>
            <a:pPr algn="ctr">
              <a:spcBef>
                <a:spcPts val="100"/>
              </a:spcBef>
            </a:pPr>
            <a:r>
              <a:rPr sz="1200" b="1" spc="65">
                <a:solidFill>
                  <a:srgbClr val="FFFFFF"/>
                </a:solidFill>
                <a:latin typeface="Meiryo" panose="020B0604030504040204" pitchFamily="34" charset="-128"/>
                <a:ea typeface="Meiryo" panose="020B0604030504040204" pitchFamily="34" charset="-128"/>
                <a:cs typeface="HiraMinProN-W6"/>
              </a:rPr>
              <a:t>NG</a:t>
            </a:r>
            <a:endParaRPr sz="1200" b="1">
              <a:latin typeface="Meiryo" panose="020B0604030504040204" pitchFamily="34" charset="-128"/>
              <a:ea typeface="Meiryo" panose="020B0604030504040204" pitchFamily="34" charset="-128"/>
              <a:cs typeface="HiraMinProN-W6"/>
            </a:endParaRPr>
          </a:p>
        </p:txBody>
      </p:sp>
      <p:sp>
        <p:nvSpPr>
          <p:cNvPr id="38" name="object 7">
            <a:extLst>
              <a:ext uri="{FF2B5EF4-FFF2-40B4-BE49-F238E27FC236}">
                <a16:creationId xmlns:a16="http://schemas.microsoft.com/office/drawing/2014/main" id="{493D42D0-9524-3DF0-7F66-6FEEA6B4157E}"/>
              </a:ext>
            </a:extLst>
          </p:cNvPr>
          <p:cNvSpPr txBox="1"/>
          <p:nvPr/>
        </p:nvSpPr>
        <p:spPr>
          <a:xfrm>
            <a:off x="8960153" y="2646258"/>
            <a:ext cx="1392682" cy="166712"/>
          </a:xfrm>
          <a:prstGeom prst="rect">
            <a:avLst/>
          </a:prstGeom>
        </p:spPr>
        <p:txBody>
          <a:bodyPr vert="horz" wrap="square" lIns="0" tIns="12700" rIns="0" bIns="0" rtlCol="0">
            <a:spAutoFit/>
          </a:bodyPr>
          <a:lstStyle/>
          <a:p>
            <a:pPr algn="ctr">
              <a:spcBef>
                <a:spcPts val="100"/>
              </a:spcBef>
            </a:pPr>
            <a:r>
              <a:rPr sz="1000" b="1" spc="90">
                <a:solidFill>
                  <a:srgbClr val="FFFFFF"/>
                </a:solidFill>
                <a:latin typeface="Meiryo" panose="020B0604030504040204" pitchFamily="34" charset="-128"/>
                <a:ea typeface="Meiryo" panose="020B0604030504040204" pitchFamily="34" charset="-128"/>
                <a:cs typeface="HiraMinProN-W6"/>
              </a:rPr>
              <a:t>OK</a:t>
            </a:r>
            <a:endParaRPr sz="1000" b="1">
              <a:latin typeface="Meiryo" panose="020B0604030504040204" pitchFamily="34" charset="-128"/>
              <a:ea typeface="Meiryo" panose="020B0604030504040204" pitchFamily="34" charset="-128"/>
              <a:cs typeface="HiraMinProN-W6"/>
            </a:endParaRPr>
          </a:p>
        </p:txBody>
      </p:sp>
      <p:pic>
        <p:nvPicPr>
          <p:cNvPr id="40" name="図 39" descr="皿の上のケーキ&#10;&#10;AI 生成コンテンツは誤りを含む可能性があります。">
            <a:extLst>
              <a:ext uri="{FF2B5EF4-FFF2-40B4-BE49-F238E27FC236}">
                <a16:creationId xmlns:a16="http://schemas.microsoft.com/office/drawing/2014/main" id="{83B224BA-5CD5-EA8F-1C78-8F9A4CF7C68D}"/>
              </a:ext>
            </a:extLst>
          </p:cNvPr>
          <p:cNvPicPr>
            <a:picLocks noChangeAspect="1"/>
          </p:cNvPicPr>
          <p:nvPr/>
        </p:nvPicPr>
        <p:blipFill>
          <a:blip r:embed="rId7"/>
          <a:stretch>
            <a:fillRect/>
          </a:stretch>
        </p:blipFill>
        <p:spPr>
          <a:xfrm>
            <a:off x="9120303" y="2847267"/>
            <a:ext cx="1083600" cy="1083600"/>
          </a:xfrm>
          <a:prstGeom prst="rect">
            <a:avLst/>
          </a:prstGeom>
        </p:spPr>
      </p:pic>
      <p:sp>
        <p:nvSpPr>
          <p:cNvPr id="41" name="正方形/長方形 40">
            <a:extLst>
              <a:ext uri="{FF2B5EF4-FFF2-40B4-BE49-F238E27FC236}">
                <a16:creationId xmlns:a16="http://schemas.microsoft.com/office/drawing/2014/main" id="{331EF6E4-E593-2ADA-37B5-D1471339C327}"/>
              </a:ext>
            </a:extLst>
          </p:cNvPr>
          <p:cNvSpPr/>
          <p:nvPr/>
        </p:nvSpPr>
        <p:spPr>
          <a:xfrm>
            <a:off x="6304205" y="4164455"/>
            <a:ext cx="5304837" cy="872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marL="43815">
              <a:spcBef>
                <a:spcPts val="625"/>
              </a:spcBef>
            </a:pPr>
            <a:r>
              <a:rPr lang="en-US" altLang="ja-JP" sz="1200" b="1" spc="155">
                <a:solidFill>
                  <a:srgbClr val="002060"/>
                </a:solidFill>
                <a:latin typeface="Meiryo" panose="020B0604030504040204" pitchFamily="34" charset="-128"/>
                <a:ea typeface="Meiryo" panose="020B0604030504040204" pitchFamily="34" charset="-128"/>
                <a:cs typeface="HiraMinProN-W6"/>
              </a:rPr>
              <a:t>3.</a:t>
            </a:r>
            <a:r>
              <a:rPr lang="ja-JP" altLang="en-US" sz="1200" b="1" spc="135">
                <a:solidFill>
                  <a:srgbClr val="002060"/>
                </a:solidFill>
                <a:latin typeface="Meiryo" panose="020B0604030504040204" pitchFamily="34" charset="-128"/>
                <a:ea typeface="Meiryo" panose="020B0604030504040204" pitchFamily="34" charset="-128"/>
                <a:cs typeface="HiraMinProN-W6"/>
              </a:rPr>
              <a:t>画像のフチ取り</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marL="43815">
              <a:spcBef>
                <a:spcPts val="625"/>
              </a:spcBef>
            </a:pPr>
            <a:r>
              <a:rPr lang="ja-JP" altLang="en-US" sz="1000">
                <a:solidFill>
                  <a:schemeClr val="tx1">
                    <a:lumMod val="75000"/>
                    <a:lumOff val="25000"/>
                  </a:schemeClr>
                </a:solidFill>
                <a:latin typeface="+mn-ea"/>
              </a:rPr>
              <a:t>画像をフチ取りしているものは使用できません。ただし、素材の画角や</a:t>
            </a:r>
            <a:r>
              <a:rPr lang="en-US" altLang="ja-JP" sz="1000">
                <a:solidFill>
                  <a:schemeClr val="tx1">
                    <a:lumMod val="75000"/>
                    <a:lumOff val="25000"/>
                  </a:schemeClr>
                </a:solidFill>
                <a:latin typeface="+mn-ea"/>
              </a:rPr>
              <a:t>IP</a:t>
            </a:r>
            <a:r>
              <a:rPr lang="ja-JP" altLang="en-US" sz="1000">
                <a:solidFill>
                  <a:schemeClr val="tx1">
                    <a:lumMod val="75000"/>
                    <a:lumOff val="25000"/>
                  </a:schemeClr>
                </a:solidFill>
                <a:latin typeface="+mn-ea"/>
              </a:rPr>
              <a:t>の使用ルール等により</a:t>
            </a:r>
            <a:r>
              <a:rPr lang="en-US" altLang="ja-JP" sz="1000" b="1">
                <a:solidFill>
                  <a:schemeClr val="tx1">
                    <a:lumMod val="75000"/>
                    <a:lumOff val="25000"/>
                  </a:schemeClr>
                </a:solidFill>
                <a:latin typeface="+mn-ea"/>
              </a:rPr>
              <a:t>640px × 640px</a:t>
            </a:r>
            <a:r>
              <a:rPr lang="ja-JP" altLang="en-US" sz="1000" b="1">
                <a:solidFill>
                  <a:schemeClr val="tx1">
                    <a:lumMod val="75000"/>
                    <a:lumOff val="25000"/>
                  </a:schemeClr>
                </a:solidFill>
                <a:latin typeface="+mn-ea"/>
              </a:rPr>
              <a:t>にトリミングできない場合、上下または左右へ「黒み」を足していただく分には問題ございません。</a:t>
            </a:r>
          </a:p>
        </p:txBody>
      </p:sp>
      <p:sp>
        <p:nvSpPr>
          <p:cNvPr id="43" name="object 11">
            <a:extLst>
              <a:ext uri="{FF2B5EF4-FFF2-40B4-BE49-F238E27FC236}">
                <a16:creationId xmlns:a16="http://schemas.microsoft.com/office/drawing/2014/main" id="{7180F625-9E63-CEAB-2050-07D2C6DDEE11}"/>
              </a:ext>
            </a:extLst>
          </p:cNvPr>
          <p:cNvSpPr txBox="1"/>
          <p:nvPr/>
        </p:nvSpPr>
        <p:spPr>
          <a:xfrm>
            <a:off x="4018482" y="4539775"/>
            <a:ext cx="1083550" cy="168463"/>
          </a:xfrm>
          <a:prstGeom prst="rect">
            <a:avLst/>
          </a:prstGeom>
        </p:spPr>
        <p:txBody>
          <a:bodyPr vert="horz" wrap="square" lIns="0" tIns="12700" rIns="0" bIns="0" rtlCol="0">
            <a:spAutoFit/>
          </a:bodyPr>
          <a:lstStyle/>
          <a:p>
            <a:pPr algn="ctr">
              <a:spcBef>
                <a:spcPts val="100"/>
              </a:spcBef>
            </a:pPr>
            <a:r>
              <a:rPr sz="1200" b="1" spc="90">
                <a:solidFill>
                  <a:srgbClr val="FFFFFF"/>
                </a:solidFill>
                <a:latin typeface="Meiryo" panose="020B0604030504040204" pitchFamily="34" charset="-128"/>
                <a:ea typeface="Meiryo" panose="020B0604030504040204" pitchFamily="34" charset="-128"/>
                <a:cs typeface="HiraMinProN-W6"/>
              </a:rPr>
              <a:t>OK</a:t>
            </a:r>
            <a:endParaRPr sz="1200">
              <a:latin typeface="Meiryo" panose="020B0604030504040204" pitchFamily="34" charset="-128"/>
              <a:ea typeface="Meiryo" panose="020B0604030504040204" pitchFamily="34" charset="-128"/>
              <a:cs typeface="HiraMinProN-W6"/>
            </a:endParaRPr>
          </a:p>
        </p:txBody>
      </p:sp>
      <p:sp>
        <p:nvSpPr>
          <p:cNvPr id="45" name="object 11">
            <a:extLst>
              <a:ext uri="{FF2B5EF4-FFF2-40B4-BE49-F238E27FC236}">
                <a16:creationId xmlns:a16="http://schemas.microsoft.com/office/drawing/2014/main" id="{9F8BCC0B-A13D-B26F-85CF-76E547744998}"/>
              </a:ext>
            </a:extLst>
          </p:cNvPr>
          <p:cNvSpPr txBox="1"/>
          <p:nvPr/>
        </p:nvSpPr>
        <p:spPr>
          <a:xfrm>
            <a:off x="4018482" y="4539775"/>
            <a:ext cx="1083550" cy="168463"/>
          </a:xfrm>
          <a:prstGeom prst="rect">
            <a:avLst/>
          </a:prstGeom>
        </p:spPr>
        <p:txBody>
          <a:bodyPr vert="horz" wrap="square" lIns="0" tIns="12700" rIns="0" bIns="0" rtlCol="0">
            <a:spAutoFit/>
          </a:bodyPr>
          <a:lstStyle/>
          <a:p>
            <a:pPr algn="ctr">
              <a:spcBef>
                <a:spcPts val="100"/>
              </a:spcBef>
            </a:pPr>
            <a:r>
              <a:rPr sz="1200" b="1" spc="90">
                <a:solidFill>
                  <a:srgbClr val="FFFFFF"/>
                </a:solidFill>
                <a:latin typeface="Meiryo" panose="020B0604030504040204" pitchFamily="34" charset="-128"/>
                <a:ea typeface="Meiryo" panose="020B0604030504040204" pitchFamily="34" charset="-128"/>
                <a:cs typeface="HiraMinProN-W6"/>
              </a:rPr>
              <a:t>OK</a:t>
            </a:r>
            <a:endParaRPr sz="1200">
              <a:latin typeface="Meiryo" panose="020B0604030504040204" pitchFamily="34" charset="-128"/>
              <a:ea typeface="Meiryo" panose="020B0604030504040204" pitchFamily="34" charset="-128"/>
              <a:cs typeface="HiraMinProN-W6"/>
            </a:endParaRPr>
          </a:p>
        </p:txBody>
      </p:sp>
      <p:sp>
        <p:nvSpPr>
          <p:cNvPr id="48" name="object 6">
            <a:extLst>
              <a:ext uri="{FF2B5EF4-FFF2-40B4-BE49-F238E27FC236}">
                <a16:creationId xmlns:a16="http://schemas.microsoft.com/office/drawing/2014/main" id="{90A5DA52-7F23-B4B0-7D29-9AC379FBBE0D}"/>
              </a:ext>
            </a:extLst>
          </p:cNvPr>
          <p:cNvSpPr txBox="1"/>
          <p:nvPr/>
        </p:nvSpPr>
        <p:spPr>
          <a:xfrm>
            <a:off x="1748823" y="4263526"/>
            <a:ext cx="1302249" cy="168463"/>
          </a:xfrm>
          <a:prstGeom prst="rect">
            <a:avLst/>
          </a:prstGeom>
        </p:spPr>
        <p:txBody>
          <a:bodyPr vert="horz" wrap="square" lIns="0" tIns="12700" rIns="0" bIns="0" rtlCol="0">
            <a:spAutoFit/>
          </a:bodyPr>
          <a:lstStyle/>
          <a:p>
            <a:pPr algn="ctr">
              <a:spcBef>
                <a:spcPts val="100"/>
              </a:spcBef>
            </a:pPr>
            <a:r>
              <a:rPr sz="1200" b="1" spc="65">
                <a:solidFill>
                  <a:srgbClr val="FFFFFF"/>
                </a:solidFill>
                <a:latin typeface="Meiryo" panose="020B0604030504040204" pitchFamily="34" charset="-128"/>
                <a:ea typeface="Meiryo" panose="020B0604030504040204" pitchFamily="34" charset="-128"/>
                <a:cs typeface="HiraMinProN-W6"/>
              </a:rPr>
              <a:t>NG</a:t>
            </a:r>
            <a:endParaRPr sz="1200" b="1">
              <a:latin typeface="Meiryo" panose="020B0604030504040204" pitchFamily="34" charset="-128"/>
              <a:ea typeface="Meiryo" panose="020B0604030504040204" pitchFamily="34" charset="-128"/>
              <a:cs typeface="HiraMinProN-W6"/>
            </a:endParaRPr>
          </a:p>
        </p:txBody>
      </p:sp>
      <p:sp>
        <p:nvSpPr>
          <p:cNvPr id="49" name="object 7">
            <a:extLst>
              <a:ext uri="{FF2B5EF4-FFF2-40B4-BE49-F238E27FC236}">
                <a16:creationId xmlns:a16="http://schemas.microsoft.com/office/drawing/2014/main" id="{0AD41DE0-9018-2DEE-F864-2EAC28B020CB}"/>
              </a:ext>
            </a:extLst>
          </p:cNvPr>
          <p:cNvSpPr txBox="1"/>
          <p:nvPr/>
        </p:nvSpPr>
        <p:spPr>
          <a:xfrm>
            <a:off x="3698148" y="4294684"/>
            <a:ext cx="1306379" cy="168463"/>
          </a:xfrm>
          <a:prstGeom prst="rect">
            <a:avLst/>
          </a:prstGeom>
        </p:spPr>
        <p:txBody>
          <a:bodyPr vert="horz" wrap="square" lIns="0" tIns="12700" rIns="0" bIns="0" rtlCol="0">
            <a:spAutoFit/>
          </a:bodyPr>
          <a:lstStyle/>
          <a:p>
            <a:pPr algn="ctr">
              <a:spcBef>
                <a:spcPts val="100"/>
              </a:spcBef>
            </a:pPr>
            <a:r>
              <a:rPr sz="1200" b="1" spc="90">
                <a:solidFill>
                  <a:srgbClr val="FFFFFF"/>
                </a:solidFill>
                <a:latin typeface="Meiryo" panose="020B0604030504040204" pitchFamily="34" charset="-128"/>
                <a:ea typeface="Meiryo" panose="020B0604030504040204" pitchFamily="34" charset="-128"/>
                <a:cs typeface="HiraMinProN-W6"/>
              </a:rPr>
              <a:t>OK</a:t>
            </a:r>
            <a:endParaRPr sz="1200" b="1">
              <a:latin typeface="Meiryo" panose="020B0604030504040204" pitchFamily="34" charset="-128"/>
              <a:ea typeface="Meiryo" panose="020B0604030504040204" pitchFamily="34" charset="-128"/>
              <a:cs typeface="HiraMinProN-W6"/>
            </a:endParaRPr>
          </a:p>
        </p:txBody>
      </p:sp>
      <p:sp>
        <p:nvSpPr>
          <p:cNvPr id="52" name="object 3">
            <a:extLst>
              <a:ext uri="{FF2B5EF4-FFF2-40B4-BE49-F238E27FC236}">
                <a16:creationId xmlns:a16="http://schemas.microsoft.com/office/drawing/2014/main" id="{D20E9E73-B513-B250-448F-F97227B908AC}"/>
              </a:ext>
            </a:extLst>
          </p:cNvPr>
          <p:cNvSpPr/>
          <p:nvPr/>
        </p:nvSpPr>
        <p:spPr>
          <a:xfrm>
            <a:off x="7028939" y="2599236"/>
            <a:ext cx="1429200" cy="1512000"/>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54" name="object 6">
            <a:extLst>
              <a:ext uri="{FF2B5EF4-FFF2-40B4-BE49-F238E27FC236}">
                <a16:creationId xmlns:a16="http://schemas.microsoft.com/office/drawing/2014/main" id="{56AE69AC-9457-322C-C776-FE5170B97EDA}"/>
              </a:ext>
            </a:extLst>
          </p:cNvPr>
          <p:cNvSpPr txBox="1"/>
          <p:nvPr/>
        </p:nvSpPr>
        <p:spPr>
          <a:xfrm>
            <a:off x="7028937" y="2634324"/>
            <a:ext cx="1481204" cy="168463"/>
          </a:xfrm>
          <a:prstGeom prst="rect">
            <a:avLst/>
          </a:prstGeom>
        </p:spPr>
        <p:txBody>
          <a:bodyPr vert="horz" wrap="square" lIns="0" tIns="12700" rIns="0" bIns="0" rtlCol="0">
            <a:spAutoFit/>
          </a:bodyPr>
          <a:lstStyle/>
          <a:p>
            <a:pPr algn="ctr">
              <a:spcBef>
                <a:spcPts val="100"/>
              </a:spcBef>
            </a:pPr>
            <a:r>
              <a:rPr sz="1000" b="1" spc="65">
                <a:solidFill>
                  <a:srgbClr val="FFFFFF"/>
                </a:solidFill>
                <a:latin typeface="Meiryo" panose="020B0604030504040204" pitchFamily="34" charset="-128"/>
                <a:ea typeface="Meiryo" panose="020B0604030504040204" pitchFamily="34" charset="-128"/>
                <a:cs typeface="HiraMinProN-W6"/>
              </a:rPr>
              <a:t>NG</a:t>
            </a:r>
            <a:endParaRPr sz="1000" b="1">
              <a:latin typeface="Meiryo" panose="020B0604030504040204" pitchFamily="34" charset="-128"/>
              <a:ea typeface="Meiryo" panose="020B0604030504040204" pitchFamily="34" charset="-128"/>
              <a:cs typeface="HiraMinProN-W6"/>
            </a:endParaRPr>
          </a:p>
        </p:txBody>
      </p:sp>
      <p:sp>
        <p:nvSpPr>
          <p:cNvPr id="55" name="object 7">
            <a:extLst>
              <a:ext uri="{FF2B5EF4-FFF2-40B4-BE49-F238E27FC236}">
                <a16:creationId xmlns:a16="http://schemas.microsoft.com/office/drawing/2014/main" id="{757CAB40-227B-8463-D4FE-80881AE17477}"/>
              </a:ext>
            </a:extLst>
          </p:cNvPr>
          <p:cNvSpPr txBox="1"/>
          <p:nvPr/>
        </p:nvSpPr>
        <p:spPr>
          <a:xfrm>
            <a:off x="9018028" y="4975890"/>
            <a:ext cx="1485900" cy="168463"/>
          </a:xfrm>
          <a:prstGeom prst="rect">
            <a:avLst/>
          </a:prstGeom>
        </p:spPr>
        <p:txBody>
          <a:bodyPr vert="horz" wrap="square" lIns="0" tIns="12700" rIns="0" bIns="0" rtlCol="0">
            <a:spAutoFit/>
          </a:bodyPr>
          <a:lstStyle/>
          <a:p>
            <a:pPr algn="ctr">
              <a:spcBef>
                <a:spcPts val="100"/>
              </a:spcBef>
            </a:pPr>
            <a:r>
              <a:rPr sz="1200" b="1" spc="90">
                <a:solidFill>
                  <a:srgbClr val="FFFFFF"/>
                </a:solidFill>
                <a:latin typeface="Meiryo" panose="020B0604030504040204" pitchFamily="34" charset="-128"/>
                <a:ea typeface="Meiryo" panose="020B0604030504040204" pitchFamily="34" charset="-128"/>
                <a:cs typeface="HiraMinProN-W6"/>
              </a:rPr>
              <a:t>OK</a:t>
            </a:r>
            <a:endParaRPr sz="1200" b="1">
              <a:latin typeface="Meiryo" panose="020B0604030504040204" pitchFamily="34" charset="-128"/>
              <a:ea typeface="Meiryo" panose="020B0604030504040204" pitchFamily="34" charset="-128"/>
              <a:cs typeface="HiraMinProN-W6"/>
            </a:endParaRPr>
          </a:p>
        </p:txBody>
      </p:sp>
      <p:sp>
        <p:nvSpPr>
          <p:cNvPr id="56" name="正方形/長方形 55">
            <a:extLst>
              <a:ext uri="{FF2B5EF4-FFF2-40B4-BE49-F238E27FC236}">
                <a16:creationId xmlns:a16="http://schemas.microsoft.com/office/drawing/2014/main" id="{FCC6178B-12E2-C3F4-CFD2-5189B3351A2C}"/>
              </a:ext>
            </a:extLst>
          </p:cNvPr>
          <p:cNvSpPr/>
          <p:nvPr/>
        </p:nvSpPr>
        <p:spPr>
          <a:xfrm>
            <a:off x="6305296" y="2133200"/>
            <a:ext cx="5013085" cy="466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2.</a:t>
            </a:r>
            <a:r>
              <a:rPr lang="ja-JP" altLang="en-US" sz="1200" b="1" spc="135">
                <a:solidFill>
                  <a:srgbClr val="002060"/>
                </a:solidFill>
                <a:latin typeface="Meiryo" panose="020B0604030504040204" pitchFamily="34" charset="-128"/>
                <a:ea typeface="Meiryo" panose="020B0604030504040204" pitchFamily="34" charset="-128"/>
                <a:cs typeface="HiraMinProN-W6"/>
              </a:rPr>
              <a:t>不自然な合成</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a:lnSpc>
                <a:spcPct val="125000"/>
              </a:lnSpc>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不自然な合成や低品質なクリエイティブは使用できません。</a:t>
            </a: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pic>
        <p:nvPicPr>
          <p:cNvPr id="39" name="図 38" descr="テーブルの上にあるフルーツ&#10;&#10;AI 生成コンテンツは誤りを含む可能性があります。">
            <a:extLst>
              <a:ext uri="{FF2B5EF4-FFF2-40B4-BE49-F238E27FC236}">
                <a16:creationId xmlns:a16="http://schemas.microsoft.com/office/drawing/2014/main" id="{B47FB754-0A01-730A-1657-FF46AFD58427}"/>
              </a:ext>
            </a:extLst>
          </p:cNvPr>
          <p:cNvPicPr>
            <a:picLocks noChangeAspect="1"/>
          </p:cNvPicPr>
          <p:nvPr/>
        </p:nvPicPr>
        <p:blipFill>
          <a:blip r:embed="rId8"/>
          <a:stretch>
            <a:fillRect/>
          </a:stretch>
        </p:blipFill>
        <p:spPr>
          <a:xfrm>
            <a:off x="7204568" y="2824274"/>
            <a:ext cx="1083600" cy="1083600"/>
          </a:xfrm>
          <a:prstGeom prst="rect">
            <a:avLst/>
          </a:prstGeom>
        </p:spPr>
      </p:pic>
      <p:sp>
        <p:nvSpPr>
          <p:cNvPr id="59" name="object 10">
            <a:extLst>
              <a:ext uri="{FF2B5EF4-FFF2-40B4-BE49-F238E27FC236}">
                <a16:creationId xmlns:a16="http://schemas.microsoft.com/office/drawing/2014/main" id="{EA2428FD-22C3-1A97-F2EC-00E97FFF4E44}"/>
              </a:ext>
            </a:extLst>
          </p:cNvPr>
          <p:cNvSpPr txBox="1"/>
          <p:nvPr/>
        </p:nvSpPr>
        <p:spPr>
          <a:xfrm>
            <a:off x="7739018" y="5347295"/>
            <a:ext cx="1232453" cy="168463"/>
          </a:xfrm>
          <a:prstGeom prst="rect">
            <a:avLst/>
          </a:prstGeom>
        </p:spPr>
        <p:txBody>
          <a:bodyPr vert="horz" wrap="square" lIns="0" tIns="12700" rIns="0" bIns="0" rtlCol="0">
            <a:spAutoFit/>
          </a:bodyPr>
          <a:lstStyle/>
          <a:p>
            <a:pPr algn="ctr">
              <a:spcBef>
                <a:spcPts val="100"/>
              </a:spcBef>
            </a:pPr>
            <a:r>
              <a:rPr sz="1200" b="1" spc="65">
                <a:solidFill>
                  <a:srgbClr val="FFFFFF"/>
                </a:solidFill>
                <a:latin typeface="Meiryo" panose="020B0604030504040204" pitchFamily="34" charset="-128"/>
                <a:ea typeface="Meiryo" panose="020B0604030504040204" pitchFamily="34" charset="-128"/>
                <a:cs typeface="HiraMinProN-W6"/>
              </a:rPr>
              <a:t>NG</a:t>
            </a:r>
            <a:endParaRPr sz="1200">
              <a:latin typeface="Meiryo" panose="020B0604030504040204" pitchFamily="34" charset="-128"/>
              <a:ea typeface="Meiryo" panose="020B0604030504040204" pitchFamily="34" charset="-128"/>
              <a:cs typeface="HiraMinProN-W6"/>
            </a:endParaRPr>
          </a:p>
        </p:txBody>
      </p:sp>
      <p:sp>
        <p:nvSpPr>
          <p:cNvPr id="60" name="object 4">
            <a:extLst>
              <a:ext uri="{FF2B5EF4-FFF2-40B4-BE49-F238E27FC236}">
                <a16:creationId xmlns:a16="http://schemas.microsoft.com/office/drawing/2014/main" id="{CBEFCBAD-F2D9-7084-A26C-658148BA4A1D}"/>
              </a:ext>
            </a:extLst>
          </p:cNvPr>
          <p:cNvSpPr/>
          <p:nvPr/>
        </p:nvSpPr>
        <p:spPr>
          <a:xfrm>
            <a:off x="8961669" y="4939427"/>
            <a:ext cx="1429200" cy="1512000"/>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61" name="object 6">
            <a:extLst>
              <a:ext uri="{FF2B5EF4-FFF2-40B4-BE49-F238E27FC236}">
                <a16:creationId xmlns:a16="http://schemas.microsoft.com/office/drawing/2014/main" id="{19CBBA79-BDA4-F807-D390-C89EEB65E3A6}"/>
              </a:ext>
            </a:extLst>
          </p:cNvPr>
          <p:cNvSpPr txBox="1"/>
          <p:nvPr/>
        </p:nvSpPr>
        <p:spPr>
          <a:xfrm>
            <a:off x="7068704" y="4983247"/>
            <a:ext cx="1481204" cy="168463"/>
          </a:xfrm>
          <a:prstGeom prst="rect">
            <a:avLst/>
          </a:prstGeom>
        </p:spPr>
        <p:txBody>
          <a:bodyPr vert="horz" wrap="square" lIns="0" tIns="12700" rIns="0" bIns="0" rtlCol="0">
            <a:spAutoFit/>
          </a:bodyPr>
          <a:lstStyle/>
          <a:p>
            <a:pPr algn="ctr">
              <a:spcBef>
                <a:spcPts val="100"/>
              </a:spcBef>
            </a:pPr>
            <a:r>
              <a:rPr sz="1200" b="1" spc="65">
                <a:solidFill>
                  <a:srgbClr val="FFFFFF"/>
                </a:solidFill>
                <a:latin typeface="Meiryo" panose="020B0604030504040204" pitchFamily="34" charset="-128"/>
                <a:ea typeface="Meiryo" panose="020B0604030504040204" pitchFamily="34" charset="-128"/>
                <a:cs typeface="HiraMinProN-W6"/>
              </a:rPr>
              <a:t>NG</a:t>
            </a:r>
            <a:endParaRPr sz="1200" b="1">
              <a:latin typeface="Meiryo" panose="020B0604030504040204" pitchFamily="34" charset="-128"/>
              <a:ea typeface="Meiryo" panose="020B0604030504040204" pitchFamily="34" charset="-128"/>
              <a:cs typeface="HiraMinProN-W6"/>
            </a:endParaRPr>
          </a:p>
        </p:txBody>
      </p:sp>
      <p:sp>
        <p:nvSpPr>
          <p:cNvPr id="62" name="object 7">
            <a:extLst>
              <a:ext uri="{FF2B5EF4-FFF2-40B4-BE49-F238E27FC236}">
                <a16:creationId xmlns:a16="http://schemas.microsoft.com/office/drawing/2014/main" id="{862D048E-4725-F8D1-5B81-0CB78A01449D}"/>
              </a:ext>
            </a:extLst>
          </p:cNvPr>
          <p:cNvSpPr txBox="1"/>
          <p:nvPr/>
        </p:nvSpPr>
        <p:spPr>
          <a:xfrm>
            <a:off x="8971471" y="4983247"/>
            <a:ext cx="1404000" cy="168463"/>
          </a:xfrm>
          <a:prstGeom prst="rect">
            <a:avLst/>
          </a:prstGeom>
        </p:spPr>
        <p:txBody>
          <a:bodyPr vert="horz" wrap="square" lIns="0" tIns="12700" rIns="0" bIns="0" rtlCol="0">
            <a:spAutoFit/>
          </a:bodyPr>
          <a:lstStyle/>
          <a:p>
            <a:pPr algn="ctr">
              <a:spcBef>
                <a:spcPts val="100"/>
              </a:spcBef>
            </a:pPr>
            <a:r>
              <a:rPr sz="1000" b="1" spc="90">
                <a:solidFill>
                  <a:srgbClr val="FFFFFF"/>
                </a:solidFill>
                <a:latin typeface="Meiryo" panose="020B0604030504040204" pitchFamily="34" charset="-128"/>
                <a:ea typeface="Meiryo" panose="020B0604030504040204" pitchFamily="34" charset="-128"/>
                <a:cs typeface="HiraMinProN-W6"/>
              </a:rPr>
              <a:t>OK</a:t>
            </a:r>
            <a:endParaRPr sz="1000" b="1">
              <a:latin typeface="Meiryo" panose="020B0604030504040204" pitchFamily="34" charset="-128"/>
              <a:ea typeface="Meiryo" panose="020B0604030504040204" pitchFamily="34" charset="-128"/>
              <a:cs typeface="HiraMinProN-W6"/>
            </a:endParaRPr>
          </a:p>
        </p:txBody>
      </p:sp>
      <p:sp>
        <p:nvSpPr>
          <p:cNvPr id="64" name="object 3">
            <a:extLst>
              <a:ext uri="{FF2B5EF4-FFF2-40B4-BE49-F238E27FC236}">
                <a16:creationId xmlns:a16="http://schemas.microsoft.com/office/drawing/2014/main" id="{FE9D8A0F-1635-B4A3-DA58-27AED0523454}"/>
              </a:ext>
            </a:extLst>
          </p:cNvPr>
          <p:cNvSpPr/>
          <p:nvPr/>
        </p:nvSpPr>
        <p:spPr>
          <a:xfrm>
            <a:off x="7028939" y="4948159"/>
            <a:ext cx="1429200" cy="1512000"/>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65" name="object 6">
            <a:extLst>
              <a:ext uri="{FF2B5EF4-FFF2-40B4-BE49-F238E27FC236}">
                <a16:creationId xmlns:a16="http://schemas.microsoft.com/office/drawing/2014/main" id="{7AF7EC68-8847-AE9A-7BBF-8D5A21AC77B6}"/>
              </a:ext>
            </a:extLst>
          </p:cNvPr>
          <p:cNvSpPr txBox="1"/>
          <p:nvPr/>
        </p:nvSpPr>
        <p:spPr>
          <a:xfrm>
            <a:off x="7028937" y="4983247"/>
            <a:ext cx="1481204" cy="168463"/>
          </a:xfrm>
          <a:prstGeom prst="rect">
            <a:avLst/>
          </a:prstGeom>
        </p:spPr>
        <p:txBody>
          <a:bodyPr vert="horz" wrap="square" lIns="0" tIns="12700" rIns="0" bIns="0" rtlCol="0">
            <a:spAutoFit/>
          </a:bodyPr>
          <a:lstStyle/>
          <a:p>
            <a:pPr algn="ctr">
              <a:spcBef>
                <a:spcPts val="100"/>
              </a:spcBef>
            </a:pPr>
            <a:r>
              <a:rPr sz="1000" b="1" spc="65">
                <a:solidFill>
                  <a:srgbClr val="FFFFFF"/>
                </a:solidFill>
                <a:latin typeface="Meiryo" panose="020B0604030504040204" pitchFamily="34" charset="-128"/>
                <a:ea typeface="Meiryo" panose="020B0604030504040204" pitchFamily="34" charset="-128"/>
                <a:cs typeface="HiraMinProN-W6"/>
              </a:rPr>
              <a:t>NG</a:t>
            </a:r>
            <a:endParaRPr sz="1000" b="1">
              <a:latin typeface="Meiryo" panose="020B0604030504040204" pitchFamily="34" charset="-128"/>
              <a:ea typeface="Meiryo" panose="020B0604030504040204" pitchFamily="34" charset="-128"/>
              <a:cs typeface="HiraMinProN-W6"/>
            </a:endParaRPr>
          </a:p>
        </p:txBody>
      </p:sp>
      <p:sp>
        <p:nvSpPr>
          <p:cNvPr id="66" name="object 7">
            <a:extLst>
              <a:ext uri="{FF2B5EF4-FFF2-40B4-BE49-F238E27FC236}">
                <a16:creationId xmlns:a16="http://schemas.microsoft.com/office/drawing/2014/main" id="{670E365E-D808-F3DE-C61C-06516E59145D}"/>
              </a:ext>
            </a:extLst>
          </p:cNvPr>
          <p:cNvSpPr txBox="1"/>
          <p:nvPr/>
        </p:nvSpPr>
        <p:spPr>
          <a:xfrm>
            <a:off x="9018028" y="7243788"/>
            <a:ext cx="1485900" cy="168463"/>
          </a:xfrm>
          <a:prstGeom prst="rect">
            <a:avLst/>
          </a:prstGeom>
        </p:spPr>
        <p:txBody>
          <a:bodyPr vert="horz" wrap="square" lIns="0" tIns="12700" rIns="0" bIns="0" rtlCol="0">
            <a:spAutoFit/>
          </a:bodyPr>
          <a:lstStyle/>
          <a:p>
            <a:pPr algn="ctr">
              <a:spcBef>
                <a:spcPts val="100"/>
              </a:spcBef>
            </a:pPr>
            <a:r>
              <a:rPr sz="1200" b="1" spc="90">
                <a:solidFill>
                  <a:srgbClr val="FFFFFF"/>
                </a:solidFill>
                <a:latin typeface="Meiryo" panose="020B0604030504040204" pitchFamily="34" charset="-128"/>
                <a:ea typeface="Meiryo" panose="020B0604030504040204" pitchFamily="34" charset="-128"/>
                <a:cs typeface="HiraMinProN-W6"/>
              </a:rPr>
              <a:t>OK</a:t>
            </a:r>
            <a:endParaRPr sz="1200" b="1">
              <a:latin typeface="Meiryo" panose="020B0604030504040204" pitchFamily="34" charset="-128"/>
              <a:ea typeface="Meiryo" panose="020B0604030504040204" pitchFamily="34" charset="-128"/>
              <a:cs typeface="HiraMinProN-W6"/>
            </a:endParaRPr>
          </a:p>
        </p:txBody>
      </p:sp>
      <p:pic>
        <p:nvPicPr>
          <p:cNvPr id="50" name="図 49" descr="グラフィカル ユーザー インターフェイス が含まれている画像&#10;&#10;AI 生成コンテンツは誤りを含む可能性があります。">
            <a:extLst>
              <a:ext uri="{FF2B5EF4-FFF2-40B4-BE49-F238E27FC236}">
                <a16:creationId xmlns:a16="http://schemas.microsoft.com/office/drawing/2014/main" id="{CB6E653C-0C50-A3F3-22E3-7F012702D02D}"/>
              </a:ext>
            </a:extLst>
          </p:cNvPr>
          <p:cNvPicPr>
            <a:picLocks noChangeAspect="1"/>
          </p:cNvPicPr>
          <p:nvPr/>
        </p:nvPicPr>
        <p:blipFill>
          <a:blip r:embed="rId9"/>
          <a:stretch>
            <a:fillRect/>
          </a:stretch>
        </p:blipFill>
        <p:spPr>
          <a:xfrm>
            <a:off x="9120353" y="5179858"/>
            <a:ext cx="1083550" cy="1083550"/>
          </a:xfrm>
          <a:prstGeom prst="rect">
            <a:avLst/>
          </a:prstGeom>
        </p:spPr>
      </p:pic>
      <p:pic>
        <p:nvPicPr>
          <p:cNvPr id="51" name="図 50" descr="人, 若い, 少し, 女の子 が含まれている画像&#10;&#10;AI 生成コンテンツは誤りを含む可能性があります。">
            <a:extLst>
              <a:ext uri="{FF2B5EF4-FFF2-40B4-BE49-F238E27FC236}">
                <a16:creationId xmlns:a16="http://schemas.microsoft.com/office/drawing/2014/main" id="{54A99064-CBED-97C5-BBC8-ECB726468E97}"/>
              </a:ext>
            </a:extLst>
          </p:cNvPr>
          <p:cNvPicPr>
            <a:picLocks noChangeAspect="1"/>
          </p:cNvPicPr>
          <p:nvPr/>
        </p:nvPicPr>
        <p:blipFill>
          <a:blip r:embed="rId10"/>
          <a:stretch>
            <a:fillRect/>
          </a:stretch>
        </p:blipFill>
        <p:spPr>
          <a:xfrm>
            <a:off x="7186212" y="5174991"/>
            <a:ext cx="1098166" cy="1093284"/>
          </a:xfrm>
          <a:prstGeom prst="rect">
            <a:avLst/>
          </a:prstGeom>
        </p:spPr>
      </p:pic>
      <p:sp>
        <p:nvSpPr>
          <p:cNvPr id="71" name="object 4">
            <a:extLst>
              <a:ext uri="{FF2B5EF4-FFF2-40B4-BE49-F238E27FC236}">
                <a16:creationId xmlns:a16="http://schemas.microsoft.com/office/drawing/2014/main" id="{F67FFC56-3227-57FE-2F17-653E0CB068F1}"/>
              </a:ext>
            </a:extLst>
          </p:cNvPr>
          <p:cNvSpPr/>
          <p:nvPr/>
        </p:nvSpPr>
        <p:spPr>
          <a:xfrm>
            <a:off x="3893800" y="5327673"/>
            <a:ext cx="1404000" cy="1476000"/>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72" name="object 7">
            <a:extLst>
              <a:ext uri="{FF2B5EF4-FFF2-40B4-BE49-F238E27FC236}">
                <a16:creationId xmlns:a16="http://schemas.microsoft.com/office/drawing/2014/main" id="{8C4716B5-3D9E-B24B-3E61-B0E5E0C86429}"/>
              </a:ext>
            </a:extLst>
          </p:cNvPr>
          <p:cNvSpPr txBox="1"/>
          <p:nvPr/>
        </p:nvSpPr>
        <p:spPr>
          <a:xfrm>
            <a:off x="3903602" y="5406218"/>
            <a:ext cx="1404000" cy="168463"/>
          </a:xfrm>
          <a:prstGeom prst="rect">
            <a:avLst/>
          </a:prstGeom>
        </p:spPr>
        <p:txBody>
          <a:bodyPr vert="horz" wrap="square" lIns="0" tIns="12700" rIns="0" bIns="0" rtlCol="0">
            <a:spAutoFit/>
          </a:bodyPr>
          <a:lstStyle/>
          <a:p>
            <a:pPr algn="ctr">
              <a:spcBef>
                <a:spcPts val="100"/>
              </a:spcBef>
            </a:pPr>
            <a:r>
              <a:rPr lang="ja-JP" altLang="en-US" sz="1000" b="1" spc="90">
                <a:solidFill>
                  <a:srgbClr val="FFFFFF"/>
                </a:solidFill>
                <a:latin typeface="Meiryo" panose="020B0604030504040204" pitchFamily="34" charset="-128"/>
                <a:ea typeface="Meiryo" panose="020B0604030504040204" pitchFamily="34" charset="-128"/>
                <a:cs typeface="HiraMinProN-W6"/>
              </a:rPr>
              <a:t>推奨</a:t>
            </a:r>
            <a:endParaRPr sz="1000" b="1">
              <a:latin typeface="Meiryo" panose="020B0604030504040204" pitchFamily="34" charset="-128"/>
              <a:ea typeface="Meiryo" panose="020B0604030504040204" pitchFamily="34" charset="-128"/>
              <a:cs typeface="HiraMinProN-W6"/>
            </a:endParaRPr>
          </a:p>
        </p:txBody>
      </p:sp>
      <p:sp>
        <p:nvSpPr>
          <p:cNvPr id="73" name="object 3">
            <a:extLst>
              <a:ext uri="{FF2B5EF4-FFF2-40B4-BE49-F238E27FC236}">
                <a16:creationId xmlns:a16="http://schemas.microsoft.com/office/drawing/2014/main" id="{E9B863E7-759F-7D58-F72A-A6DB79C3811D}"/>
              </a:ext>
            </a:extLst>
          </p:cNvPr>
          <p:cNvSpPr/>
          <p:nvPr/>
        </p:nvSpPr>
        <p:spPr>
          <a:xfrm>
            <a:off x="1961070" y="5336405"/>
            <a:ext cx="1404000" cy="1476000"/>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74" name="object 6">
            <a:extLst>
              <a:ext uri="{FF2B5EF4-FFF2-40B4-BE49-F238E27FC236}">
                <a16:creationId xmlns:a16="http://schemas.microsoft.com/office/drawing/2014/main" id="{3F64C314-FB43-A0BD-F785-DCA46C7752DC}"/>
              </a:ext>
            </a:extLst>
          </p:cNvPr>
          <p:cNvSpPr txBox="1"/>
          <p:nvPr/>
        </p:nvSpPr>
        <p:spPr>
          <a:xfrm>
            <a:off x="1961068" y="5406218"/>
            <a:ext cx="1481204" cy="168463"/>
          </a:xfrm>
          <a:prstGeom prst="rect">
            <a:avLst/>
          </a:prstGeom>
        </p:spPr>
        <p:txBody>
          <a:bodyPr vert="horz" wrap="square" lIns="0" tIns="12700" rIns="0" bIns="0" rtlCol="0">
            <a:spAutoFit/>
          </a:bodyPr>
          <a:lstStyle/>
          <a:p>
            <a:pPr algn="ctr">
              <a:spcBef>
                <a:spcPts val="100"/>
              </a:spcBef>
            </a:pPr>
            <a:r>
              <a:rPr lang="ja-JP" altLang="en-US" sz="1000" b="1" spc="65">
                <a:solidFill>
                  <a:srgbClr val="FFFFFF"/>
                </a:solidFill>
                <a:latin typeface="Meiryo" panose="020B0604030504040204" pitchFamily="34" charset="-128"/>
                <a:ea typeface="Meiryo" panose="020B0604030504040204" pitchFamily="34" charset="-128"/>
                <a:cs typeface="HiraMinProN-W6"/>
              </a:rPr>
              <a:t>非推奨</a:t>
            </a:r>
            <a:endParaRPr sz="1000" b="1">
              <a:latin typeface="Meiryo" panose="020B0604030504040204" pitchFamily="34" charset="-128"/>
              <a:ea typeface="Meiryo" panose="020B0604030504040204" pitchFamily="34" charset="-128"/>
              <a:cs typeface="HiraMinProN-W6"/>
            </a:endParaRPr>
          </a:p>
        </p:txBody>
      </p:sp>
      <p:sp>
        <p:nvSpPr>
          <p:cNvPr id="75" name="正方形/長方形 74">
            <a:extLst>
              <a:ext uri="{FF2B5EF4-FFF2-40B4-BE49-F238E27FC236}">
                <a16:creationId xmlns:a16="http://schemas.microsoft.com/office/drawing/2014/main" id="{3742F15A-AFE4-8F6E-7663-989BFD4257BF}"/>
              </a:ext>
            </a:extLst>
          </p:cNvPr>
          <p:cNvSpPr/>
          <p:nvPr/>
        </p:nvSpPr>
        <p:spPr>
          <a:xfrm>
            <a:off x="588698" y="1078401"/>
            <a:ext cx="5304837"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ja-JP" altLang="en-US" sz="1200" b="1" spc="135">
                <a:solidFill>
                  <a:srgbClr val="002060"/>
                </a:solidFill>
                <a:latin typeface="Meiryo" panose="020B0604030504040204" pitchFamily="34" charset="-128"/>
                <a:ea typeface="Meiryo" panose="020B0604030504040204" pitchFamily="34" charset="-128"/>
                <a:cs typeface="HiraMinProN-W6"/>
              </a:rPr>
              <a:t>■入稿画像について</a:t>
            </a:r>
          </a:p>
          <a:p>
            <a:pPr>
              <a:lnSpc>
                <a:spcPct val="125000"/>
              </a:lnSpc>
            </a:pPr>
            <a:r>
              <a:rPr lang="ja-JP" altLang="en-US" sz="1000" spc="135">
                <a:solidFill>
                  <a:schemeClr val="tx1"/>
                </a:solidFill>
                <a:latin typeface="Meiryo" panose="020B0604030504040204" pitchFamily="34" charset="-128"/>
                <a:ea typeface="Meiryo" panose="020B0604030504040204" pitchFamily="34" charset="-128"/>
                <a:cs typeface="HiraMinProN-W6"/>
              </a:rPr>
              <a:t>配信にあたって、誘導枠に掲載する画像</a:t>
            </a:r>
            <a:r>
              <a:rPr lang="en-US" altLang="ja-JP" sz="1000" spc="135">
                <a:solidFill>
                  <a:schemeClr val="tx1"/>
                </a:solidFill>
                <a:latin typeface="Meiryo" panose="020B0604030504040204" pitchFamily="34" charset="-128"/>
                <a:ea typeface="Meiryo" panose="020B0604030504040204" pitchFamily="34" charset="-128"/>
                <a:cs typeface="HiraMinProN-W6"/>
              </a:rPr>
              <a:t>1</a:t>
            </a:r>
            <a:r>
              <a:rPr lang="ja-JP" altLang="en-US" sz="1000" spc="135">
                <a:solidFill>
                  <a:schemeClr val="tx1"/>
                </a:solidFill>
                <a:latin typeface="Meiryo" panose="020B0604030504040204" pitchFamily="34" charset="-128"/>
                <a:ea typeface="Meiryo" panose="020B0604030504040204" pitchFamily="34" charset="-128"/>
                <a:cs typeface="HiraMinProN-W6"/>
              </a:rPr>
              <a:t>点が必要になります。リッチメッセージ配信時に「広告アイコン」と「誘導テキスト」が画像上に表示されます。人・キャラクターの顔、文字テロップが被らないよう、ご注意ください。</a:t>
            </a:r>
          </a:p>
        </p:txBody>
      </p:sp>
      <p:sp>
        <p:nvSpPr>
          <p:cNvPr id="76" name="正方形/長方形 75">
            <a:extLst>
              <a:ext uri="{FF2B5EF4-FFF2-40B4-BE49-F238E27FC236}">
                <a16:creationId xmlns:a16="http://schemas.microsoft.com/office/drawing/2014/main" id="{BE5B73D8-FBA0-5C6D-3C6D-0CFC0C5E5C00}"/>
              </a:ext>
            </a:extLst>
          </p:cNvPr>
          <p:cNvSpPr/>
          <p:nvPr/>
        </p:nvSpPr>
        <p:spPr>
          <a:xfrm>
            <a:off x="588697" y="4043880"/>
            <a:ext cx="5304837"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ja-JP" altLang="en-US" sz="1200" b="1" spc="135">
                <a:solidFill>
                  <a:srgbClr val="002060"/>
                </a:solidFill>
                <a:latin typeface="Meiryo" panose="020B0604030504040204" pitchFamily="34" charset="-128"/>
                <a:ea typeface="Meiryo" panose="020B0604030504040204" pitchFamily="34" charset="-128"/>
                <a:cs typeface="HiraMinProN-W6"/>
              </a:rPr>
              <a:t>■</a:t>
            </a:r>
            <a:r>
              <a:rPr lang="en-US" altLang="ja-JP" sz="1200" b="1" spc="135">
                <a:solidFill>
                  <a:srgbClr val="002060"/>
                </a:solidFill>
                <a:latin typeface="Meiryo" panose="020B0604030504040204" pitchFamily="34" charset="-128"/>
                <a:ea typeface="Meiryo" panose="020B0604030504040204" pitchFamily="34" charset="-128"/>
                <a:cs typeface="HiraMinProN-W6"/>
              </a:rPr>
              <a:t>【</a:t>
            </a:r>
            <a:r>
              <a:rPr lang="ja-JP" altLang="en-US" sz="1200" b="1" spc="135">
                <a:solidFill>
                  <a:srgbClr val="002060"/>
                </a:solidFill>
                <a:latin typeface="Meiryo" panose="020B0604030504040204" pitchFamily="34" charset="-128"/>
                <a:ea typeface="Meiryo" panose="020B0604030504040204" pitchFamily="34" charset="-128"/>
                <a:cs typeface="HiraMinProN-W6"/>
              </a:rPr>
              <a:t>推奨</a:t>
            </a:r>
            <a:r>
              <a:rPr lang="en-US" altLang="ja-JP" sz="1200" b="1" spc="135">
                <a:solidFill>
                  <a:srgbClr val="002060"/>
                </a:solidFill>
                <a:latin typeface="Meiryo" panose="020B0604030504040204" pitchFamily="34" charset="-128"/>
                <a:ea typeface="Meiryo" panose="020B0604030504040204" pitchFamily="34" charset="-128"/>
                <a:cs typeface="HiraMinProN-W6"/>
              </a:rPr>
              <a:t>】</a:t>
            </a:r>
            <a:r>
              <a:rPr lang="ja-JP" altLang="en-US" sz="1200" b="1" spc="135">
                <a:solidFill>
                  <a:srgbClr val="002060"/>
                </a:solidFill>
                <a:latin typeface="Meiryo" panose="020B0604030504040204" pitchFamily="34" charset="-128"/>
                <a:ea typeface="Meiryo" panose="020B0604030504040204" pitchFamily="34" charset="-128"/>
                <a:cs typeface="HiraMinProN-W6"/>
              </a:rPr>
              <a:t>広告色の薄い画像</a:t>
            </a:r>
          </a:p>
          <a:p>
            <a:pPr>
              <a:lnSpc>
                <a:spcPct val="125000"/>
              </a:lnSpc>
            </a:pPr>
            <a:r>
              <a:rPr lang="ja-JP" altLang="en-US" sz="1000" spc="135">
                <a:solidFill>
                  <a:schemeClr val="tx1"/>
                </a:solidFill>
                <a:latin typeface="Meiryo" panose="020B0604030504040204" pitchFamily="34" charset="-128"/>
                <a:ea typeface="Meiryo" panose="020B0604030504040204" pitchFamily="34" charset="-128"/>
                <a:cs typeface="HiraMinProN-W6"/>
              </a:rPr>
              <a:t>通常記事と並んで掲出される（広告アイコン以外の</a:t>
            </a:r>
            <a:r>
              <a:rPr lang="en-US" altLang="ja-JP" sz="1000" spc="135">
                <a:solidFill>
                  <a:schemeClr val="tx1"/>
                </a:solidFill>
                <a:latin typeface="Meiryo" panose="020B0604030504040204" pitchFamily="34" charset="-128"/>
                <a:ea typeface="Meiryo" panose="020B0604030504040204" pitchFamily="34" charset="-128"/>
                <a:cs typeface="HiraMinProN-W6"/>
              </a:rPr>
              <a:t>UI</a:t>
            </a:r>
            <a:r>
              <a:rPr lang="ja-JP" altLang="en-US" sz="1000" spc="135">
                <a:solidFill>
                  <a:schemeClr val="tx1"/>
                </a:solidFill>
                <a:latin typeface="Meiryo" panose="020B0604030504040204" pitchFamily="34" charset="-128"/>
                <a:ea typeface="Meiryo" panose="020B0604030504040204" pitchFamily="34" charset="-128"/>
                <a:cs typeface="HiraMinProN-W6"/>
              </a:rPr>
              <a:t>は通常記事枠と同じ） 、また、普段通常記事が掲出される枠を使用する、という商品特性を持っています。そのため、広告主張が強いクリエイティブを使用すると、パフォーマンスが低下する可能性がございます。以下のような文字要素は画像に含めず、可能な限り見出しテキストで表現し、通常記事と同様のクリエイティブで配信することを強く推奨いたします。</a:t>
            </a:r>
          </a:p>
        </p:txBody>
      </p:sp>
      <p:pic>
        <p:nvPicPr>
          <p:cNvPr id="77" name="図 76" descr="人, 持つ, 男, 若い が含まれている画像&#10;&#10;AI 生成コンテンツは誤りを含む可能性があります。">
            <a:extLst>
              <a:ext uri="{FF2B5EF4-FFF2-40B4-BE49-F238E27FC236}">
                <a16:creationId xmlns:a16="http://schemas.microsoft.com/office/drawing/2014/main" id="{DEF7CAF4-A45D-BE47-92FC-E80CACACB2DE}"/>
              </a:ext>
            </a:extLst>
          </p:cNvPr>
          <p:cNvPicPr>
            <a:picLocks noChangeAspect="1"/>
          </p:cNvPicPr>
          <p:nvPr/>
        </p:nvPicPr>
        <p:blipFill>
          <a:blip r:embed="rId11"/>
          <a:stretch>
            <a:fillRect/>
          </a:stretch>
        </p:blipFill>
        <p:spPr>
          <a:xfrm>
            <a:off x="4042775" y="5593475"/>
            <a:ext cx="1110246" cy="1083600"/>
          </a:xfrm>
          <a:prstGeom prst="rect">
            <a:avLst/>
          </a:prstGeom>
        </p:spPr>
      </p:pic>
      <p:pic>
        <p:nvPicPr>
          <p:cNvPr id="78" name="図 77" descr="人, テーブル, 座る, フロント が含まれている画像&#10;&#10;AI 生成コンテンツは誤りを含む可能性があります。">
            <a:extLst>
              <a:ext uri="{FF2B5EF4-FFF2-40B4-BE49-F238E27FC236}">
                <a16:creationId xmlns:a16="http://schemas.microsoft.com/office/drawing/2014/main" id="{33514CB5-82A8-145A-F4C0-DE2CCC60BEA2}"/>
              </a:ext>
            </a:extLst>
          </p:cNvPr>
          <p:cNvPicPr>
            <a:picLocks noChangeAspect="1"/>
          </p:cNvPicPr>
          <p:nvPr/>
        </p:nvPicPr>
        <p:blipFill>
          <a:blip r:embed="rId12"/>
          <a:stretch>
            <a:fillRect/>
          </a:stretch>
        </p:blipFill>
        <p:spPr>
          <a:xfrm>
            <a:off x="2093173" y="5593475"/>
            <a:ext cx="1110245" cy="1083600"/>
          </a:xfrm>
          <a:prstGeom prst="rect">
            <a:avLst/>
          </a:prstGeom>
        </p:spPr>
      </p:pic>
    </p:spTree>
    <p:extLst>
      <p:ext uri="{BB962C8B-B14F-4D97-AF65-F5344CB8AC3E}">
        <p14:creationId xmlns:p14="http://schemas.microsoft.com/office/powerpoint/2010/main" val="40061738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
  <a:themeElements>
    <a:clrScheme name="ユーザー定義 2">
      <a:dk1>
        <a:srgbClr val="000000"/>
      </a:dk1>
      <a:lt1>
        <a:srgbClr val="FFFFFF"/>
      </a:lt1>
      <a:dk2>
        <a:srgbClr val="000048"/>
      </a:dk2>
      <a:lt2>
        <a:srgbClr val="FFFFFF"/>
      </a:lt2>
      <a:accent1>
        <a:srgbClr val="000048"/>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1_MSCレイアウト">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19772</TotalTime>
  <Words>13491</Words>
  <Application>Microsoft Office PowerPoint</Application>
  <PresentationFormat>ワイド画面</PresentationFormat>
  <Paragraphs>1427</Paragraphs>
  <Slides>58</Slides>
  <Notes>30</Notes>
  <HiddenSlides>0</HiddenSlides>
  <MMClips>0</MMClips>
  <ScaleCrop>false</ScaleCrop>
  <HeadingPairs>
    <vt:vector size="8" baseType="variant">
      <vt:variant>
        <vt:lpstr>使用されているフォント</vt:lpstr>
      </vt:variant>
      <vt:variant>
        <vt:i4>8</vt:i4>
      </vt:variant>
      <vt:variant>
        <vt:lpstr>テーマ</vt:lpstr>
      </vt:variant>
      <vt:variant>
        <vt:i4>2</vt:i4>
      </vt:variant>
      <vt:variant>
        <vt:lpstr>埋め込まれた OLE サーバー</vt:lpstr>
      </vt:variant>
      <vt:variant>
        <vt:i4>1</vt:i4>
      </vt:variant>
      <vt:variant>
        <vt:lpstr>スライド タイトル</vt:lpstr>
      </vt:variant>
      <vt:variant>
        <vt:i4>58</vt:i4>
      </vt:variant>
    </vt:vector>
  </HeadingPairs>
  <TitlesOfParts>
    <vt:vector size="69" baseType="lpstr">
      <vt:lpstr>Meiryo</vt:lpstr>
      <vt:lpstr>Meiryo</vt:lpstr>
      <vt:lpstr>メイリオ 本文</vt:lpstr>
      <vt:lpstr>Yu Gothic</vt:lpstr>
      <vt:lpstr>Arial</vt:lpstr>
      <vt:lpstr>Calibri</vt:lpstr>
      <vt:lpstr>Segoe UI</vt:lpstr>
      <vt:lpstr>Wingdings</vt:lpstr>
      <vt:lpstr>MSCレイアウト</vt:lpstr>
      <vt:lpstr>1_MSCレイアウト</vt:lpstr>
      <vt:lpstr>think-cellスライド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購買意欲とトレンド感度が高いユーザー行動特徴</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山本 玲奈</cp:lastModifiedBy>
  <cp:revision>211</cp:revision>
  <dcterms:created xsi:type="dcterms:W3CDTF">2023-12-19T04:51:39Z</dcterms:created>
  <dcterms:modified xsi:type="dcterms:W3CDTF">2026-06-10T07:18:06Z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2024-11-28T02:27:25Z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d9f4d6f3-7cdd-4801-a297-45279954aae2</vt:lpwstr>
  </property>
  <property fmtid="{D5CDD505-2E9C-101B-9397-08002B2CF9AE}" pid="8" name="MSIP_Label_defa4170-0d19-0005-0004-bc88714345d2_ContentBits">
    <vt:lpwstr>0</vt:lpwstr>
  </property>
</Properties>
</file>